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49"/>
  </p:notesMasterIdLst>
  <p:sldIdLst>
    <p:sldId id="256" r:id="rId5"/>
    <p:sldId id="272" r:id="rId6"/>
    <p:sldId id="257" r:id="rId7"/>
    <p:sldId id="258" r:id="rId8"/>
    <p:sldId id="259" r:id="rId9"/>
    <p:sldId id="260" r:id="rId10"/>
    <p:sldId id="262" r:id="rId11"/>
    <p:sldId id="261" r:id="rId12"/>
    <p:sldId id="263" r:id="rId13"/>
    <p:sldId id="264" r:id="rId14"/>
    <p:sldId id="265" r:id="rId15"/>
    <p:sldId id="266" r:id="rId16"/>
    <p:sldId id="267" r:id="rId17"/>
    <p:sldId id="268" r:id="rId18"/>
    <p:sldId id="269" r:id="rId19"/>
    <p:sldId id="270" r:id="rId20"/>
    <p:sldId id="271" r:id="rId21"/>
    <p:sldId id="810" r:id="rId22"/>
    <p:sldId id="273" r:id="rId23"/>
    <p:sldId id="274" r:id="rId24"/>
    <p:sldId id="390" r:id="rId25"/>
    <p:sldId id="391" r:id="rId26"/>
    <p:sldId id="392" r:id="rId27"/>
    <p:sldId id="275" r:id="rId28"/>
    <p:sldId id="809" r:id="rId29"/>
    <p:sldId id="433" r:id="rId30"/>
    <p:sldId id="394" r:id="rId31"/>
    <p:sldId id="403" r:id="rId32"/>
    <p:sldId id="404" r:id="rId33"/>
    <p:sldId id="427" r:id="rId34"/>
    <p:sldId id="428" r:id="rId35"/>
    <p:sldId id="429" r:id="rId36"/>
    <p:sldId id="430" r:id="rId37"/>
    <p:sldId id="431" r:id="rId38"/>
    <p:sldId id="432" r:id="rId39"/>
    <p:sldId id="407" r:id="rId40"/>
    <p:sldId id="415" r:id="rId41"/>
    <p:sldId id="416" r:id="rId42"/>
    <p:sldId id="417" r:id="rId43"/>
    <p:sldId id="418" r:id="rId44"/>
    <p:sldId id="419" r:id="rId45"/>
    <p:sldId id="420" r:id="rId46"/>
    <p:sldId id="421" r:id="rId47"/>
    <p:sldId id="42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09" autoAdjust="0"/>
    <p:restoredTop sz="94660"/>
  </p:normalViewPr>
  <p:slideViewPr>
    <p:cSldViewPr snapToGrid="0">
      <p:cViewPr varScale="1">
        <p:scale>
          <a:sx n="108" d="100"/>
          <a:sy n="108" d="100"/>
        </p:scale>
        <p:origin x="74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como Aiello" userId="f0eb1c5b-5536-425e-ab6d-af5fbec62dbe" providerId="ADAL" clId="{592ED713-781B-41AD-A323-21E9055E17C7}"/>
    <pc:docChg chg="modSld">
      <pc:chgData name="Giacomo Aiello" userId="f0eb1c5b-5536-425e-ab6d-af5fbec62dbe" providerId="ADAL" clId="{592ED713-781B-41AD-A323-21E9055E17C7}" dt="2024-09-30T19:52:49.100" v="2" actId="20577"/>
      <pc:docMkLst>
        <pc:docMk/>
      </pc:docMkLst>
      <pc:sldChg chg="modSp mod">
        <pc:chgData name="Giacomo Aiello" userId="f0eb1c5b-5536-425e-ab6d-af5fbec62dbe" providerId="ADAL" clId="{592ED713-781B-41AD-A323-21E9055E17C7}" dt="2024-09-30T19:52:49.100" v="2" actId="20577"/>
        <pc:sldMkLst>
          <pc:docMk/>
          <pc:sldMk cId="854049667" sldId="810"/>
        </pc:sldMkLst>
        <pc:spChg chg="mod">
          <ac:chgData name="Giacomo Aiello" userId="f0eb1c5b-5536-425e-ab6d-af5fbec62dbe" providerId="ADAL" clId="{592ED713-781B-41AD-A323-21E9055E17C7}" dt="2024-09-30T19:52:49.100" v="2" actId="20577"/>
          <ac:spMkLst>
            <pc:docMk/>
            <pc:sldMk cId="854049667" sldId="810"/>
            <ac:spMk id="6" creationId="{4F5CF75B-493F-3EBB-A075-24CD9C94A55D}"/>
          </ac:spMkLst>
        </pc:spChg>
      </pc:sldChg>
    </pc:docChg>
  </pc:docChgLst>
</pc:chgInfo>
</file>

<file path=ppt/charts/_rels/chart2.xml.rels><?xml version="1.0" encoding="UTF-8" standalone="yes"?>
<Relationships xmlns="http://schemas.openxmlformats.org/package/2006/relationships"><Relationship Id="rId1"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lang="en-GB" sz="1800" b="0" strike="noStrike" spc="-1">
                <a:solidFill>
                  <a:srgbClr val="000000"/>
                </a:solidFill>
                <a:latin typeface="Calibri"/>
              </a:defRPr>
            </a:pPr>
            <a:r>
              <a:rPr lang="en-GB" sz="1800" b="0" strike="noStrike" spc="-1">
                <a:solidFill>
                  <a:srgbClr val="000000"/>
                </a:solidFill>
                <a:latin typeface="Calibri"/>
              </a:rPr>
              <a:t>Yield strength RP02 </a:t>
            </a:r>
          </a:p>
        </c:rich>
      </c:tx>
      <c:overlay val="0"/>
      <c:spPr>
        <a:noFill/>
        <a:ln w="0">
          <a:noFill/>
        </a:ln>
      </c:spPr>
    </c:title>
    <c:autoTitleDeleted val="0"/>
    <c:plotArea>
      <c:layout/>
      <c:barChart>
        <c:barDir val="col"/>
        <c:grouping val="stacked"/>
        <c:varyColors val="0"/>
        <c:ser>
          <c:idx val="0"/>
          <c:order val="0"/>
          <c:tx>
            <c:strRef>
              <c:f>label 0</c:f>
              <c:strCache>
                <c:ptCount val="1"/>
                <c:pt idx="0">
                  <c:v>Min</c:v>
                </c:pt>
              </c:strCache>
            </c:strRef>
          </c:tx>
          <c:spPr>
            <a:noFill/>
            <a:ln w="0">
              <a:noFill/>
            </a:ln>
          </c:spPr>
          <c:invertIfNegative val="0"/>
          <c:dLbls>
            <c:spPr>
              <a:noFill/>
              <a:ln>
                <a:noFill/>
              </a:ln>
              <a:effectLst/>
            </c:spPr>
            <c:txPr>
              <a:bodyPr wrap="square"/>
              <a:lstStyle/>
              <a:p>
                <a:pPr>
                  <a:defRPr lang="en-US"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6"/>
                <c:pt idx="0">
                  <c:v>Round STD</c:v>
                </c:pt>
                <c:pt idx="1">
                  <c:v>Flat STD</c:v>
                </c:pt>
                <c:pt idx="2">
                  <c:v>SSJ3_MTS</c:v>
                </c:pt>
                <c:pt idx="3">
                  <c:v>SSJ3_PILOT</c:v>
                </c:pt>
                <c:pt idx="4">
                  <c:v>EU_FLAT_PILOT</c:v>
                </c:pt>
                <c:pt idx="5">
                  <c:v>M3.5_PILOT</c:v>
                </c:pt>
              </c:strCache>
            </c:strRef>
          </c:cat>
          <c:val>
            <c:numRef>
              <c:f>0</c:f>
              <c:numCache>
                <c:formatCode>General</c:formatCode>
                <c:ptCount val="6"/>
                <c:pt idx="0">
                  <c:v>495.5</c:v>
                </c:pt>
                <c:pt idx="1">
                  <c:v>507.4</c:v>
                </c:pt>
                <c:pt idx="2">
                  <c:v>484.3</c:v>
                </c:pt>
                <c:pt idx="3">
                  <c:v>496.79599999999999</c:v>
                </c:pt>
                <c:pt idx="4">
                  <c:v>467.32700799999998</c:v>
                </c:pt>
                <c:pt idx="5">
                  <c:v>524.93366400000002</c:v>
                </c:pt>
              </c:numCache>
            </c:numRef>
          </c:val>
          <c:extLst>
            <c:ext xmlns:c16="http://schemas.microsoft.com/office/drawing/2014/chart" uri="{C3380CC4-5D6E-409C-BE32-E72D297353CC}">
              <c16:uniqueId val="{00000000-C8C3-4F34-92C8-C39221BDC22E}"/>
            </c:ext>
          </c:extLst>
        </c:ser>
        <c:ser>
          <c:idx val="1"/>
          <c:order val="1"/>
          <c:tx>
            <c:strRef>
              <c:f>label 1</c:f>
              <c:strCache>
                <c:ptCount val="1"/>
                <c:pt idx="0">
                  <c:v>Q1-Min</c:v>
                </c:pt>
              </c:strCache>
            </c:strRef>
          </c:tx>
          <c:spPr>
            <a:noFill/>
            <a:ln w="0">
              <a:noFill/>
            </a:ln>
          </c:spPr>
          <c:invertIfNegative val="0"/>
          <c:dLbls>
            <c:spPr>
              <a:noFill/>
              <a:ln>
                <a:noFill/>
              </a:ln>
              <a:effectLst/>
            </c:spPr>
            <c:txPr>
              <a:bodyPr wrap="square"/>
              <a:lstStyle/>
              <a:p>
                <a:pPr>
                  <a:defRPr lang="en-US"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errBars>
            <c:errBarType val="minus"/>
            <c:errValType val="percentage"/>
            <c:noEndCap val="0"/>
            <c:val val="100"/>
            <c:spPr>
              <a:ln w="9360">
                <a:solidFill>
                  <a:srgbClr val="000000"/>
                </a:solidFill>
                <a:round/>
              </a:ln>
            </c:spPr>
          </c:errBars>
          <c:cat>
            <c:strRef>
              <c:f>categories</c:f>
              <c:strCache>
                <c:ptCount val="6"/>
                <c:pt idx="0">
                  <c:v>Round STD</c:v>
                </c:pt>
                <c:pt idx="1">
                  <c:v>Flat STD</c:v>
                </c:pt>
                <c:pt idx="2">
                  <c:v>SSJ3_MTS</c:v>
                </c:pt>
                <c:pt idx="3">
                  <c:v>SSJ3_PILOT</c:v>
                </c:pt>
                <c:pt idx="4">
                  <c:v>EU_FLAT_PILOT</c:v>
                </c:pt>
                <c:pt idx="5">
                  <c:v>M3.5_PILOT</c:v>
                </c:pt>
              </c:strCache>
            </c:strRef>
          </c:cat>
          <c:val>
            <c:numRef>
              <c:f>1</c:f>
              <c:numCache>
                <c:formatCode>General</c:formatCode>
                <c:ptCount val="6"/>
                <c:pt idx="0">
                  <c:v>21.175000000000001</c:v>
                </c:pt>
                <c:pt idx="1">
                  <c:v>5.17500000000007</c:v>
                </c:pt>
                <c:pt idx="2">
                  <c:v>14.45</c:v>
                </c:pt>
                <c:pt idx="3">
                  <c:v>0.84944000000001596</c:v>
                </c:pt>
                <c:pt idx="4">
                  <c:v>2.2125440000000398</c:v>
                </c:pt>
                <c:pt idx="5">
                  <c:v>12.717096</c:v>
                </c:pt>
              </c:numCache>
            </c:numRef>
          </c:val>
          <c:extLst>
            <c:ext xmlns:c16="http://schemas.microsoft.com/office/drawing/2014/chart" uri="{C3380CC4-5D6E-409C-BE32-E72D297353CC}">
              <c16:uniqueId val="{00000001-C8C3-4F34-92C8-C39221BDC22E}"/>
            </c:ext>
          </c:extLst>
        </c:ser>
        <c:ser>
          <c:idx val="2"/>
          <c:order val="2"/>
          <c:tx>
            <c:strRef>
              <c:f>label 2</c:f>
              <c:strCache>
                <c:ptCount val="1"/>
                <c:pt idx="0">
                  <c:v>Med-Q1</c:v>
                </c:pt>
              </c:strCache>
            </c:strRef>
          </c:tx>
          <c:spPr>
            <a:solidFill>
              <a:srgbClr val="9BBB59"/>
            </a:solidFill>
            <a:ln w="0">
              <a:noFill/>
            </a:ln>
          </c:spPr>
          <c:invertIfNegative val="0"/>
          <c:dPt>
            <c:idx val="0"/>
            <c:invertIfNegative val="0"/>
            <c:bubble3D val="0"/>
            <c:spPr>
              <a:solidFill>
                <a:srgbClr val="FCD5B5"/>
              </a:solidFill>
              <a:ln w="0">
                <a:noFill/>
              </a:ln>
            </c:spPr>
            <c:extLst>
              <c:ext xmlns:c16="http://schemas.microsoft.com/office/drawing/2014/chart" uri="{C3380CC4-5D6E-409C-BE32-E72D297353CC}">
                <c16:uniqueId val="{00000003-C8C3-4F34-92C8-C39221BDC22E}"/>
              </c:ext>
            </c:extLst>
          </c:dPt>
          <c:dPt>
            <c:idx val="1"/>
            <c:invertIfNegative val="0"/>
            <c:bubble3D val="0"/>
            <c:spPr>
              <a:solidFill>
                <a:srgbClr val="FCD5B5"/>
              </a:solidFill>
              <a:ln w="0">
                <a:noFill/>
              </a:ln>
            </c:spPr>
            <c:extLst>
              <c:ext xmlns:c16="http://schemas.microsoft.com/office/drawing/2014/chart" uri="{C3380CC4-5D6E-409C-BE32-E72D297353CC}">
                <c16:uniqueId val="{00000005-C8C3-4F34-92C8-C39221BDC22E}"/>
              </c:ext>
            </c:extLst>
          </c:dPt>
          <c:dLbls>
            <c:dLbl>
              <c:idx val="0"/>
              <c:spPr/>
              <c:txPr>
                <a:bodyPr wrap="square"/>
                <a:lstStyle/>
                <a:p>
                  <a:pPr>
                    <a:defRPr lang="en-US" sz="1000" b="0" strike="noStrike" spc="-1">
                      <a:solidFill>
                        <a:srgbClr val="000000"/>
                      </a:solidFill>
                      <a:latin typeface="Calibri"/>
                    </a:defRPr>
                  </a:pPr>
                  <a:endParaRPr lang="en-US"/>
                </a:p>
              </c:txPr>
              <c:dLblPos val="ct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3-C8C3-4F34-92C8-C39221BDC22E}"/>
                </c:ext>
              </c:extLst>
            </c:dLbl>
            <c:dLbl>
              <c:idx val="1"/>
              <c:spPr/>
              <c:txPr>
                <a:bodyPr wrap="square"/>
                <a:lstStyle/>
                <a:p>
                  <a:pPr>
                    <a:defRPr lang="en-US" sz="1000" b="0" strike="noStrike" spc="-1">
                      <a:solidFill>
                        <a:srgbClr val="000000"/>
                      </a:solidFill>
                      <a:latin typeface="Calibri"/>
                    </a:defRPr>
                  </a:pPr>
                  <a:endParaRPr lang="en-US"/>
                </a:p>
              </c:txPr>
              <c:dLblPos val="ct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5-C8C3-4F34-92C8-C39221BDC22E}"/>
                </c:ext>
              </c:extLst>
            </c:dLbl>
            <c:spPr>
              <a:noFill/>
              <a:ln>
                <a:noFill/>
              </a:ln>
              <a:effectLst/>
            </c:spPr>
            <c:txPr>
              <a:bodyPr wrap="square"/>
              <a:lstStyle/>
              <a:p>
                <a:pPr>
                  <a:defRPr lang="en-US"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6"/>
                <c:pt idx="0">
                  <c:v>Round STD</c:v>
                </c:pt>
                <c:pt idx="1">
                  <c:v>Flat STD</c:v>
                </c:pt>
                <c:pt idx="2">
                  <c:v>SSJ3_MTS</c:v>
                </c:pt>
                <c:pt idx="3">
                  <c:v>SSJ3_PILOT</c:v>
                </c:pt>
                <c:pt idx="4">
                  <c:v>EU_FLAT_PILOT</c:v>
                </c:pt>
                <c:pt idx="5">
                  <c:v>M3.5_PILOT</c:v>
                </c:pt>
              </c:strCache>
            </c:strRef>
          </c:cat>
          <c:val>
            <c:numRef>
              <c:f>2</c:f>
              <c:numCache>
                <c:formatCode>General</c:formatCode>
                <c:ptCount val="6"/>
                <c:pt idx="0">
                  <c:v>2.5750000000000499</c:v>
                </c:pt>
                <c:pt idx="1">
                  <c:v>2.6749999999999501</c:v>
                </c:pt>
                <c:pt idx="2">
                  <c:v>13.55</c:v>
                </c:pt>
                <c:pt idx="3">
                  <c:v>11.404768000000001</c:v>
                </c:pt>
                <c:pt idx="4">
                  <c:v>19.451519999999999</c:v>
                </c:pt>
                <c:pt idx="5">
                  <c:v>12.4050159999999</c:v>
                </c:pt>
              </c:numCache>
            </c:numRef>
          </c:val>
          <c:extLst>
            <c:ext xmlns:c16="http://schemas.microsoft.com/office/drawing/2014/chart" uri="{C3380CC4-5D6E-409C-BE32-E72D297353CC}">
              <c16:uniqueId val="{00000006-C8C3-4F34-92C8-C39221BDC22E}"/>
            </c:ext>
          </c:extLst>
        </c:ser>
        <c:ser>
          <c:idx val="3"/>
          <c:order val="3"/>
          <c:tx>
            <c:strRef>
              <c:f>label 3</c:f>
              <c:strCache>
                <c:ptCount val="1"/>
                <c:pt idx="0">
                  <c:v>Q3-Med</c:v>
                </c:pt>
              </c:strCache>
            </c:strRef>
          </c:tx>
          <c:spPr>
            <a:solidFill>
              <a:srgbClr val="8064A2"/>
            </a:solidFill>
            <a:ln w="0">
              <a:noFill/>
            </a:ln>
          </c:spPr>
          <c:invertIfNegative val="0"/>
          <c:dPt>
            <c:idx val="0"/>
            <c:invertIfNegative val="0"/>
            <c:bubble3D val="0"/>
            <c:spPr>
              <a:solidFill>
                <a:srgbClr val="C0504D"/>
              </a:solidFill>
              <a:ln w="0">
                <a:noFill/>
              </a:ln>
            </c:spPr>
            <c:extLst>
              <c:ext xmlns:c16="http://schemas.microsoft.com/office/drawing/2014/chart" uri="{C3380CC4-5D6E-409C-BE32-E72D297353CC}">
                <c16:uniqueId val="{00000008-C8C3-4F34-92C8-C39221BDC22E}"/>
              </c:ext>
            </c:extLst>
          </c:dPt>
          <c:dPt>
            <c:idx val="1"/>
            <c:invertIfNegative val="0"/>
            <c:bubble3D val="0"/>
            <c:spPr>
              <a:solidFill>
                <a:srgbClr val="C0504D"/>
              </a:solidFill>
              <a:ln w="0">
                <a:noFill/>
              </a:ln>
            </c:spPr>
            <c:extLst>
              <c:ext xmlns:c16="http://schemas.microsoft.com/office/drawing/2014/chart" uri="{C3380CC4-5D6E-409C-BE32-E72D297353CC}">
                <c16:uniqueId val="{0000000A-C8C3-4F34-92C8-C39221BDC22E}"/>
              </c:ext>
            </c:extLst>
          </c:dPt>
          <c:dLbls>
            <c:dLbl>
              <c:idx val="0"/>
              <c:spPr/>
              <c:txPr>
                <a:bodyPr wrap="square"/>
                <a:lstStyle/>
                <a:p>
                  <a:pPr>
                    <a:defRPr lang="en-US" sz="1000" b="0" strike="noStrike" spc="-1">
                      <a:solidFill>
                        <a:srgbClr val="000000"/>
                      </a:solidFill>
                      <a:latin typeface="Calibri"/>
                    </a:defRPr>
                  </a:pPr>
                  <a:endParaRPr lang="en-US"/>
                </a:p>
              </c:txPr>
              <c:dLblPos val="ct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8-C8C3-4F34-92C8-C39221BDC22E}"/>
                </c:ext>
              </c:extLst>
            </c:dLbl>
            <c:dLbl>
              <c:idx val="1"/>
              <c:spPr/>
              <c:txPr>
                <a:bodyPr wrap="square"/>
                <a:lstStyle/>
                <a:p>
                  <a:pPr>
                    <a:defRPr lang="en-US" sz="1000" b="0" strike="noStrike" spc="-1">
                      <a:solidFill>
                        <a:srgbClr val="000000"/>
                      </a:solidFill>
                      <a:latin typeface="Calibri"/>
                    </a:defRPr>
                  </a:pPr>
                  <a:endParaRPr lang="en-US"/>
                </a:p>
              </c:txPr>
              <c:dLblPos val="ct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A-C8C3-4F34-92C8-C39221BDC22E}"/>
                </c:ext>
              </c:extLst>
            </c:dLbl>
            <c:spPr>
              <a:noFill/>
              <a:ln>
                <a:noFill/>
              </a:ln>
              <a:effectLst/>
            </c:spPr>
            <c:txPr>
              <a:bodyPr wrap="square"/>
              <a:lstStyle/>
              <a:p>
                <a:pPr>
                  <a:defRPr lang="en-US"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errBars>
            <c:errBarType val="plus"/>
            <c:errValType val="cust"/>
            <c:noEndCap val="0"/>
            <c:plus>
              <c:numRef>
                <c:f>4</c:f>
                <c:numCache>
                  <c:formatCode>General</c:formatCode>
                  <c:ptCount val="6"/>
                  <c:pt idx="0">
                    <c:v>5.10000000000014</c:v>
                  </c:pt>
                  <c:pt idx="1">
                    <c:v>12.125</c:v>
                  </c:pt>
                  <c:pt idx="2">
                    <c:v>9.5</c:v>
                  </c:pt>
                  <c:pt idx="3">
                    <c:v>5.5661120000000901</c:v>
                  </c:pt>
                  <c:pt idx="4">
                    <c:v>13.03392</c:v>
                  </c:pt>
                  <c:pt idx="5">
                    <c:v>6.7306079999999602</c:v>
                  </c:pt>
                </c:numCache>
              </c:numRef>
            </c:plus>
            <c:spPr>
              <a:ln w="9360">
                <a:solidFill>
                  <a:srgbClr val="000000"/>
                </a:solidFill>
                <a:round/>
              </a:ln>
            </c:spPr>
          </c:errBars>
          <c:cat>
            <c:strRef>
              <c:f>categories</c:f>
              <c:strCache>
                <c:ptCount val="6"/>
                <c:pt idx="0">
                  <c:v>Round STD</c:v>
                </c:pt>
                <c:pt idx="1">
                  <c:v>Flat STD</c:v>
                </c:pt>
                <c:pt idx="2">
                  <c:v>SSJ3_MTS</c:v>
                </c:pt>
                <c:pt idx="3">
                  <c:v>SSJ3_PILOT</c:v>
                </c:pt>
                <c:pt idx="4">
                  <c:v>EU_FLAT_PILOT</c:v>
                </c:pt>
                <c:pt idx="5">
                  <c:v>M3.5_PILOT</c:v>
                </c:pt>
              </c:strCache>
            </c:strRef>
          </c:cat>
          <c:val>
            <c:numRef>
              <c:f>3</c:f>
              <c:numCache>
                <c:formatCode>General</c:formatCode>
                <c:ptCount val="6"/>
                <c:pt idx="0">
                  <c:v>6.8499999999999099</c:v>
                </c:pt>
                <c:pt idx="1">
                  <c:v>15.425000000000001</c:v>
                </c:pt>
                <c:pt idx="2">
                  <c:v>12.5</c:v>
                </c:pt>
                <c:pt idx="3">
                  <c:v>5.6863359999999803</c:v>
                </c:pt>
                <c:pt idx="4">
                  <c:v>0.94252799999998205</c:v>
                </c:pt>
                <c:pt idx="5">
                  <c:v>10.409520000000001</c:v>
                </c:pt>
              </c:numCache>
            </c:numRef>
          </c:val>
          <c:extLst>
            <c:ext xmlns:c16="http://schemas.microsoft.com/office/drawing/2014/chart" uri="{C3380CC4-5D6E-409C-BE32-E72D297353CC}">
              <c16:uniqueId val="{0000000B-C8C3-4F34-92C8-C39221BDC22E}"/>
            </c:ext>
          </c:extLst>
        </c:ser>
        <c:dLbls>
          <c:showLegendKey val="0"/>
          <c:showVal val="0"/>
          <c:showCatName val="0"/>
          <c:showSerName val="0"/>
          <c:showPercent val="0"/>
          <c:showBubbleSize val="0"/>
        </c:dLbls>
        <c:gapWidth val="150"/>
        <c:overlap val="100"/>
        <c:axId val="85871367"/>
        <c:axId val="37167883"/>
      </c:barChart>
      <c:catAx>
        <c:axId val="85871367"/>
        <c:scaling>
          <c:orientation val="minMax"/>
        </c:scaling>
        <c:delete val="0"/>
        <c:axPos val="b"/>
        <c:numFmt formatCode="General" sourceLinked="0"/>
        <c:majorTickMark val="out"/>
        <c:minorTickMark val="none"/>
        <c:tickLblPos val="nextTo"/>
        <c:spPr>
          <a:ln w="9360">
            <a:solidFill>
              <a:srgbClr val="878787"/>
            </a:solidFill>
            <a:round/>
          </a:ln>
        </c:spPr>
        <c:txPr>
          <a:bodyPr/>
          <a:lstStyle/>
          <a:p>
            <a:pPr>
              <a:defRPr lang="en-US" sz="1000" b="0" strike="noStrike" spc="-1">
                <a:solidFill>
                  <a:srgbClr val="000000"/>
                </a:solidFill>
                <a:latin typeface="Calibri"/>
              </a:defRPr>
            </a:pPr>
            <a:endParaRPr lang="en-US"/>
          </a:p>
        </c:txPr>
        <c:crossAx val="37167883"/>
        <c:crosses val="autoZero"/>
        <c:auto val="1"/>
        <c:lblAlgn val="ctr"/>
        <c:lblOffset val="100"/>
        <c:noMultiLvlLbl val="0"/>
      </c:catAx>
      <c:valAx>
        <c:axId val="37167883"/>
        <c:scaling>
          <c:orientation val="minMax"/>
          <c:max val="600"/>
          <c:min val="400"/>
        </c:scaling>
        <c:delete val="0"/>
        <c:axPos val="l"/>
        <c:majorGridlines>
          <c:spPr>
            <a:ln w="9360">
              <a:solidFill>
                <a:srgbClr val="878787"/>
              </a:solidFill>
              <a:round/>
            </a:ln>
          </c:spPr>
        </c:majorGridlines>
        <c:numFmt formatCode="0" sourceLinked="0"/>
        <c:majorTickMark val="out"/>
        <c:minorTickMark val="none"/>
        <c:tickLblPos val="nextTo"/>
        <c:spPr>
          <a:ln w="9360">
            <a:solidFill>
              <a:srgbClr val="878787"/>
            </a:solidFill>
            <a:round/>
          </a:ln>
        </c:spPr>
        <c:txPr>
          <a:bodyPr/>
          <a:lstStyle/>
          <a:p>
            <a:pPr>
              <a:defRPr lang="en-US" sz="1000" b="0" strike="noStrike" spc="-1">
                <a:solidFill>
                  <a:srgbClr val="000000"/>
                </a:solidFill>
                <a:latin typeface="Calibri"/>
              </a:defRPr>
            </a:pPr>
            <a:endParaRPr lang="en-US"/>
          </a:p>
        </c:txPr>
        <c:crossAx val="85871367"/>
        <c:crosses val="autoZero"/>
        <c:crossBetween val="between"/>
        <c:majorUnit val="50"/>
      </c:valAx>
      <c:spPr>
        <a:noFill/>
        <a:ln w="0">
          <a:noFill/>
        </a:ln>
      </c:spPr>
    </c:plotArea>
    <c:plotVisOnly val="1"/>
    <c:dispBlanksAs val="gap"/>
    <c:showDLblsOverMax val="1"/>
  </c:chart>
  <c:spPr>
    <a:noFill/>
    <a:ln w="9360">
      <a:solidFill>
        <a:srgbClr val="D9D9D9"/>
      </a:solidFill>
      <a:round/>
    </a:ln>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lang="en-GB" sz="1800" b="0" strike="noStrike" spc="-1">
                <a:solidFill>
                  <a:srgbClr val="000000"/>
                </a:solidFill>
                <a:latin typeface="Calibri"/>
              </a:defRPr>
            </a:pPr>
            <a:r>
              <a:rPr lang="en-GB" sz="1800" b="0" strike="noStrike" spc="-1">
                <a:solidFill>
                  <a:srgbClr val="000000"/>
                </a:solidFill>
                <a:latin typeface="Calibri"/>
              </a:rPr>
              <a:t>Elongation after fracture % </a:t>
            </a:r>
          </a:p>
        </c:rich>
      </c:tx>
      <c:overlay val="0"/>
      <c:spPr>
        <a:noFill/>
        <a:ln w="0">
          <a:noFill/>
        </a:ln>
      </c:spPr>
    </c:title>
    <c:autoTitleDeleted val="0"/>
    <c:plotArea>
      <c:layout/>
      <c:barChart>
        <c:barDir val="col"/>
        <c:grouping val="stacked"/>
        <c:varyColors val="0"/>
        <c:ser>
          <c:idx val="0"/>
          <c:order val="0"/>
          <c:tx>
            <c:strRef>
              <c:f>label 0</c:f>
              <c:strCache>
                <c:ptCount val="1"/>
                <c:pt idx="0">
                  <c:v>Min</c:v>
                </c:pt>
              </c:strCache>
            </c:strRef>
          </c:tx>
          <c:spPr>
            <a:noFill/>
            <a:ln w="0">
              <a:noFill/>
            </a:ln>
          </c:spPr>
          <c:invertIfNegative val="0"/>
          <c:dLbls>
            <c:spPr>
              <a:noFill/>
              <a:ln>
                <a:noFill/>
              </a:ln>
              <a:effectLst/>
            </c:spPr>
            <c:txPr>
              <a:bodyPr wrap="square"/>
              <a:lstStyle/>
              <a:p>
                <a:pPr>
                  <a:defRPr lang="en-US"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6"/>
                <c:pt idx="0">
                  <c:v>Round STD</c:v>
                </c:pt>
                <c:pt idx="1">
                  <c:v>Flat STD</c:v>
                </c:pt>
                <c:pt idx="2">
                  <c:v>SSJ3_MTS</c:v>
                </c:pt>
                <c:pt idx="3">
                  <c:v>SSJ3_PILOT</c:v>
                </c:pt>
                <c:pt idx="4">
                  <c:v>EU_FLAT_PILOT</c:v>
                </c:pt>
                <c:pt idx="5">
                  <c:v>M3.5_PILOT</c:v>
                </c:pt>
              </c:strCache>
            </c:strRef>
          </c:cat>
          <c:val>
            <c:numRef>
              <c:f>0</c:f>
              <c:numCache>
                <c:formatCode>General</c:formatCode>
                <c:ptCount val="6"/>
                <c:pt idx="0">
                  <c:v>29.301765650080299</c:v>
                </c:pt>
                <c:pt idx="1">
                  <c:v>23.852385238523802</c:v>
                </c:pt>
                <c:pt idx="2">
                  <c:v>23.852385238523802</c:v>
                </c:pt>
                <c:pt idx="3">
                  <c:v>24</c:v>
                </c:pt>
                <c:pt idx="4">
                  <c:v>26</c:v>
                </c:pt>
                <c:pt idx="5">
                  <c:v>31</c:v>
                </c:pt>
              </c:numCache>
            </c:numRef>
          </c:val>
          <c:extLst>
            <c:ext xmlns:c16="http://schemas.microsoft.com/office/drawing/2014/chart" uri="{C3380CC4-5D6E-409C-BE32-E72D297353CC}">
              <c16:uniqueId val="{00000000-AF27-4F19-809D-802C389D600E}"/>
            </c:ext>
          </c:extLst>
        </c:ser>
        <c:ser>
          <c:idx val="1"/>
          <c:order val="1"/>
          <c:tx>
            <c:strRef>
              <c:f>label 1</c:f>
              <c:strCache>
                <c:ptCount val="1"/>
                <c:pt idx="0">
                  <c:v>Q1-Min</c:v>
                </c:pt>
              </c:strCache>
            </c:strRef>
          </c:tx>
          <c:spPr>
            <a:noFill/>
            <a:ln w="0">
              <a:noFill/>
            </a:ln>
          </c:spPr>
          <c:invertIfNegative val="0"/>
          <c:dLbls>
            <c:spPr>
              <a:noFill/>
              <a:ln>
                <a:noFill/>
              </a:ln>
              <a:effectLst/>
            </c:spPr>
            <c:txPr>
              <a:bodyPr wrap="square"/>
              <a:lstStyle/>
              <a:p>
                <a:pPr>
                  <a:defRPr lang="en-US"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errBars>
            <c:errBarType val="minus"/>
            <c:errValType val="percentage"/>
            <c:noEndCap val="0"/>
            <c:val val="100"/>
            <c:spPr>
              <a:ln w="9360">
                <a:solidFill>
                  <a:srgbClr val="000000"/>
                </a:solidFill>
                <a:round/>
              </a:ln>
            </c:spPr>
          </c:errBars>
          <c:cat>
            <c:strRef>
              <c:f>categories</c:f>
              <c:strCache>
                <c:ptCount val="6"/>
                <c:pt idx="0">
                  <c:v>Round STD</c:v>
                </c:pt>
                <c:pt idx="1">
                  <c:v>Flat STD</c:v>
                </c:pt>
                <c:pt idx="2">
                  <c:v>SSJ3_MTS</c:v>
                </c:pt>
                <c:pt idx="3">
                  <c:v>SSJ3_PILOT</c:v>
                </c:pt>
                <c:pt idx="4">
                  <c:v>EU_FLAT_PILOT</c:v>
                </c:pt>
                <c:pt idx="5">
                  <c:v>M3.5_PILOT</c:v>
                </c:pt>
              </c:strCache>
            </c:strRef>
          </c:cat>
          <c:val>
            <c:numRef>
              <c:f>1</c:f>
              <c:numCache>
                <c:formatCode>General</c:formatCode>
                <c:ptCount val="6"/>
                <c:pt idx="0">
                  <c:v>3.9429051144953299E-2</c:v>
                </c:pt>
                <c:pt idx="1">
                  <c:v>3.8167421339067298</c:v>
                </c:pt>
                <c:pt idx="2">
                  <c:v>0.93064575479269596</c:v>
                </c:pt>
                <c:pt idx="3">
                  <c:v>0</c:v>
                </c:pt>
                <c:pt idx="4">
                  <c:v>0</c:v>
                </c:pt>
                <c:pt idx="5">
                  <c:v>0.75</c:v>
                </c:pt>
              </c:numCache>
            </c:numRef>
          </c:val>
          <c:extLst>
            <c:ext xmlns:c16="http://schemas.microsoft.com/office/drawing/2014/chart" uri="{C3380CC4-5D6E-409C-BE32-E72D297353CC}">
              <c16:uniqueId val="{00000001-AF27-4F19-809D-802C389D600E}"/>
            </c:ext>
          </c:extLst>
        </c:ser>
        <c:ser>
          <c:idx val="2"/>
          <c:order val="2"/>
          <c:tx>
            <c:strRef>
              <c:f>label 2</c:f>
              <c:strCache>
                <c:ptCount val="1"/>
                <c:pt idx="0">
                  <c:v>Med-Q1</c:v>
                </c:pt>
              </c:strCache>
            </c:strRef>
          </c:tx>
          <c:spPr>
            <a:solidFill>
              <a:srgbClr val="9BBB59"/>
            </a:solidFill>
            <a:ln w="0">
              <a:noFill/>
            </a:ln>
          </c:spPr>
          <c:invertIfNegative val="0"/>
          <c:dLbls>
            <c:spPr>
              <a:noFill/>
              <a:ln>
                <a:noFill/>
              </a:ln>
              <a:effectLst/>
            </c:spPr>
            <c:txPr>
              <a:bodyPr wrap="square"/>
              <a:lstStyle/>
              <a:p>
                <a:pPr>
                  <a:defRPr lang="en-US"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6"/>
                <c:pt idx="0">
                  <c:v>Round STD</c:v>
                </c:pt>
                <c:pt idx="1">
                  <c:v>Flat STD</c:v>
                </c:pt>
                <c:pt idx="2">
                  <c:v>SSJ3_MTS</c:v>
                </c:pt>
                <c:pt idx="3">
                  <c:v>SSJ3_PILOT</c:v>
                </c:pt>
                <c:pt idx="4">
                  <c:v>EU_FLAT_PILOT</c:v>
                </c:pt>
                <c:pt idx="5">
                  <c:v>M3.5_PILOT</c:v>
                </c:pt>
              </c:strCache>
            </c:strRef>
          </c:cat>
          <c:val>
            <c:numRef>
              <c:f>2</c:f>
              <c:numCache>
                <c:formatCode>General</c:formatCode>
                <c:ptCount val="6"/>
                <c:pt idx="0">
                  <c:v>0.187163446492114</c:v>
                </c:pt>
                <c:pt idx="1">
                  <c:v>1.4132198074195701</c:v>
                </c:pt>
                <c:pt idx="2">
                  <c:v>3.3805549916008002</c:v>
                </c:pt>
                <c:pt idx="3">
                  <c:v>0</c:v>
                </c:pt>
                <c:pt idx="4">
                  <c:v>0</c:v>
                </c:pt>
                <c:pt idx="5">
                  <c:v>1.25</c:v>
                </c:pt>
              </c:numCache>
            </c:numRef>
          </c:val>
          <c:extLst>
            <c:ext xmlns:c16="http://schemas.microsoft.com/office/drawing/2014/chart" uri="{C3380CC4-5D6E-409C-BE32-E72D297353CC}">
              <c16:uniqueId val="{00000002-AF27-4F19-809D-802C389D600E}"/>
            </c:ext>
          </c:extLst>
        </c:ser>
        <c:ser>
          <c:idx val="3"/>
          <c:order val="3"/>
          <c:tx>
            <c:strRef>
              <c:f>label 3</c:f>
              <c:strCache>
                <c:ptCount val="1"/>
                <c:pt idx="0">
                  <c:v>Q3-Med</c:v>
                </c:pt>
              </c:strCache>
            </c:strRef>
          </c:tx>
          <c:spPr>
            <a:solidFill>
              <a:srgbClr val="8064A2"/>
            </a:solidFill>
            <a:ln w="0">
              <a:noFill/>
            </a:ln>
          </c:spPr>
          <c:invertIfNegative val="0"/>
          <c:dLbls>
            <c:spPr>
              <a:noFill/>
              <a:ln>
                <a:noFill/>
              </a:ln>
              <a:effectLst/>
            </c:spPr>
            <c:txPr>
              <a:bodyPr wrap="square"/>
              <a:lstStyle/>
              <a:p>
                <a:pPr>
                  <a:defRPr lang="en-US"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errBars>
            <c:errBarType val="plus"/>
            <c:errValType val="cust"/>
            <c:noEndCap val="0"/>
            <c:plus>
              <c:numRef>
                <c:f>4</c:f>
                <c:numCache>
                  <c:formatCode>General</c:formatCode>
                  <c:ptCount val="6"/>
                  <c:pt idx="0">
                    <c:v>0.36262827381734303</c:v>
                  </c:pt>
                  <c:pt idx="1">
                    <c:v>1.96948914126613</c:v>
                  </c:pt>
                  <c:pt idx="2">
                    <c:v>1.96948914126613</c:v>
                  </c:pt>
                  <c:pt idx="3">
                    <c:v>0</c:v>
                  </c:pt>
                  <c:pt idx="4">
                    <c:v>2</c:v>
                  </c:pt>
                  <c:pt idx="5">
                    <c:v>0.75</c:v>
                  </c:pt>
                </c:numCache>
              </c:numRef>
            </c:plus>
            <c:spPr>
              <a:ln w="9360">
                <a:solidFill>
                  <a:srgbClr val="000000"/>
                </a:solidFill>
                <a:round/>
              </a:ln>
            </c:spPr>
          </c:errBars>
          <c:cat>
            <c:strRef>
              <c:f>categories</c:f>
              <c:strCache>
                <c:ptCount val="6"/>
                <c:pt idx="0">
                  <c:v>Round STD</c:v>
                </c:pt>
                <c:pt idx="1">
                  <c:v>Flat STD</c:v>
                </c:pt>
                <c:pt idx="2">
                  <c:v>SSJ3_MTS</c:v>
                </c:pt>
                <c:pt idx="3">
                  <c:v>SSJ3_PILOT</c:v>
                </c:pt>
                <c:pt idx="4">
                  <c:v>EU_FLAT_PILOT</c:v>
                </c:pt>
                <c:pt idx="5">
                  <c:v>M3.5_PILOT</c:v>
                </c:pt>
              </c:strCache>
            </c:strRef>
          </c:cat>
          <c:val>
            <c:numRef>
              <c:f>3</c:f>
              <c:numCache>
                <c:formatCode>General</c:formatCode>
                <c:ptCount val="6"/>
                <c:pt idx="0">
                  <c:v>0.37537674287569101</c:v>
                </c:pt>
                <c:pt idx="1">
                  <c:v>1.3784840748201601</c:v>
                </c:pt>
                <c:pt idx="2">
                  <c:v>2.2972452697529602</c:v>
                </c:pt>
                <c:pt idx="3">
                  <c:v>1</c:v>
                </c:pt>
                <c:pt idx="4">
                  <c:v>1</c:v>
                </c:pt>
                <c:pt idx="5">
                  <c:v>1.25</c:v>
                </c:pt>
              </c:numCache>
            </c:numRef>
          </c:val>
          <c:extLst>
            <c:ext xmlns:c16="http://schemas.microsoft.com/office/drawing/2014/chart" uri="{C3380CC4-5D6E-409C-BE32-E72D297353CC}">
              <c16:uniqueId val="{00000003-AF27-4F19-809D-802C389D600E}"/>
            </c:ext>
          </c:extLst>
        </c:ser>
        <c:dLbls>
          <c:showLegendKey val="0"/>
          <c:showVal val="0"/>
          <c:showCatName val="0"/>
          <c:showSerName val="0"/>
          <c:showPercent val="0"/>
          <c:showBubbleSize val="0"/>
        </c:dLbls>
        <c:gapWidth val="150"/>
        <c:overlap val="100"/>
        <c:axId val="23977958"/>
        <c:axId val="92553701"/>
      </c:barChart>
      <c:catAx>
        <c:axId val="23977958"/>
        <c:scaling>
          <c:orientation val="minMax"/>
        </c:scaling>
        <c:delete val="0"/>
        <c:axPos val="b"/>
        <c:numFmt formatCode="General" sourceLinked="0"/>
        <c:majorTickMark val="out"/>
        <c:minorTickMark val="none"/>
        <c:tickLblPos val="nextTo"/>
        <c:spPr>
          <a:ln w="9360">
            <a:solidFill>
              <a:srgbClr val="878787"/>
            </a:solidFill>
            <a:round/>
          </a:ln>
        </c:spPr>
        <c:txPr>
          <a:bodyPr/>
          <a:lstStyle/>
          <a:p>
            <a:pPr>
              <a:defRPr lang="en-US" sz="1000" b="0" strike="noStrike" spc="-1">
                <a:solidFill>
                  <a:srgbClr val="000000"/>
                </a:solidFill>
                <a:latin typeface="Calibri"/>
              </a:defRPr>
            </a:pPr>
            <a:endParaRPr lang="en-US"/>
          </a:p>
        </c:txPr>
        <c:crossAx val="92553701"/>
        <c:crosses val="autoZero"/>
        <c:auto val="1"/>
        <c:lblAlgn val="ctr"/>
        <c:lblOffset val="100"/>
        <c:noMultiLvlLbl val="0"/>
      </c:catAx>
      <c:valAx>
        <c:axId val="92553701"/>
        <c:scaling>
          <c:orientation val="minMax"/>
          <c:min val="20"/>
        </c:scaling>
        <c:delete val="0"/>
        <c:axPos val="l"/>
        <c:majorGridlines>
          <c:spPr>
            <a:ln w="9360">
              <a:solidFill>
                <a:srgbClr val="878787"/>
              </a:solidFill>
              <a:round/>
            </a:ln>
          </c:spPr>
        </c:majorGridlines>
        <c:numFmt formatCode="0" sourceLinked="0"/>
        <c:majorTickMark val="out"/>
        <c:minorTickMark val="none"/>
        <c:tickLblPos val="nextTo"/>
        <c:spPr>
          <a:ln w="9360">
            <a:solidFill>
              <a:srgbClr val="878787"/>
            </a:solidFill>
            <a:round/>
          </a:ln>
        </c:spPr>
        <c:txPr>
          <a:bodyPr/>
          <a:lstStyle/>
          <a:p>
            <a:pPr>
              <a:defRPr lang="en-US" sz="1000" b="0" strike="noStrike" spc="-1">
                <a:solidFill>
                  <a:srgbClr val="000000"/>
                </a:solidFill>
                <a:latin typeface="Calibri"/>
              </a:defRPr>
            </a:pPr>
            <a:endParaRPr lang="en-US"/>
          </a:p>
        </c:txPr>
        <c:crossAx val="23977958"/>
        <c:crosses val="autoZero"/>
        <c:crossBetween val="between"/>
      </c:valAx>
      <c:spPr>
        <a:noFill/>
        <a:ln w="0">
          <a:noFill/>
        </a:ln>
      </c:spPr>
    </c:plotArea>
    <c:plotVisOnly val="1"/>
    <c:dispBlanksAs val="gap"/>
    <c:showDLblsOverMax val="1"/>
  </c:chart>
  <c:spPr>
    <a:noFill/>
    <a:ln w="9360">
      <a:solidFill>
        <a:srgbClr val="D9D9D9"/>
      </a:solidFill>
      <a:round/>
    </a:ln>
  </c:spPr>
  <c:userShapes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60A083-0C46-40E4-BB63-09AFA1528230}" type="doc">
      <dgm:prSet loTypeId="urn:microsoft.com/office/officeart/2005/8/layout/hChevron3" loCatId="process" qsTypeId="urn:microsoft.com/office/officeart/2005/8/quickstyle/simple1" qsCatId="simple" csTypeId="urn:microsoft.com/office/officeart/2005/8/colors/accent1_2" csCatId="accent1" phldr="1"/>
      <dgm:spPr/>
    </dgm:pt>
    <dgm:pt modelId="{FD8594F5-881E-4833-93A1-91A18E220432}">
      <dgm:prSet phldrT="[Text]"/>
      <dgm:spPr/>
      <dgm:t>
        <a:bodyPr/>
        <a:lstStyle/>
        <a:p>
          <a:pPr algn="l"/>
          <a:r>
            <a:rPr lang="cs-CZ" dirty="0"/>
            <a:t>2014</a:t>
          </a:r>
        </a:p>
      </dgm:t>
    </dgm:pt>
    <dgm:pt modelId="{717DE3DE-9A81-428C-BBE4-9E13B29E5A0A}" type="parTrans" cxnId="{4057D7B6-79DF-4B6A-BED3-273D110FE735}">
      <dgm:prSet/>
      <dgm:spPr/>
      <dgm:t>
        <a:bodyPr/>
        <a:lstStyle/>
        <a:p>
          <a:endParaRPr lang="cs-CZ"/>
        </a:p>
      </dgm:t>
    </dgm:pt>
    <dgm:pt modelId="{B1C537BF-B9E5-49C0-A8B8-913F7B436CAE}" type="sibTrans" cxnId="{4057D7B6-79DF-4B6A-BED3-273D110FE735}">
      <dgm:prSet/>
      <dgm:spPr/>
      <dgm:t>
        <a:bodyPr/>
        <a:lstStyle/>
        <a:p>
          <a:endParaRPr lang="cs-CZ"/>
        </a:p>
      </dgm:t>
    </dgm:pt>
    <dgm:pt modelId="{6E5D4611-A330-4F25-BB14-C025BE172BF5}">
      <dgm:prSet phldrT="[Text]"/>
      <dgm:spPr/>
      <dgm:t>
        <a:bodyPr/>
        <a:lstStyle/>
        <a:p>
          <a:pPr algn="l"/>
          <a:r>
            <a:rPr lang="cs-CZ" dirty="0"/>
            <a:t>2017</a:t>
          </a:r>
        </a:p>
      </dgm:t>
    </dgm:pt>
    <dgm:pt modelId="{2835F025-7A38-436E-B461-61356F71AA45}" type="parTrans" cxnId="{C936DB37-F309-44DB-B6CC-16037B61677E}">
      <dgm:prSet/>
      <dgm:spPr/>
      <dgm:t>
        <a:bodyPr/>
        <a:lstStyle/>
        <a:p>
          <a:endParaRPr lang="cs-CZ"/>
        </a:p>
      </dgm:t>
    </dgm:pt>
    <dgm:pt modelId="{C904D2E9-D855-4E8C-B45D-AE9F68674BB0}" type="sibTrans" cxnId="{C936DB37-F309-44DB-B6CC-16037B61677E}">
      <dgm:prSet/>
      <dgm:spPr/>
      <dgm:t>
        <a:bodyPr/>
        <a:lstStyle/>
        <a:p>
          <a:endParaRPr lang="cs-CZ"/>
        </a:p>
      </dgm:t>
    </dgm:pt>
    <dgm:pt modelId="{7CA23D9E-64A8-423D-A13A-758267A8A921}">
      <dgm:prSet/>
      <dgm:spPr>
        <a:solidFill>
          <a:schemeClr val="accent1">
            <a:lumMod val="40000"/>
            <a:lumOff val="60000"/>
          </a:schemeClr>
        </a:solidFill>
      </dgm:spPr>
      <dgm:t>
        <a:bodyPr/>
        <a:lstStyle/>
        <a:p>
          <a:pPr algn="l"/>
          <a:r>
            <a:rPr lang="cs-CZ" dirty="0"/>
            <a:t>2018</a:t>
          </a:r>
        </a:p>
      </dgm:t>
    </dgm:pt>
    <dgm:pt modelId="{4FF70617-63E9-4106-9EBD-9E80788A0FF1}" type="parTrans" cxnId="{414D2949-CF25-4EA6-B8F1-23AD37119E77}">
      <dgm:prSet/>
      <dgm:spPr/>
      <dgm:t>
        <a:bodyPr/>
        <a:lstStyle/>
        <a:p>
          <a:endParaRPr lang="cs-CZ"/>
        </a:p>
      </dgm:t>
    </dgm:pt>
    <dgm:pt modelId="{490564F0-3F10-4D36-8478-9FC1029A279A}" type="sibTrans" cxnId="{414D2949-CF25-4EA6-B8F1-23AD37119E77}">
      <dgm:prSet/>
      <dgm:spPr/>
      <dgm:t>
        <a:bodyPr/>
        <a:lstStyle/>
        <a:p>
          <a:endParaRPr lang="cs-CZ"/>
        </a:p>
      </dgm:t>
    </dgm:pt>
    <dgm:pt modelId="{8E942B58-4140-49D6-A508-48DA4FA9CCDF}">
      <dgm:prSet/>
      <dgm:spPr>
        <a:solidFill>
          <a:schemeClr val="bg1">
            <a:lumMod val="75000"/>
          </a:schemeClr>
        </a:solidFill>
      </dgm:spPr>
      <dgm:t>
        <a:bodyPr/>
        <a:lstStyle/>
        <a:p>
          <a:pPr algn="l"/>
          <a:r>
            <a:rPr lang="cs-CZ" dirty="0"/>
            <a:t>2020</a:t>
          </a:r>
        </a:p>
      </dgm:t>
    </dgm:pt>
    <dgm:pt modelId="{44518A08-7C67-46DA-9042-0BDF63764C53}" type="sibTrans" cxnId="{F430167D-63C0-452C-8D24-80DD407C353B}">
      <dgm:prSet/>
      <dgm:spPr/>
      <dgm:t>
        <a:bodyPr/>
        <a:lstStyle/>
        <a:p>
          <a:endParaRPr lang="cs-CZ"/>
        </a:p>
      </dgm:t>
    </dgm:pt>
    <dgm:pt modelId="{F4F93846-B04C-4037-8588-BAD7B466CD22}" type="parTrans" cxnId="{F430167D-63C0-452C-8D24-80DD407C353B}">
      <dgm:prSet/>
      <dgm:spPr/>
      <dgm:t>
        <a:bodyPr/>
        <a:lstStyle/>
        <a:p>
          <a:endParaRPr lang="cs-CZ"/>
        </a:p>
      </dgm:t>
    </dgm:pt>
    <dgm:pt modelId="{7F835FF7-7FCF-4FDF-80CA-4B24BF289121}">
      <dgm:prSet/>
      <dgm:spPr>
        <a:solidFill>
          <a:schemeClr val="bg1">
            <a:lumMod val="75000"/>
          </a:schemeClr>
        </a:solidFill>
      </dgm:spPr>
      <dgm:t>
        <a:bodyPr/>
        <a:lstStyle/>
        <a:p>
          <a:pPr algn="l"/>
          <a:r>
            <a:rPr lang="cs-CZ" dirty="0"/>
            <a:t>2019</a:t>
          </a:r>
        </a:p>
      </dgm:t>
    </dgm:pt>
    <dgm:pt modelId="{252357DD-0F5D-4CCD-A9BE-A38897AAAC41}" type="sibTrans" cxnId="{9869A41E-209D-48F3-AF8B-538BB2B3DE5C}">
      <dgm:prSet/>
      <dgm:spPr/>
      <dgm:t>
        <a:bodyPr/>
        <a:lstStyle/>
        <a:p>
          <a:endParaRPr lang="cs-CZ"/>
        </a:p>
      </dgm:t>
    </dgm:pt>
    <dgm:pt modelId="{BF2BEA72-7DAF-4ABF-97AF-173F61394EC8}" type="parTrans" cxnId="{9869A41E-209D-48F3-AF8B-538BB2B3DE5C}">
      <dgm:prSet/>
      <dgm:spPr/>
      <dgm:t>
        <a:bodyPr/>
        <a:lstStyle/>
        <a:p>
          <a:endParaRPr lang="cs-CZ"/>
        </a:p>
      </dgm:t>
    </dgm:pt>
    <dgm:pt modelId="{6B311A9D-5AD6-4E3E-9EE6-7B0BA076E114}">
      <dgm:prSet phldrT="[Text]"/>
      <dgm:spPr/>
      <dgm:t>
        <a:bodyPr/>
        <a:lstStyle/>
        <a:p>
          <a:pPr algn="l"/>
          <a:r>
            <a:rPr lang="cs-CZ" dirty="0"/>
            <a:t>2016</a:t>
          </a:r>
        </a:p>
      </dgm:t>
    </dgm:pt>
    <dgm:pt modelId="{EEBB1C60-E69E-4546-9EBA-5A8487237655}" type="sibTrans" cxnId="{E84F8DE6-5E96-451E-A2F8-B85076ED3F6F}">
      <dgm:prSet/>
      <dgm:spPr/>
      <dgm:t>
        <a:bodyPr/>
        <a:lstStyle/>
        <a:p>
          <a:endParaRPr lang="cs-CZ"/>
        </a:p>
      </dgm:t>
    </dgm:pt>
    <dgm:pt modelId="{BCD2DD26-7EE2-41DC-92AD-7DBFE3442A82}" type="parTrans" cxnId="{E84F8DE6-5E96-451E-A2F8-B85076ED3F6F}">
      <dgm:prSet/>
      <dgm:spPr/>
      <dgm:t>
        <a:bodyPr/>
        <a:lstStyle/>
        <a:p>
          <a:endParaRPr lang="cs-CZ"/>
        </a:p>
      </dgm:t>
    </dgm:pt>
    <dgm:pt modelId="{38F3E4DA-EAF5-4374-96E4-B98433B4EB1F}" type="pres">
      <dgm:prSet presAssocID="{5660A083-0C46-40E4-BB63-09AFA1528230}" presName="Name0" presStyleCnt="0">
        <dgm:presLayoutVars>
          <dgm:dir/>
          <dgm:resizeHandles val="exact"/>
        </dgm:presLayoutVars>
      </dgm:prSet>
      <dgm:spPr/>
    </dgm:pt>
    <dgm:pt modelId="{08341A24-8B6C-408F-8102-2A630E2ECFF7}" type="pres">
      <dgm:prSet presAssocID="{FD8594F5-881E-4833-93A1-91A18E220432}" presName="parTxOnly" presStyleLbl="node1" presStyleIdx="0" presStyleCnt="6" custScaleX="72349">
        <dgm:presLayoutVars>
          <dgm:bulletEnabled val="1"/>
        </dgm:presLayoutVars>
      </dgm:prSet>
      <dgm:spPr/>
    </dgm:pt>
    <dgm:pt modelId="{73FCF84B-9C3F-4D44-9861-E5CD3F955BA2}" type="pres">
      <dgm:prSet presAssocID="{B1C537BF-B9E5-49C0-A8B8-913F7B436CAE}" presName="parSpace" presStyleCnt="0"/>
      <dgm:spPr/>
    </dgm:pt>
    <dgm:pt modelId="{D3F2B16F-3796-4A99-8193-D00FFC1E3D89}" type="pres">
      <dgm:prSet presAssocID="{6B311A9D-5AD6-4E3E-9EE6-7B0BA076E114}" presName="parTxOnly" presStyleLbl="node1" presStyleIdx="1" presStyleCnt="6">
        <dgm:presLayoutVars>
          <dgm:bulletEnabled val="1"/>
        </dgm:presLayoutVars>
      </dgm:prSet>
      <dgm:spPr/>
    </dgm:pt>
    <dgm:pt modelId="{83B4EBC3-911B-43EE-B8A1-A52074B0757D}" type="pres">
      <dgm:prSet presAssocID="{EEBB1C60-E69E-4546-9EBA-5A8487237655}" presName="parSpace" presStyleCnt="0"/>
      <dgm:spPr/>
    </dgm:pt>
    <dgm:pt modelId="{B2431CFB-E654-4FDD-A121-AA89A74CFC8F}" type="pres">
      <dgm:prSet presAssocID="{6E5D4611-A330-4F25-BB14-C025BE172BF5}" presName="parTxOnly" presStyleLbl="node1" presStyleIdx="2" presStyleCnt="6">
        <dgm:presLayoutVars>
          <dgm:bulletEnabled val="1"/>
        </dgm:presLayoutVars>
      </dgm:prSet>
      <dgm:spPr/>
    </dgm:pt>
    <dgm:pt modelId="{B2E070D4-0598-4920-8813-4D5560989D43}" type="pres">
      <dgm:prSet presAssocID="{C904D2E9-D855-4E8C-B45D-AE9F68674BB0}" presName="parSpace" presStyleCnt="0"/>
      <dgm:spPr/>
    </dgm:pt>
    <dgm:pt modelId="{73E7B71F-A7FD-47ED-83FD-DA3A9CDA14EF}" type="pres">
      <dgm:prSet presAssocID="{7CA23D9E-64A8-423D-A13A-758267A8A921}" presName="parTxOnly" presStyleLbl="node1" presStyleIdx="3" presStyleCnt="6" custScaleX="62035">
        <dgm:presLayoutVars>
          <dgm:bulletEnabled val="1"/>
        </dgm:presLayoutVars>
      </dgm:prSet>
      <dgm:spPr/>
    </dgm:pt>
    <dgm:pt modelId="{8D58FCE7-8E0D-4CB8-BFCF-3769581D9352}" type="pres">
      <dgm:prSet presAssocID="{490564F0-3F10-4D36-8478-9FC1029A279A}" presName="parSpace" presStyleCnt="0"/>
      <dgm:spPr/>
    </dgm:pt>
    <dgm:pt modelId="{8C929C63-E724-4D66-B3C5-B8703E5EA241}" type="pres">
      <dgm:prSet presAssocID="{7F835FF7-7FCF-4FDF-80CA-4B24BF289121}" presName="parTxOnly" presStyleLbl="node1" presStyleIdx="4" presStyleCnt="6" custScaleX="62815">
        <dgm:presLayoutVars>
          <dgm:bulletEnabled val="1"/>
        </dgm:presLayoutVars>
      </dgm:prSet>
      <dgm:spPr/>
    </dgm:pt>
    <dgm:pt modelId="{6675EE2C-F2AB-4327-889A-1846D7161D41}" type="pres">
      <dgm:prSet presAssocID="{252357DD-0F5D-4CCD-A9BE-A38897AAAC41}" presName="parSpace" presStyleCnt="0"/>
      <dgm:spPr/>
    </dgm:pt>
    <dgm:pt modelId="{46138143-26BE-40A0-A04B-61B45AF6111D}" type="pres">
      <dgm:prSet presAssocID="{8E942B58-4140-49D6-A508-48DA4FA9CCDF}" presName="parTxOnly" presStyleLbl="node1" presStyleIdx="5" presStyleCnt="6" custScaleX="50292">
        <dgm:presLayoutVars>
          <dgm:bulletEnabled val="1"/>
        </dgm:presLayoutVars>
      </dgm:prSet>
      <dgm:spPr/>
    </dgm:pt>
  </dgm:ptLst>
  <dgm:cxnLst>
    <dgm:cxn modelId="{A2D1D607-1B40-4BFD-9118-9660C3BA58CD}" type="presOf" srcId="{FD8594F5-881E-4833-93A1-91A18E220432}" destId="{08341A24-8B6C-408F-8102-2A630E2ECFF7}" srcOrd="0" destOrd="0" presId="urn:microsoft.com/office/officeart/2005/8/layout/hChevron3"/>
    <dgm:cxn modelId="{54FFC00E-68C8-45AD-BAAA-2285ADC467BF}" type="presOf" srcId="{6E5D4611-A330-4F25-BB14-C025BE172BF5}" destId="{B2431CFB-E654-4FDD-A121-AA89A74CFC8F}" srcOrd="0" destOrd="0" presId="urn:microsoft.com/office/officeart/2005/8/layout/hChevron3"/>
    <dgm:cxn modelId="{9FC78515-26F9-485A-9AF8-3C63377F54FA}" type="presOf" srcId="{7CA23D9E-64A8-423D-A13A-758267A8A921}" destId="{73E7B71F-A7FD-47ED-83FD-DA3A9CDA14EF}" srcOrd="0" destOrd="0" presId="urn:microsoft.com/office/officeart/2005/8/layout/hChevron3"/>
    <dgm:cxn modelId="{9869A41E-209D-48F3-AF8B-538BB2B3DE5C}" srcId="{5660A083-0C46-40E4-BB63-09AFA1528230}" destId="{7F835FF7-7FCF-4FDF-80CA-4B24BF289121}" srcOrd="4" destOrd="0" parTransId="{BF2BEA72-7DAF-4ABF-97AF-173F61394EC8}" sibTransId="{252357DD-0F5D-4CCD-A9BE-A38897AAAC41}"/>
    <dgm:cxn modelId="{C936DB37-F309-44DB-B6CC-16037B61677E}" srcId="{5660A083-0C46-40E4-BB63-09AFA1528230}" destId="{6E5D4611-A330-4F25-BB14-C025BE172BF5}" srcOrd="2" destOrd="0" parTransId="{2835F025-7A38-436E-B461-61356F71AA45}" sibTransId="{C904D2E9-D855-4E8C-B45D-AE9F68674BB0}"/>
    <dgm:cxn modelId="{45B47942-A431-45F6-922B-712CE6B0FFAA}" type="presOf" srcId="{5660A083-0C46-40E4-BB63-09AFA1528230}" destId="{38F3E4DA-EAF5-4374-96E4-B98433B4EB1F}" srcOrd="0" destOrd="0" presId="urn:microsoft.com/office/officeart/2005/8/layout/hChevron3"/>
    <dgm:cxn modelId="{A2744E45-235B-4DBF-9845-245FCD4B0BAF}" type="presOf" srcId="{6B311A9D-5AD6-4E3E-9EE6-7B0BA076E114}" destId="{D3F2B16F-3796-4A99-8193-D00FFC1E3D89}" srcOrd="0" destOrd="0" presId="urn:microsoft.com/office/officeart/2005/8/layout/hChevron3"/>
    <dgm:cxn modelId="{414D2949-CF25-4EA6-B8F1-23AD37119E77}" srcId="{5660A083-0C46-40E4-BB63-09AFA1528230}" destId="{7CA23D9E-64A8-423D-A13A-758267A8A921}" srcOrd="3" destOrd="0" parTransId="{4FF70617-63E9-4106-9EBD-9E80788A0FF1}" sibTransId="{490564F0-3F10-4D36-8478-9FC1029A279A}"/>
    <dgm:cxn modelId="{F430167D-63C0-452C-8D24-80DD407C353B}" srcId="{5660A083-0C46-40E4-BB63-09AFA1528230}" destId="{8E942B58-4140-49D6-A508-48DA4FA9CCDF}" srcOrd="5" destOrd="0" parTransId="{F4F93846-B04C-4037-8588-BAD7B466CD22}" sibTransId="{44518A08-7C67-46DA-9042-0BDF63764C53}"/>
    <dgm:cxn modelId="{99448E88-3ECF-4CD5-BE78-62BC1D9F9FB5}" type="presOf" srcId="{7F835FF7-7FCF-4FDF-80CA-4B24BF289121}" destId="{8C929C63-E724-4D66-B3C5-B8703E5EA241}" srcOrd="0" destOrd="0" presId="urn:microsoft.com/office/officeart/2005/8/layout/hChevron3"/>
    <dgm:cxn modelId="{4057D7B6-79DF-4B6A-BED3-273D110FE735}" srcId="{5660A083-0C46-40E4-BB63-09AFA1528230}" destId="{FD8594F5-881E-4833-93A1-91A18E220432}" srcOrd="0" destOrd="0" parTransId="{717DE3DE-9A81-428C-BBE4-9E13B29E5A0A}" sibTransId="{B1C537BF-B9E5-49C0-A8B8-913F7B436CAE}"/>
    <dgm:cxn modelId="{04D61AD2-35B0-4CEA-A9C4-6A8ECB0F4DBB}" type="presOf" srcId="{8E942B58-4140-49D6-A508-48DA4FA9CCDF}" destId="{46138143-26BE-40A0-A04B-61B45AF6111D}" srcOrd="0" destOrd="0" presId="urn:microsoft.com/office/officeart/2005/8/layout/hChevron3"/>
    <dgm:cxn modelId="{E84F8DE6-5E96-451E-A2F8-B85076ED3F6F}" srcId="{5660A083-0C46-40E4-BB63-09AFA1528230}" destId="{6B311A9D-5AD6-4E3E-9EE6-7B0BA076E114}" srcOrd="1" destOrd="0" parTransId="{BCD2DD26-7EE2-41DC-92AD-7DBFE3442A82}" sibTransId="{EEBB1C60-E69E-4546-9EBA-5A8487237655}"/>
    <dgm:cxn modelId="{C6DE7298-63A5-474D-BC56-1FA9446D540F}" type="presParOf" srcId="{38F3E4DA-EAF5-4374-96E4-B98433B4EB1F}" destId="{08341A24-8B6C-408F-8102-2A630E2ECFF7}" srcOrd="0" destOrd="0" presId="urn:microsoft.com/office/officeart/2005/8/layout/hChevron3"/>
    <dgm:cxn modelId="{7D42AC16-B53D-41D3-9A47-5992B6B1B7B8}" type="presParOf" srcId="{38F3E4DA-EAF5-4374-96E4-B98433B4EB1F}" destId="{73FCF84B-9C3F-4D44-9861-E5CD3F955BA2}" srcOrd="1" destOrd="0" presId="urn:microsoft.com/office/officeart/2005/8/layout/hChevron3"/>
    <dgm:cxn modelId="{CE3F3838-000D-4947-9F9A-1BCB7C9332B3}" type="presParOf" srcId="{38F3E4DA-EAF5-4374-96E4-B98433B4EB1F}" destId="{D3F2B16F-3796-4A99-8193-D00FFC1E3D89}" srcOrd="2" destOrd="0" presId="urn:microsoft.com/office/officeart/2005/8/layout/hChevron3"/>
    <dgm:cxn modelId="{344C3EDB-54AB-4423-9858-69538AC247DB}" type="presParOf" srcId="{38F3E4DA-EAF5-4374-96E4-B98433B4EB1F}" destId="{83B4EBC3-911B-43EE-B8A1-A52074B0757D}" srcOrd="3" destOrd="0" presId="urn:microsoft.com/office/officeart/2005/8/layout/hChevron3"/>
    <dgm:cxn modelId="{1249F6C9-8A13-4655-89D9-6ED7867A5017}" type="presParOf" srcId="{38F3E4DA-EAF5-4374-96E4-B98433B4EB1F}" destId="{B2431CFB-E654-4FDD-A121-AA89A74CFC8F}" srcOrd="4" destOrd="0" presId="urn:microsoft.com/office/officeart/2005/8/layout/hChevron3"/>
    <dgm:cxn modelId="{7D6F83A7-49A2-4E5B-B64C-81D88B6C4CBD}" type="presParOf" srcId="{38F3E4DA-EAF5-4374-96E4-B98433B4EB1F}" destId="{B2E070D4-0598-4920-8813-4D5560989D43}" srcOrd="5" destOrd="0" presId="urn:microsoft.com/office/officeart/2005/8/layout/hChevron3"/>
    <dgm:cxn modelId="{CD1D1AEE-8422-4BA1-A727-2416695BFE73}" type="presParOf" srcId="{38F3E4DA-EAF5-4374-96E4-B98433B4EB1F}" destId="{73E7B71F-A7FD-47ED-83FD-DA3A9CDA14EF}" srcOrd="6" destOrd="0" presId="urn:microsoft.com/office/officeart/2005/8/layout/hChevron3"/>
    <dgm:cxn modelId="{B3445DBE-777A-4751-A547-897D9A4340F7}" type="presParOf" srcId="{38F3E4DA-EAF5-4374-96E4-B98433B4EB1F}" destId="{8D58FCE7-8E0D-4CB8-BFCF-3769581D9352}" srcOrd="7" destOrd="0" presId="urn:microsoft.com/office/officeart/2005/8/layout/hChevron3"/>
    <dgm:cxn modelId="{3F8A8C85-B78D-4AF6-9AFD-910C5D10E50C}" type="presParOf" srcId="{38F3E4DA-EAF5-4374-96E4-B98433B4EB1F}" destId="{8C929C63-E724-4D66-B3C5-B8703E5EA241}" srcOrd="8" destOrd="0" presId="urn:microsoft.com/office/officeart/2005/8/layout/hChevron3"/>
    <dgm:cxn modelId="{C01092B6-E999-4738-88A4-92B0DA2F6D60}" type="presParOf" srcId="{38F3E4DA-EAF5-4374-96E4-B98433B4EB1F}" destId="{6675EE2C-F2AB-4327-889A-1846D7161D41}" srcOrd="9" destOrd="0" presId="urn:microsoft.com/office/officeart/2005/8/layout/hChevron3"/>
    <dgm:cxn modelId="{17B52432-55F0-4603-B98B-13756D863D71}" type="presParOf" srcId="{38F3E4DA-EAF5-4374-96E4-B98433B4EB1F}" destId="{46138143-26BE-40A0-A04B-61B45AF6111D}"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41A24-8B6C-408F-8102-2A630E2ECFF7}">
      <dsp:nvSpPr>
        <dsp:cNvPr id="0" name=""/>
        <dsp:cNvSpPr/>
      </dsp:nvSpPr>
      <dsp:spPr>
        <a:xfrm>
          <a:off x="3510" y="0"/>
          <a:ext cx="2341031" cy="39186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a:lnSpc>
              <a:spcPct val="90000"/>
            </a:lnSpc>
            <a:spcBef>
              <a:spcPct val="0"/>
            </a:spcBef>
            <a:spcAft>
              <a:spcPct val="35000"/>
            </a:spcAft>
            <a:buNone/>
          </a:pPr>
          <a:r>
            <a:rPr lang="cs-CZ" sz="2000" kern="1200" dirty="0"/>
            <a:t>2014</a:t>
          </a:r>
        </a:p>
      </dsp:txBody>
      <dsp:txXfrm>
        <a:off x="3510" y="0"/>
        <a:ext cx="2243065" cy="391864"/>
      </dsp:txXfrm>
    </dsp:sp>
    <dsp:sp modelId="{D3F2B16F-3796-4A99-8193-D00FFC1E3D89}">
      <dsp:nvSpPr>
        <dsp:cNvPr id="0" name=""/>
        <dsp:cNvSpPr/>
      </dsp:nvSpPr>
      <dsp:spPr>
        <a:xfrm>
          <a:off x="1697392" y="0"/>
          <a:ext cx="3235748" cy="3918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cs-CZ" sz="2000" kern="1200" dirty="0"/>
            <a:t>2016</a:t>
          </a:r>
        </a:p>
      </dsp:txBody>
      <dsp:txXfrm>
        <a:off x="1893324" y="0"/>
        <a:ext cx="2843884" cy="391864"/>
      </dsp:txXfrm>
    </dsp:sp>
    <dsp:sp modelId="{B2431CFB-E654-4FDD-A121-AA89A74CFC8F}">
      <dsp:nvSpPr>
        <dsp:cNvPr id="0" name=""/>
        <dsp:cNvSpPr/>
      </dsp:nvSpPr>
      <dsp:spPr>
        <a:xfrm>
          <a:off x="4285991" y="0"/>
          <a:ext cx="3235748" cy="3918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cs-CZ" sz="2000" kern="1200" dirty="0"/>
            <a:t>2017</a:t>
          </a:r>
        </a:p>
      </dsp:txBody>
      <dsp:txXfrm>
        <a:off x="4481923" y="0"/>
        <a:ext cx="2843884" cy="391864"/>
      </dsp:txXfrm>
    </dsp:sp>
    <dsp:sp modelId="{73E7B71F-A7FD-47ED-83FD-DA3A9CDA14EF}">
      <dsp:nvSpPr>
        <dsp:cNvPr id="0" name=""/>
        <dsp:cNvSpPr/>
      </dsp:nvSpPr>
      <dsp:spPr>
        <a:xfrm>
          <a:off x="6874590" y="0"/>
          <a:ext cx="2007296" cy="391864"/>
        </a:xfrm>
        <a:prstGeom prst="chevron">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cs-CZ" sz="2000" kern="1200" dirty="0"/>
            <a:t>2018</a:t>
          </a:r>
        </a:p>
      </dsp:txBody>
      <dsp:txXfrm>
        <a:off x="7070522" y="0"/>
        <a:ext cx="1615432" cy="391864"/>
      </dsp:txXfrm>
    </dsp:sp>
    <dsp:sp modelId="{8C929C63-E724-4D66-B3C5-B8703E5EA241}">
      <dsp:nvSpPr>
        <dsp:cNvPr id="0" name=""/>
        <dsp:cNvSpPr/>
      </dsp:nvSpPr>
      <dsp:spPr>
        <a:xfrm>
          <a:off x="8234737" y="0"/>
          <a:ext cx="2032535" cy="391864"/>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cs-CZ" sz="2000" kern="1200" dirty="0"/>
            <a:t>2019</a:t>
          </a:r>
        </a:p>
      </dsp:txBody>
      <dsp:txXfrm>
        <a:off x="8430669" y="0"/>
        <a:ext cx="1640671" cy="391864"/>
      </dsp:txXfrm>
    </dsp:sp>
    <dsp:sp modelId="{46138143-26BE-40A0-A04B-61B45AF6111D}">
      <dsp:nvSpPr>
        <dsp:cNvPr id="0" name=""/>
        <dsp:cNvSpPr/>
      </dsp:nvSpPr>
      <dsp:spPr>
        <a:xfrm>
          <a:off x="9620122" y="0"/>
          <a:ext cx="1627322" cy="391864"/>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l" defTabSz="889000">
            <a:lnSpc>
              <a:spcPct val="90000"/>
            </a:lnSpc>
            <a:spcBef>
              <a:spcPct val="0"/>
            </a:spcBef>
            <a:spcAft>
              <a:spcPct val="35000"/>
            </a:spcAft>
            <a:buNone/>
          </a:pPr>
          <a:r>
            <a:rPr lang="cs-CZ" sz="2000" kern="1200" dirty="0"/>
            <a:t>2020</a:t>
          </a:r>
        </a:p>
      </dsp:txBody>
      <dsp:txXfrm>
        <a:off x="9816054" y="0"/>
        <a:ext cx="1235458" cy="39186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0.05725</cdr:x>
      <cdr:y>0.11962</cdr:y>
    </cdr:from>
    <cdr:to>
      <cdr:x>0.514</cdr:x>
      <cdr:y>0.93492</cdr:y>
    </cdr:to>
    <cdr:sp macro="" textlink="">
      <cdr:nvSpPr>
        <cdr:cNvPr id="220" name="Rectángulo 1"/>
        <cdr:cNvSpPr/>
      </cdr:nvSpPr>
      <cdr:spPr>
        <a:xfrm xmlns:a="http://schemas.openxmlformats.org/drawingml/2006/main">
          <a:off x="329760" y="559800"/>
          <a:ext cx="2630880" cy="3815640"/>
        </a:xfrm>
        <a:prstGeom xmlns:a="http://schemas.openxmlformats.org/drawingml/2006/main" prst="rect">
          <a:avLst/>
        </a:prstGeom>
        <a:noFill xmlns:a="http://schemas.openxmlformats.org/drawingml/2006/main"/>
        <a:ln xmlns:a="http://schemas.openxmlformats.org/drawingml/2006/main" w="25560">
          <a:solidFill>
            <a:srgbClr val="3A5F8B"/>
          </a:solidFill>
          <a:roun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sp>
  </cdr:relSizeAnchor>
  <cdr:relSizeAnchor xmlns:cdr="http://schemas.openxmlformats.org/drawingml/2006/chartDrawing">
    <cdr:from>
      <cdr:x>0.18669</cdr:x>
      <cdr:y>0.13908</cdr:y>
    </cdr:from>
    <cdr:to>
      <cdr:x>0.41988</cdr:x>
      <cdr:y>0.201</cdr:y>
    </cdr:to>
    <cdr:sp macro="" textlink="">
      <cdr:nvSpPr>
        <cdr:cNvPr id="221" name="CuadroTexto 13"/>
        <cdr:cNvSpPr/>
      </cdr:nvSpPr>
      <cdr:spPr>
        <a:xfrm xmlns:a="http://schemas.openxmlformats.org/drawingml/2006/main">
          <a:off x="1075320" y="650880"/>
          <a:ext cx="1343160" cy="28980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wrap="none" lIns="90000" tIns="45000" rIns="90000" bIns="45000" anchor="t">
          <a:spAutoFit/>
        </a:bodyPr>
        <a:lstStyle xmlns:a="http://schemas.openxmlformats.org/drawingml/2006/main"/>
        <a:p xmlns:a="http://schemas.openxmlformats.org/drawingml/2006/main">
          <a:pPr>
            <a:lnSpc>
              <a:spcPct val="100000"/>
            </a:lnSpc>
            <a:buNone/>
            <a:tabLst>
              <a:tab pos="0" algn="l"/>
            </a:tabLst>
          </a:pPr>
          <a:r>
            <a:rPr lang="en-GB" sz="1600" b="0" strike="noStrike" spc="-1">
              <a:latin typeface="Calibri"/>
            </a:rPr>
            <a:t>IAEA CRP SSTT</a:t>
          </a:r>
          <a:endParaRPr sz="1600" b="0" strike="noStrike" spc="-1">
            <a:latin typeface="Times New Roman"/>
          </a:endParaRPr>
        </a:p>
      </cdr:txBody>
    </cdr:sp>
  </cdr:relSizeAnchor>
  <cdr:relSizeAnchor xmlns:cdr="http://schemas.openxmlformats.org/drawingml/2006/chartDrawing">
    <cdr:from>
      <cdr:x>0.51175</cdr:x>
      <cdr:y>0.12085</cdr:y>
    </cdr:from>
    <cdr:to>
      <cdr:x>0.99988</cdr:x>
      <cdr:y>0.93415</cdr:y>
    </cdr:to>
    <cdr:sp macro="" textlink="">
      <cdr:nvSpPr>
        <cdr:cNvPr id="222" name="Rectángulo 3"/>
        <cdr:cNvSpPr/>
      </cdr:nvSpPr>
      <cdr:spPr>
        <a:xfrm xmlns:a="http://schemas.openxmlformats.org/drawingml/2006/main">
          <a:off x="2947680" y="565560"/>
          <a:ext cx="2811600" cy="3806280"/>
        </a:xfrm>
        <a:prstGeom xmlns:a="http://schemas.openxmlformats.org/drawingml/2006/main" prst="rect">
          <a:avLst/>
        </a:prstGeom>
        <a:noFill xmlns:a="http://schemas.openxmlformats.org/drawingml/2006/main"/>
        <a:ln xmlns:a="http://schemas.openxmlformats.org/drawingml/2006/main" w="25560">
          <a:solidFill>
            <a:srgbClr val="00B050"/>
          </a:solidFill>
          <a:roun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sp>
  </cdr:relSizeAnchor>
  <cdr:relSizeAnchor xmlns:cdr="http://schemas.openxmlformats.org/drawingml/2006/chartDrawing">
    <cdr:from>
      <cdr:x>0.68219</cdr:x>
      <cdr:y>0.135</cdr:y>
    </cdr:from>
    <cdr:to>
      <cdr:x>0.86575</cdr:x>
      <cdr:y>0.19692</cdr:y>
    </cdr:to>
    <cdr:sp macro="" textlink="">
      <cdr:nvSpPr>
        <cdr:cNvPr id="223" name="CuadroTexto 15"/>
        <cdr:cNvSpPr/>
      </cdr:nvSpPr>
      <cdr:spPr>
        <a:xfrm xmlns:a="http://schemas.openxmlformats.org/drawingml/2006/main">
          <a:off x="3929400" y="631800"/>
          <a:ext cx="1057320" cy="28980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wrap="none" lIns="90000" tIns="45000" rIns="90000" bIns="45000" anchor="t">
          <a:spAutoFit/>
        </a:bodyPr>
        <a:lstStyle xmlns:a="http://schemas.openxmlformats.org/drawingml/2006/main"/>
        <a:p xmlns:a="http://schemas.openxmlformats.org/drawingml/2006/main">
          <a:pPr>
            <a:lnSpc>
              <a:spcPct val="100000"/>
            </a:lnSpc>
            <a:buNone/>
            <a:tabLst>
              <a:tab pos="0" algn="l"/>
            </a:tabLst>
          </a:pPr>
          <a:r>
            <a:rPr lang="en-GB" sz="1600" b="0" strike="noStrike" spc="-1">
              <a:latin typeface="Calibri"/>
            </a:rPr>
            <a:t>PILOT RUN</a:t>
          </a:r>
          <a:endParaRPr sz="1600" b="0" strike="noStrike" spc="-1">
            <a:latin typeface="Times New Roman"/>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23F4C-5CB5-4A8F-90F9-841EA83A9491}" type="datetimeFigureOut">
              <a:rPr lang="en-GB" smtClean="0"/>
              <a:t>30/09/2024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C4EA46-2C7E-4A55-90D1-1F8E9AFE5C3F}" type="slidenum">
              <a:rPr lang="en-GB" smtClean="0"/>
              <a:t>‹#›</a:t>
            </a:fld>
            <a:endParaRPr lang="en-GB"/>
          </a:p>
        </p:txBody>
      </p:sp>
    </p:spTree>
    <p:extLst>
      <p:ext uri="{BB962C8B-B14F-4D97-AF65-F5344CB8AC3E}">
        <p14:creationId xmlns:p14="http://schemas.microsoft.com/office/powerpoint/2010/main" val="1006123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3.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jpeg"/><Relationship Id="rId2" Type="http://schemas.openxmlformats.org/officeDocument/2006/relationships/image" Target="../media/image4.jpeg"/><Relationship Id="rId16" Type="http://schemas.openxmlformats.org/officeDocument/2006/relationships/image" Target="../media/image23.png"/><Relationship Id="rId20" Type="http://schemas.openxmlformats.org/officeDocument/2006/relationships/image" Target="../media/image27.jpeg"/><Relationship Id="rId29"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tiff"/><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2.jpeg"/><Relationship Id="rId15" Type="http://schemas.openxmlformats.org/officeDocument/2006/relationships/image" Target="../media/image22.tiff"/><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tiff"/><Relationship Id="rId19" Type="http://schemas.openxmlformats.org/officeDocument/2006/relationships/image" Target="../media/image26.jpeg"/><Relationship Id="rId31" Type="http://schemas.openxmlformats.org/officeDocument/2006/relationships/image" Target="../media/image38.png"/><Relationship Id="rId4" Type="http://schemas.openxmlformats.org/officeDocument/2006/relationships/image" Target="../media/image11.emf"/><Relationship Id="rId9" Type="http://schemas.openxmlformats.org/officeDocument/2006/relationships/image" Target="../media/image16.tiff"/><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5.tif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4440968" cy="329614"/>
          </a:xfrm>
          <a:prstGeom prst="rect">
            <a:avLst/>
          </a:prstGeom>
        </p:spPr>
        <p:txBody>
          <a:bodyPr anchor="t"/>
          <a:lstStyle>
            <a:lvl1pPr>
              <a:defRPr sz="1200">
                <a:solidFill>
                  <a:schemeClr val="bg1"/>
                </a:solidFill>
              </a:defRPr>
            </a:lvl1pPr>
          </a:lstStyle>
          <a:p>
            <a:r>
              <a:rPr lang="en-GB" dirty="0">
                <a:solidFill>
                  <a:prstClr val="white"/>
                </a:solidFill>
              </a:rPr>
              <a:t>G. Aiello et al | 3</a:t>
            </a:r>
            <a:r>
              <a:rPr lang="en-GB" baseline="30000" dirty="0">
                <a:solidFill>
                  <a:prstClr val="white"/>
                </a:solidFill>
              </a:rPr>
              <a:t>rd</a:t>
            </a:r>
            <a:r>
              <a:rPr lang="en-GB" dirty="0">
                <a:solidFill>
                  <a:prstClr val="white"/>
                </a:solidFill>
              </a:rPr>
              <a:t>  DONES Users Workshop, Zagreb| 01/10/2024</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3" name="Content Placeholder 2">
            <a:extLst>
              <a:ext uri="{FF2B5EF4-FFF2-40B4-BE49-F238E27FC236}">
                <a16:creationId xmlns:a16="http://schemas.microsoft.com/office/drawing/2014/main" id="{0C3B8CCE-1FAE-EABE-4D06-8BFDD462FB5D}"/>
              </a:ext>
            </a:extLst>
          </p:cNvPr>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7" name="Footer Placeholder 7">
            <a:extLst>
              <a:ext uri="{FF2B5EF4-FFF2-40B4-BE49-F238E27FC236}">
                <a16:creationId xmlns:a16="http://schemas.microsoft.com/office/drawing/2014/main" id="{2A323FE3-7700-E7EB-59FB-BAAE856DB5CB}"/>
              </a:ext>
            </a:extLst>
          </p:cNvPr>
          <p:cNvSpPr>
            <a:spLocks noGrp="1"/>
          </p:cNvSpPr>
          <p:nvPr>
            <p:ph type="ftr" sz="quarter" idx="11"/>
          </p:nvPr>
        </p:nvSpPr>
        <p:spPr>
          <a:xfrm>
            <a:off x="825624" y="6555770"/>
            <a:ext cx="4440968" cy="329614"/>
          </a:xfrm>
          <a:prstGeom prst="rect">
            <a:avLst/>
          </a:prstGeom>
        </p:spPr>
        <p:txBody>
          <a:bodyPr anchor="t"/>
          <a:lstStyle>
            <a:lvl1pPr>
              <a:defRPr sz="1200">
                <a:solidFill>
                  <a:schemeClr val="bg1"/>
                </a:solidFill>
              </a:defRPr>
            </a:lvl1pPr>
          </a:lstStyle>
          <a:p>
            <a:r>
              <a:rPr lang="en-GB" dirty="0">
                <a:solidFill>
                  <a:prstClr val="white"/>
                </a:solidFill>
              </a:rPr>
              <a:t>G. Aiello et al | 3</a:t>
            </a:r>
            <a:r>
              <a:rPr lang="en-GB" baseline="30000" dirty="0">
                <a:solidFill>
                  <a:prstClr val="white"/>
                </a:solidFill>
              </a:rPr>
              <a:t>rd</a:t>
            </a:r>
            <a:r>
              <a:rPr lang="en-GB" dirty="0">
                <a:solidFill>
                  <a:prstClr val="white"/>
                </a:solidFill>
              </a:rPr>
              <a:t>  DONES Users Workshop, Zagreb| 01/10/2024</a:t>
            </a:r>
          </a:p>
        </p:txBody>
      </p:sp>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360040" y="949981"/>
            <a:ext cx="4452105" cy="4836389"/>
          </a:xfrm>
          <a:prstGeom prst="rect">
            <a:avLst/>
          </a:prstGeom>
          <a:noFill/>
        </p:spPr>
        <p:txBody>
          <a:bodyPr wrap="square">
            <a:spAutoFit/>
          </a:bodyPr>
          <a:lstStyle/>
          <a:p>
            <a:pPr marL="0" indent="0">
              <a:buNone/>
            </a:pPr>
            <a:r>
              <a:rPr lang="en-GB" sz="2400" dirty="0"/>
              <a:t>EUROfusion integrates R&amp;D in fusion science and technology</a:t>
            </a:r>
          </a:p>
          <a:p>
            <a:pPr marL="0" indent="0">
              <a:buNone/>
            </a:pPr>
            <a:endParaRPr lang="en-GB" sz="2400" dirty="0"/>
          </a:p>
          <a:p>
            <a:pPr marL="0" indent="0">
              <a:buNone/>
            </a:pPr>
            <a:endParaRPr lang="en-GB" sz="2400" dirty="0"/>
          </a:p>
          <a:p>
            <a:pPr marL="808038" indent="-808038">
              <a:lnSpc>
                <a:spcPct val="150000"/>
              </a:lnSpc>
              <a:buNone/>
            </a:pPr>
            <a:r>
              <a:rPr lang="en-GB" sz="2400" b="1" dirty="0"/>
              <a:t>29</a:t>
            </a:r>
            <a:r>
              <a:rPr lang="en-GB" sz="2400" dirty="0"/>
              <a:t> 	Countries</a:t>
            </a:r>
          </a:p>
          <a:p>
            <a:pPr marL="808038" indent="-808038">
              <a:lnSpc>
                <a:spcPct val="150000"/>
              </a:lnSpc>
              <a:buNone/>
            </a:pPr>
            <a:r>
              <a:rPr lang="en-GB" sz="2400" b="1" dirty="0"/>
              <a:t>31</a:t>
            </a:r>
            <a:r>
              <a:rPr lang="en-GB" sz="2400" dirty="0"/>
              <a:t> 	Research Institutions</a:t>
            </a:r>
          </a:p>
          <a:p>
            <a:pPr marL="808038" indent="-808038">
              <a:lnSpc>
                <a:spcPct val="150000"/>
              </a:lnSpc>
              <a:buNone/>
            </a:pPr>
            <a:r>
              <a:rPr lang="en-GB" sz="2400" b="1" dirty="0"/>
              <a:t>164</a:t>
            </a:r>
            <a:r>
              <a:rPr lang="en-GB" sz="2400" dirty="0"/>
              <a:t> 	Universities</a:t>
            </a:r>
          </a:p>
          <a:p>
            <a:pPr marL="808038" indent="-808038">
              <a:lnSpc>
                <a:spcPct val="150000"/>
              </a:lnSpc>
              <a:buNone/>
            </a:pPr>
            <a:r>
              <a:rPr lang="en-GB" sz="2400" b="1" dirty="0"/>
              <a:t>800</a:t>
            </a:r>
            <a:r>
              <a:rPr lang="en-GB" sz="2400" dirty="0"/>
              <a:t> 	MSc and PhD students</a:t>
            </a:r>
          </a:p>
          <a:p>
            <a:pPr marL="808038" indent="-808038">
              <a:lnSpc>
                <a:spcPct val="150000"/>
              </a:lnSpc>
              <a:buNone/>
            </a:pPr>
            <a:r>
              <a:rPr lang="en-GB" sz="2400" b="1" dirty="0"/>
              <a:t>4000</a:t>
            </a:r>
            <a:r>
              <a:rPr lang="en-GB" sz="2400" dirty="0"/>
              <a:t> 	Fusion Researchers &amp; Support Staff</a:t>
            </a:r>
          </a:p>
        </p:txBody>
      </p:sp>
      <p:pic>
        <p:nvPicPr>
          <p:cNvPr id="16" name="Picture 15">
            <a:extLst>
              <a:ext uri="{FF2B5EF4-FFF2-40B4-BE49-F238E27FC236}">
                <a16:creationId xmlns:a16="http://schemas.microsoft.com/office/drawing/2014/main" id="{3ECE09E4-0B37-A810-D93F-16C4DE0BD93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7022"/>
            <a:ext cx="9577646" cy="749873"/>
          </a:xfrm>
          <a:prstGeom prst="rect">
            <a:avLst/>
          </a:prstGeom>
        </p:spPr>
      </p:pic>
      <p:grpSp>
        <p:nvGrpSpPr>
          <p:cNvPr id="58" name="Group 57">
            <a:extLst>
              <a:ext uri="{FF2B5EF4-FFF2-40B4-BE49-F238E27FC236}">
                <a16:creationId xmlns:a16="http://schemas.microsoft.com/office/drawing/2014/main" id="{BDFF10CA-D017-91FB-8FFA-BE675E0A137B}"/>
              </a:ext>
            </a:extLst>
          </p:cNvPr>
          <p:cNvGrpSpPr/>
          <p:nvPr userDrawn="1"/>
        </p:nvGrpSpPr>
        <p:grpSpPr>
          <a:xfrm>
            <a:off x="5276262" y="-1"/>
            <a:ext cx="8887366" cy="6447175"/>
            <a:chOff x="2979926" y="-33603"/>
            <a:chExt cx="6221676" cy="4549336"/>
          </a:xfrm>
          <a:solidFill>
            <a:schemeClr val="bg1">
              <a:lumMod val="85000"/>
            </a:schemeClr>
          </a:solidFill>
        </p:grpSpPr>
        <p:sp>
          <p:nvSpPr>
            <p:cNvPr id="59" name="Freeform 100">
              <a:extLst>
                <a:ext uri="{FF2B5EF4-FFF2-40B4-BE49-F238E27FC236}">
                  <a16:creationId xmlns:a16="http://schemas.microsoft.com/office/drawing/2014/main" id="{592BD7D5-239D-B447-E74C-326B07215560}"/>
                </a:ext>
              </a:extLst>
            </p:cNvPr>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0" name="Freeform 23">
              <a:extLst>
                <a:ext uri="{FF2B5EF4-FFF2-40B4-BE49-F238E27FC236}">
                  <a16:creationId xmlns:a16="http://schemas.microsoft.com/office/drawing/2014/main" id="{DCCCC4C5-1E53-8912-A97D-1AEA6E46A5AD}"/>
                </a:ext>
              </a:extLst>
            </p:cNvPr>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1" name="Freeform 5">
              <a:extLst>
                <a:ext uri="{FF2B5EF4-FFF2-40B4-BE49-F238E27FC236}">
                  <a16:creationId xmlns:a16="http://schemas.microsoft.com/office/drawing/2014/main" id="{06BF6FD4-1444-94D8-3912-ACCAC66F55D8}"/>
                </a:ext>
              </a:extLst>
            </p:cNvPr>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2" name="Freeform 6">
              <a:extLst>
                <a:ext uri="{FF2B5EF4-FFF2-40B4-BE49-F238E27FC236}">
                  <a16:creationId xmlns:a16="http://schemas.microsoft.com/office/drawing/2014/main" id="{DE363D2F-6158-E3FE-114C-FBED0C7487A5}"/>
                </a:ext>
              </a:extLst>
            </p:cNvPr>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3" name="Freeform 84">
              <a:extLst>
                <a:ext uri="{FF2B5EF4-FFF2-40B4-BE49-F238E27FC236}">
                  <a16:creationId xmlns:a16="http://schemas.microsoft.com/office/drawing/2014/main" id="{181BCE1B-5010-E331-86EE-93F8B913DFCD}"/>
                </a:ext>
              </a:extLst>
            </p:cNvPr>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4" name="Freeform 193">
              <a:extLst>
                <a:ext uri="{FF2B5EF4-FFF2-40B4-BE49-F238E27FC236}">
                  <a16:creationId xmlns:a16="http://schemas.microsoft.com/office/drawing/2014/main" id="{432A1AB7-4A7B-ED25-C410-3768424EF660}"/>
                </a:ext>
              </a:extLst>
            </p:cNvPr>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5" name="Freeform 47">
              <a:extLst>
                <a:ext uri="{FF2B5EF4-FFF2-40B4-BE49-F238E27FC236}">
                  <a16:creationId xmlns:a16="http://schemas.microsoft.com/office/drawing/2014/main" id="{0758F5B1-63B7-55EF-865D-C57640CA4162}"/>
                </a:ext>
              </a:extLst>
            </p:cNvPr>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7" name="Freeform 88">
              <a:extLst>
                <a:ext uri="{FF2B5EF4-FFF2-40B4-BE49-F238E27FC236}">
                  <a16:creationId xmlns:a16="http://schemas.microsoft.com/office/drawing/2014/main" id="{89459BE2-97EA-84DB-C8DD-6DA0DB69073C}"/>
                </a:ext>
              </a:extLst>
            </p:cNvPr>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8" name="Freeform 197">
              <a:extLst>
                <a:ext uri="{FF2B5EF4-FFF2-40B4-BE49-F238E27FC236}">
                  <a16:creationId xmlns:a16="http://schemas.microsoft.com/office/drawing/2014/main" id="{FF8C594B-E1CD-75BF-9184-EAE0C986DD4B}"/>
                </a:ext>
              </a:extLst>
            </p:cNvPr>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9" name="Freeform 9">
              <a:extLst>
                <a:ext uri="{FF2B5EF4-FFF2-40B4-BE49-F238E27FC236}">
                  <a16:creationId xmlns:a16="http://schemas.microsoft.com/office/drawing/2014/main" id="{593B4670-1465-C4D0-EBA6-3DCF7FA0309B}"/>
                </a:ext>
              </a:extLst>
            </p:cNvPr>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chemeClr val="bg1">
                <a:lumMod val="8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0" name="Freeform 21">
              <a:extLst>
                <a:ext uri="{FF2B5EF4-FFF2-40B4-BE49-F238E27FC236}">
                  <a16:creationId xmlns:a16="http://schemas.microsoft.com/office/drawing/2014/main" id="{F566C321-5C30-ED60-5B46-48BC0AD56B12}"/>
                </a:ext>
              </a:extLst>
            </p:cNvPr>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1" name="Freeform 25">
              <a:extLst>
                <a:ext uri="{FF2B5EF4-FFF2-40B4-BE49-F238E27FC236}">
                  <a16:creationId xmlns:a16="http://schemas.microsoft.com/office/drawing/2014/main" id="{BDD7CA01-8D17-ABCF-6755-AB1ADC9762EA}"/>
                </a:ext>
              </a:extLst>
            </p:cNvPr>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2" name="Freeform 51">
              <a:extLst>
                <a:ext uri="{FF2B5EF4-FFF2-40B4-BE49-F238E27FC236}">
                  <a16:creationId xmlns:a16="http://schemas.microsoft.com/office/drawing/2014/main" id="{07ADC563-79A7-DB3E-B1F7-DEEC3FE3146D}"/>
                </a:ext>
              </a:extLst>
            </p:cNvPr>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3" name="Freeform 61">
              <a:extLst>
                <a:ext uri="{FF2B5EF4-FFF2-40B4-BE49-F238E27FC236}">
                  <a16:creationId xmlns:a16="http://schemas.microsoft.com/office/drawing/2014/main" id="{9D42B994-4B63-D67F-B635-2509AE114DAE}"/>
                </a:ext>
              </a:extLst>
            </p:cNvPr>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4" name="Freeform 63">
              <a:extLst>
                <a:ext uri="{FF2B5EF4-FFF2-40B4-BE49-F238E27FC236}">
                  <a16:creationId xmlns:a16="http://schemas.microsoft.com/office/drawing/2014/main" id="{7FF3181A-983C-6044-62BC-44D577A0C06A}"/>
                </a:ext>
              </a:extLst>
            </p:cNvPr>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5" name="Freeform 144">
              <a:extLst>
                <a:ext uri="{FF2B5EF4-FFF2-40B4-BE49-F238E27FC236}">
                  <a16:creationId xmlns:a16="http://schemas.microsoft.com/office/drawing/2014/main" id="{EB5DEC75-EF55-86D8-3B1A-B42D13196262}"/>
                </a:ext>
              </a:extLst>
            </p:cNvPr>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6" name="Freeform 217">
              <a:extLst>
                <a:ext uri="{FF2B5EF4-FFF2-40B4-BE49-F238E27FC236}">
                  <a16:creationId xmlns:a16="http://schemas.microsoft.com/office/drawing/2014/main" id="{5302250F-2592-0365-90C8-CBCB8419D3A6}"/>
                </a:ext>
              </a:extLst>
            </p:cNvPr>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7" name="Freeform 219">
              <a:extLst>
                <a:ext uri="{FF2B5EF4-FFF2-40B4-BE49-F238E27FC236}">
                  <a16:creationId xmlns:a16="http://schemas.microsoft.com/office/drawing/2014/main" id="{CE37F3AA-F7D8-23A8-1A4A-7F7B0EC7C9C0}"/>
                </a:ext>
              </a:extLst>
            </p:cNvPr>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8" name="Freeform 7">
              <a:extLst>
                <a:ext uri="{FF2B5EF4-FFF2-40B4-BE49-F238E27FC236}">
                  <a16:creationId xmlns:a16="http://schemas.microsoft.com/office/drawing/2014/main" id="{54B94F44-443E-0EA1-150E-A7EF02127EBC}"/>
                </a:ext>
              </a:extLst>
            </p:cNvPr>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9" name="Freeform 17">
              <a:extLst>
                <a:ext uri="{FF2B5EF4-FFF2-40B4-BE49-F238E27FC236}">
                  <a16:creationId xmlns:a16="http://schemas.microsoft.com/office/drawing/2014/main" id="{70D6D0C2-FD0E-2607-3E7C-DE3A29C8D328}"/>
                </a:ext>
              </a:extLst>
            </p:cNvPr>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0" name="Freeform 29">
              <a:extLst>
                <a:ext uri="{FF2B5EF4-FFF2-40B4-BE49-F238E27FC236}">
                  <a16:creationId xmlns:a16="http://schemas.microsoft.com/office/drawing/2014/main" id="{1BA25CDE-5367-0B87-6D7E-2E977CD141D9}"/>
                </a:ext>
              </a:extLst>
            </p:cNvPr>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1" name="Freeform 31">
              <a:extLst>
                <a:ext uri="{FF2B5EF4-FFF2-40B4-BE49-F238E27FC236}">
                  <a16:creationId xmlns:a16="http://schemas.microsoft.com/office/drawing/2014/main" id="{69E45DCD-6C08-7AC9-545E-32D7B40242F3}"/>
                </a:ext>
              </a:extLst>
            </p:cNvPr>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2" name="Freeform 33">
              <a:extLst>
                <a:ext uri="{FF2B5EF4-FFF2-40B4-BE49-F238E27FC236}">
                  <a16:creationId xmlns:a16="http://schemas.microsoft.com/office/drawing/2014/main" id="{E8D46A8D-A3CE-5861-74FF-6E4BA788AA96}"/>
                </a:ext>
              </a:extLst>
            </p:cNvPr>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3" name="Freeform 41">
              <a:extLst>
                <a:ext uri="{FF2B5EF4-FFF2-40B4-BE49-F238E27FC236}">
                  <a16:creationId xmlns:a16="http://schemas.microsoft.com/office/drawing/2014/main" id="{B1FAAFB4-2C84-69FA-6239-FFCC55047639}"/>
                </a:ext>
              </a:extLst>
            </p:cNvPr>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4" name="Freeform 53">
              <a:extLst>
                <a:ext uri="{FF2B5EF4-FFF2-40B4-BE49-F238E27FC236}">
                  <a16:creationId xmlns:a16="http://schemas.microsoft.com/office/drawing/2014/main" id="{B1A144F5-2313-C6A6-40AE-180B6F4D8AC5}"/>
                </a:ext>
              </a:extLst>
            </p:cNvPr>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5" name="Freeform 195">
              <a:extLst>
                <a:ext uri="{FF2B5EF4-FFF2-40B4-BE49-F238E27FC236}">
                  <a16:creationId xmlns:a16="http://schemas.microsoft.com/office/drawing/2014/main" id="{115E208F-9600-0263-D7E1-CD56861AC394}"/>
                </a:ext>
              </a:extLst>
            </p:cNvPr>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6" name="Freeform 212">
              <a:extLst>
                <a:ext uri="{FF2B5EF4-FFF2-40B4-BE49-F238E27FC236}">
                  <a16:creationId xmlns:a16="http://schemas.microsoft.com/office/drawing/2014/main" id="{76DF7023-8E33-CDDF-7755-8CA00FFCFB1A}"/>
                </a:ext>
              </a:extLst>
            </p:cNvPr>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7" name="Freeform 221">
              <a:extLst>
                <a:ext uri="{FF2B5EF4-FFF2-40B4-BE49-F238E27FC236}">
                  <a16:creationId xmlns:a16="http://schemas.microsoft.com/office/drawing/2014/main" id="{0450B8EB-A29B-3E71-0958-FA22C4DBE8EA}"/>
                </a:ext>
              </a:extLst>
            </p:cNvPr>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8" name="Freeform 11">
              <a:extLst>
                <a:ext uri="{FF2B5EF4-FFF2-40B4-BE49-F238E27FC236}">
                  <a16:creationId xmlns:a16="http://schemas.microsoft.com/office/drawing/2014/main" id="{06BBF779-AA4A-FD1B-E680-CA2445F27D70}"/>
                </a:ext>
              </a:extLst>
            </p:cNvPr>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9" name="Freeform 13">
              <a:extLst>
                <a:ext uri="{FF2B5EF4-FFF2-40B4-BE49-F238E27FC236}">
                  <a16:creationId xmlns:a16="http://schemas.microsoft.com/office/drawing/2014/main" id="{C692CB9A-EA98-11DD-B8FF-4B8FD8A80B13}"/>
                </a:ext>
              </a:extLst>
            </p:cNvPr>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0" name="Freeform 19">
              <a:extLst>
                <a:ext uri="{FF2B5EF4-FFF2-40B4-BE49-F238E27FC236}">
                  <a16:creationId xmlns:a16="http://schemas.microsoft.com/office/drawing/2014/main" id="{34E6C9BF-51DD-AE0A-4FFE-6237290E64E4}"/>
                </a:ext>
              </a:extLst>
            </p:cNvPr>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1" name="Freeform 39">
              <a:extLst>
                <a:ext uri="{FF2B5EF4-FFF2-40B4-BE49-F238E27FC236}">
                  <a16:creationId xmlns:a16="http://schemas.microsoft.com/office/drawing/2014/main" id="{5BA486C7-CB5C-82BB-D25A-3B6CC0A6D6B0}"/>
                </a:ext>
              </a:extLst>
            </p:cNvPr>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2" name="Freeform 45">
              <a:extLst>
                <a:ext uri="{FF2B5EF4-FFF2-40B4-BE49-F238E27FC236}">
                  <a16:creationId xmlns:a16="http://schemas.microsoft.com/office/drawing/2014/main" id="{C9A079E0-7BBC-3BC1-FE8B-2240BD6783DE}"/>
                </a:ext>
              </a:extLst>
            </p:cNvPr>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3" name="Freeform 78">
              <a:extLst>
                <a:ext uri="{FF2B5EF4-FFF2-40B4-BE49-F238E27FC236}">
                  <a16:creationId xmlns:a16="http://schemas.microsoft.com/office/drawing/2014/main" id="{C7EB4D8F-CDB3-43C7-C7E9-A4F252A5661C}"/>
                </a:ext>
              </a:extLst>
            </p:cNvPr>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4" name="Freeform 80">
              <a:extLst>
                <a:ext uri="{FF2B5EF4-FFF2-40B4-BE49-F238E27FC236}">
                  <a16:creationId xmlns:a16="http://schemas.microsoft.com/office/drawing/2014/main" id="{A854762C-599B-C5F5-16AB-CC8BD7BF95F3}"/>
                </a:ext>
              </a:extLst>
            </p:cNvPr>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5" name="Freeform 86">
              <a:extLst>
                <a:ext uri="{FF2B5EF4-FFF2-40B4-BE49-F238E27FC236}">
                  <a16:creationId xmlns:a16="http://schemas.microsoft.com/office/drawing/2014/main" id="{923C0743-E572-697A-F4B2-6E3532D08628}"/>
                </a:ext>
              </a:extLst>
            </p:cNvPr>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6" name="Freeform 90">
              <a:extLst>
                <a:ext uri="{FF2B5EF4-FFF2-40B4-BE49-F238E27FC236}">
                  <a16:creationId xmlns:a16="http://schemas.microsoft.com/office/drawing/2014/main" id="{68B31BF4-5202-1AE8-B7D2-7B58FDE4C965}"/>
                </a:ext>
              </a:extLst>
            </p:cNvPr>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7" name="Freeform 92">
              <a:extLst>
                <a:ext uri="{FF2B5EF4-FFF2-40B4-BE49-F238E27FC236}">
                  <a16:creationId xmlns:a16="http://schemas.microsoft.com/office/drawing/2014/main" id="{C680454F-F40C-8C53-A4B7-32232AF34556}"/>
                </a:ext>
              </a:extLst>
            </p:cNvPr>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8" name="Freeform 96">
              <a:extLst>
                <a:ext uri="{FF2B5EF4-FFF2-40B4-BE49-F238E27FC236}">
                  <a16:creationId xmlns:a16="http://schemas.microsoft.com/office/drawing/2014/main" id="{67A8F54A-42F9-5C7C-7956-671FB8022328}"/>
                </a:ext>
              </a:extLst>
            </p:cNvPr>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9" name="Freeform 102">
              <a:extLst>
                <a:ext uri="{FF2B5EF4-FFF2-40B4-BE49-F238E27FC236}">
                  <a16:creationId xmlns:a16="http://schemas.microsoft.com/office/drawing/2014/main" id="{4D293510-ECF4-3D6F-5A3A-2BABDD742F8E}"/>
                </a:ext>
              </a:extLst>
            </p:cNvPr>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0" name="Freeform 109">
              <a:extLst>
                <a:ext uri="{FF2B5EF4-FFF2-40B4-BE49-F238E27FC236}">
                  <a16:creationId xmlns:a16="http://schemas.microsoft.com/office/drawing/2014/main" id="{AF711A4D-CFB9-0406-459B-9B2C2043A488}"/>
                </a:ext>
              </a:extLst>
            </p:cNvPr>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1" name="Freeform 139">
              <a:extLst>
                <a:ext uri="{FF2B5EF4-FFF2-40B4-BE49-F238E27FC236}">
                  <a16:creationId xmlns:a16="http://schemas.microsoft.com/office/drawing/2014/main" id="{06938054-96C5-B6AF-E8F4-385844FC80CA}"/>
                </a:ext>
              </a:extLst>
            </p:cNvPr>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2" name="Freeform 146">
              <a:extLst>
                <a:ext uri="{FF2B5EF4-FFF2-40B4-BE49-F238E27FC236}">
                  <a16:creationId xmlns:a16="http://schemas.microsoft.com/office/drawing/2014/main" id="{22B3EBF2-B347-2BDE-2355-BB639CE8BA89}"/>
                </a:ext>
              </a:extLst>
            </p:cNvPr>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3" name="Freeform 210">
              <a:extLst>
                <a:ext uri="{FF2B5EF4-FFF2-40B4-BE49-F238E27FC236}">
                  <a16:creationId xmlns:a16="http://schemas.microsoft.com/office/drawing/2014/main" id="{864100C8-9429-041B-209F-7CC88107FE15}"/>
                </a:ext>
              </a:extLst>
            </p:cNvPr>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4" name="Freeform 223">
              <a:extLst>
                <a:ext uri="{FF2B5EF4-FFF2-40B4-BE49-F238E27FC236}">
                  <a16:creationId xmlns:a16="http://schemas.microsoft.com/office/drawing/2014/main" id="{26F1BF3C-129A-E1A9-9B1C-3E3A89850FEB}"/>
                </a:ext>
              </a:extLst>
            </p:cNvPr>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5" name="Freeform 2051">
              <a:extLst>
                <a:ext uri="{FF2B5EF4-FFF2-40B4-BE49-F238E27FC236}">
                  <a16:creationId xmlns:a16="http://schemas.microsoft.com/office/drawing/2014/main" id="{D9606AC0-B1FE-6A5A-2655-2DB46D76E2AB}"/>
                </a:ext>
              </a:extLst>
            </p:cNvPr>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grpSp>
    </p:spTree>
    <p:extLst>
      <p:ext uri="{BB962C8B-B14F-4D97-AF65-F5344CB8AC3E}">
        <p14:creationId xmlns:p14="http://schemas.microsoft.com/office/powerpoint/2010/main" val="106726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en-GB" dirty="0">
                <a:solidFill>
                  <a:prstClr val="white"/>
                </a:solidFill>
              </a:rPr>
              <a:t>EUROfusion Governance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5" name="Picture 4">
            <a:extLst>
              <a:ext uri="{FF2B5EF4-FFF2-40B4-BE49-F238E27FC236}">
                <a16:creationId xmlns:a16="http://schemas.microsoft.com/office/drawing/2014/main" id="{B3DCD93F-97F0-48D4-8EC0-FA921F1FA17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81"/>
            <a:ext cx="9577646" cy="749873"/>
          </a:xfrm>
          <a:prstGeom prst="rect">
            <a:avLst/>
          </a:prstGeom>
        </p:spPr>
      </p:pic>
      <p:pic>
        <p:nvPicPr>
          <p:cNvPr id="7" name="Picture 6">
            <a:extLst>
              <a:ext uri="{FF2B5EF4-FFF2-40B4-BE49-F238E27FC236}">
                <a16:creationId xmlns:a16="http://schemas.microsoft.com/office/drawing/2014/main" id="{99E634D2-3FDA-4DA4-10BC-8C3603C7BCC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52260" y="637556"/>
            <a:ext cx="10874391" cy="5582887"/>
          </a:xfrm>
          <a:prstGeom prst="rect">
            <a:avLst/>
          </a:prstGeom>
        </p:spPr>
      </p:pic>
    </p:spTree>
    <p:extLst>
      <p:ext uri="{BB962C8B-B14F-4D97-AF65-F5344CB8AC3E}">
        <p14:creationId xmlns:p14="http://schemas.microsoft.com/office/powerpoint/2010/main" val="405400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en-GB" dirty="0">
                <a:solidFill>
                  <a:prstClr val="white"/>
                </a:solidFill>
              </a:rPr>
              <a:t>EUROfusion Internal Organization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2" name="Picture 1">
            <a:extLst>
              <a:ext uri="{FF2B5EF4-FFF2-40B4-BE49-F238E27FC236}">
                <a16:creationId xmlns:a16="http://schemas.microsoft.com/office/drawing/2014/main" id="{ECEBD2A5-DA40-83BE-CF47-495152FF4A4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10206"/>
            <a:ext cx="9577646" cy="749873"/>
          </a:xfrm>
          <a:prstGeom prst="rect">
            <a:avLst/>
          </a:prstGeom>
        </p:spPr>
      </p:pic>
      <p:pic>
        <p:nvPicPr>
          <p:cNvPr id="3" name="Picture 2">
            <a:extLst>
              <a:ext uri="{FF2B5EF4-FFF2-40B4-BE49-F238E27FC236}">
                <a16:creationId xmlns:a16="http://schemas.microsoft.com/office/drawing/2014/main" id="{2DB45F28-BBE2-5C68-96D0-20A73E3587D3}"/>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9768" y="764704"/>
            <a:ext cx="10272464" cy="5520953"/>
          </a:xfrm>
          <a:prstGeom prst="rect">
            <a:avLst/>
          </a:prstGeom>
        </p:spPr>
      </p:pic>
    </p:spTree>
    <p:extLst>
      <p:ext uri="{BB962C8B-B14F-4D97-AF65-F5344CB8AC3E}">
        <p14:creationId xmlns:p14="http://schemas.microsoft.com/office/powerpoint/2010/main" val="304891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1066" name="Rectangle: Rounded Corners 1065">
            <a:extLst>
              <a:ext uri="{FF2B5EF4-FFF2-40B4-BE49-F238E27FC236}">
                <a16:creationId xmlns:a16="http://schemas.microsoft.com/office/drawing/2014/main" id="{81E37649-1340-05DA-0FA9-41ADA17A3BEC}"/>
              </a:ext>
            </a:extLst>
          </p:cNvPr>
          <p:cNvSpPr/>
          <p:nvPr userDrawn="1"/>
        </p:nvSpPr>
        <p:spPr>
          <a:xfrm>
            <a:off x="1464227" y="840901"/>
            <a:ext cx="9210675" cy="5314950"/>
          </a:xfrm>
          <a:prstGeom prst="roundRect">
            <a:avLst>
              <a:gd name="adj" fmla="val 5377"/>
            </a:avLst>
          </a:prstGeom>
          <a:solidFill>
            <a:srgbClr val="DC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7" name="TextBox 1066">
            <a:extLst>
              <a:ext uri="{FF2B5EF4-FFF2-40B4-BE49-F238E27FC236}">
                <a16:creationId xmlns:a16="http://schemas.microsoft.com/office/drawing/2014/main" id="{CE9E1243-C8AA-131C-A845-F7D9834B651E}"/>
              </a:ext>
            </a:extLst>
          </p:cNvPr>
          <p:cNvSpPr txBox="1"/>
          <p:nvPr userDrawn="1"/>
        </p:nvSpPr>
        <p:spPr>
          <a:xfrm>
            <a:off x="9465870" y="5263708"/>
            <a:ext cx="1112677" cy="738664"/>
          </a:xfrm>
          <a:prstGeom prst="rect">
            <a:avLst/>
          </a:prstGeom>
          <a:noFill/>
        </p:spPr>
        <p:txBody>
          <a:bodyPr wrap="none" rtlCol="0">
            <a:spAutoFit/>
          </a:bodyPr>
          <a:lstStyle/>
          <a:p>
            <a:pPr algn="l"/>
            <a:r>
              <a:rPr lang="en-US" sz="1400" b="1" dirty="0"/>
              <a:t>EUROfusion </a:t>
            </a:r>
          </a:p>
          <a:p>
            <a:pPr algn="l"/>
            <a:r>
              <a:rPr lang="en-US" sz="1400" b="1" dirty="0"/>
              <a:t>Consortium </a:t>
            </a:r>
          </a:p>
          <a:p>
            <a:pPr algn="l"/>
            <a:r>
              <a:rPr lang="en-US" sz="1400" b="1" dirty="0"/>
              <a:t>Members</a:t>
            </a:r>
            <a:endParaRPr lang="en-GB" sz="1400" b="1" dirty="0"/>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dirty="0"/>
              <a:t>EUROfusion Consortium Members &amp; Associated Partners</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members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Freeform 670">
            <a:extLst>
              <a:ext uri="{FF2B5EF4-FFF2-40B4-BE49-F238E27FC236}">
                <a16:creationId xmlns:a16="http://schemas.microsoft.com/office/drawing/2014/main" id="{5F0DC4E4-EDC8-1628-72C8-BB6164B9EE10}"/>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Freeform 670">
            <a:extLst>
              <a:ext uri="{FF2B5EF4-FFF2-40B4-BE49-F238E27FC236}">
                <a16:creationId xmlns:a16="http://schemas.microsoft.com/office/drawing/2014/main" id="{0230685C-A4F9-1725-625F-F7FCD6E355CE}"/>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70">
            <a:extLst>
              <a:ext uri="{FF2B5EF4-FFF2-40B4-BE49-F238E27FC236}">
                <a16:creationId xmlns:a16="http://schemas.microsoft.com/office/drawing/2014/main" id="{0806DB60-FA4E-1302-FE7F-2C21D0AEE562}"/>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70">
            <a:extLst>
              <a:ext uri="{FF2B5EF4-FFF2-40B4-BE49-F238E27FC236}">
                <a16:creationId xmlns:a16="http://schemas.microsoft.com/office/drawing/2014/main" id="{FA9F7B19-755A-07D7-CE85-3BBDF0A9A068}"/>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70">
            <a:extLst>
              <a:ext uri="{FF2B5EF4-FFF2-40B4-BE49-F238E27FC236}">
                <a16:creationId xmlns:a16="http://schemas.microsoft.com/office/drawing/2014/main" id="{D78C0473-99C0-15AB-8480-2DF04A63BD6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670">
            <a:extLst>
              <a:ext uri="{FF2B5EF4-FFF2-40B4-BE49-F238E27FC236}">
                <a16:creationId xmlns:a16="http://schemas.microsoft.com/office/drawing/2014/main" id="{22F6DC93-6AE8-3CB7-0F08-1B60E285BE6C}"/>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670">
            <a:extLst>
              <a:ext uri="{FF2B5EF4-FFF2-40B4-BE49-F238E27FC236}">
                <a16:creationId xmlns:a16="http://schemas.microsoft.com/office/drawing/2014/main" id="{AFC81C43-0781-E9CF-E063-1456EDEE1F98}"/>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670">
            <a:extLst>
              <a:ext uri="{FF2B5EF4-FFF2-40B4-BE49-F238E27FC236}">
                <a16:creationId xmlns:a16="http://schemas.microsoft.com/office/drawing/2014/main" id="{107C5A2E-9B49-E44A-8A9D-DB8256D482AB}"/>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670">
            <a:extLst>
              <a:ext uri="{FF2B5EF4-FFF2-40B4-BE49-F238E27FC236}">
                <a16:creationId xmlns:a16="http://schemas.microsoft.com/office/drawing/2014/main" id="{F8752FC9-1CDE-03F0-BFED-9215F43FD51A}"/>
              </a:ext>
            </a:extLst>
          </p:cNvPr>
          <p:cNvSpPr>
            <a:spLocks/>
          </p:cNvSpPr>
          <p:nvPr userDrawn="1"/>
        </p:nvSpPr>
        <p:spPr bwMode="auto">
          <a:xfrm>
            <a:off x="5012187"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670">
            <a:extLst>
              <a:ext uri="{FF2B5EF4-FFF2-40B4-BE49-F238E27FC236}">
                <a16:creationId xmlns:a16="http://schemas.microsoft.com/office/drawing/2014/main" id="{C02B1A54-0841-F279-3C27-DD28403A1086}"/>
              </a:ext>
            </a:extLst>
          </p:cNvPr>
          <p:cNvSpPr>
            <a:spLocks/>
          </p:cNvSpPr>
          <p:nvPr userDrawn="1"/>
        </p:nvSpPr>
        <p:spPr bwMode="auto">
          <a:xfrm>
            <a:off x="6120119"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670">
            <a:extLst>
              <a:ext uri="{FF2B5EF4-FFF2-40B4-BE49-F238E27FC236}">
                <a16:creationId xmlns:a16="http://schemas.microsoft.com/office/drawing/2014/main" id="{991B72AD-2272-EB64-CA72-9DA3B5086F64}"/>
              </a:ext>
            </a:extLst>
          </p:cNvPr>
          <p:cNvSpPr>
            <a:spLocks/>
          </p:cNvSpPr>
          <p:nvPr userDrawn="1"/>
        </p:nvSpPr>
        <p:spPr bwMode="auto">
          <a:xfrm>
            <a:off x="722805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670">
            <a:extLst>
              <a:ext uri="{FF2B5EF4-FFF2-40B4-BE49-F238E27FC236}">
                <a16:creationId xmlns:a16="http://schemas.microsoft.com/office/drawing/2014/main" id="{871897A7-E13B-FAC5-4CD7-4F36F4192899}"/>
              </a:ext>
            </a:extLst>
          </p:cNvPr>
          <p:cNvSpPr>
            <a:spLocks/>
          </p:cNvSpPr>
          <p:nvPr userDrawn="1"/>
        </p:nvSpPr>
        <p:spPr bwMode="auto">
          <a:xfrm>
            <a:off x="833598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670">
            <a:extLst>
              <a:ext uri="{FF2B5EF4-FFF2-40B4-BE49-F238E27FC236}">
                <a16:creationId xmlns:a16="http://schemas.microsoft.com/office/drawing/2014/main" id="{98C5E2F7-495E-68CD-C626-BCBB5F148E85}"/>
              </a:ext>
            </a:extLst>
          </p:cNvPr>
          <p:cNvSpPr>
            <a:spLocks/>
          </p:cNvSpPr>
          <p:nvPr userDrawn="1"/>
        </p:nvSpPr>
        <p:spPr bwMode="auto">
          <a:xfrm>
            <a:off x="944391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670">
            <a:extLst>
              <a:ext uri="{FF2B5EF4-FFF2-40B4-BE49-F238E27FC236}">
                <a16:creationId xmlns:a16="http://schemas.microsoft.com/office/drawing/2014/main" id="{3CB2DB3F-34B0-476E-40F1-10FA4C034609}"/>
              </a:ext>
            </a:extLst>
          </p:cNvPr>
          <p:cNvSpPr>
            <a:spLocks/>
          </p:cNvSpPr>
          <p:nvPr userDrawn="1"/>
        </p:nvSpPr>
        <p:spPr bwMode="auto">
          <a:xfrm>
            <a:off x="3904255"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670">
            <a:extLst>
              <a:ext uri="{FF2B5EF4-FFF2-40B4-BE49-F238E27FC236}">
                <a16:creationId xmlns:a16="http://schemas.microsoft.com/office/drawing/2014/main" id="{A6AF8043-A908-EE56-E1B5-DCF8494770B4}"/>
              </a:ext>
            </a:extLst>
          </p:cNvPr>
          <p:cNvSpPr>
            <a:spLocks/>
          </p:cNvSpPr>
          <p:nvPr userDrawn="1"/>
        </p:nvSpPr>
        <p:spPr bwMode="auto">
          <a:xfrm>
            <a:off x="279632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670">
            <a:extLst>
              <a:ext uri="{FF2B5EF4-FFF2-40B4-BE49-F238E27FC236}">
                <a16:creationId xmlns:a16="http://schemas.microsoft.com/office/drawing/2014/main" id="{D0782B29-C0A5-9D89-3209-811B80F2148E}"/>
              </a:ext>
            </a:extLst>
          </p:cNvPr>
          <p:cNvSpPr>
            <a:spLocks/>
          </p:cNvSpPr>
          <p:nvPr userDrawn="1"/>
        </p:nvSpPr>
        <p:spPr bwMode="auto">
          <a:xfrm>
            <a:off x="168839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670">
            <a:extLst>
              <a:ext uri="{FF2B5EF4-FFF2-40B4-BE49-F238E27FC236}">
                <a16:creationId xmlns:a16="http://schemas.microsoft.com/office/drawing/2014/main" id="{0BE22A62-2B38-19B9-60AA-7DB8DE25BEA1}"/>
              </a:ext>
            </a:extLst>
          </p:cNvPr>
          <p:cNvSpPr>
            <a:spLocks/>
          </p:cNvSpPr>
          <p:nvPr userDrawn="1"/>
        </p:nvSpPr>
        <p:spPr bwMode="auto">
          <a:xfrm>
            <a:off x="609835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670">
            <a:extLst>
              <a:ext uri="{FF2B5EF4-FFF2-40B4-BE49-F238E27FC236}">
                <a16:creationId xmlns:a16="http://schemas.microsoft.com/office/drawing/2014/main" id="{42671EE2-C8E2-D510-FA2B-385972124B1F}"/>
              </a:ext>
            </a:extLst>
          </p:cNvPr>
          <p:cNvSpPr>
            <a:spLocks/>
          </p:cNvSpPr>
          <p:nvPr userDrawn="1"/>
        </p:nvSpPr>
        <p:spPr bwMode="auto">
          <a:xfrm>
            <a:off x="7206289"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670">
            <a:extLst>
              <a:ext uri="{FF2B5EF4-FFF2-40B4-BE49-F238E27FC236}">
                <a16:creationId xmlns:a16="http://schemas.microsoft.com/office/drawing/2014/main" id="{45DBCF7E-4965-66BB-DC77-3CBF6CE413F3}"/>
              </a:ext>
            </a:extLst>
          </p:cNvPr>
          <p:cNvSpPr>
            <a:spLocks/>
          </p:cNvSpPr>
          <p:nvPr userDrawn="1"/>
        </p:nvSpPr>
        <p:spPr bwMode="auto">
          <a:xfrm>
            <a:off x="831422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670">
            <a:extLst>
              <a:ext uri="{FF2B5EF4-FFF2-40B4-BE49-F238E27FC236}">
                <a16:creationId xmlns:a16="http://schemas.microsoft.com/office/drawing/2014/main" id="{30B93B58-C751-6938-3E81-E1BEA85E057E}"/>
              </a:ext>
            </a:extLst>
          </p:cNvPr>
          <p:cNvSpPr>
            <a:spLocks/>
          </p:cNvSpPr>
          <p:nvPr userDrawn="1"/>
        </p:nvSpPr>
        <p:spPr bwMode="auto">
          <a:xfrm>
            <a:off x="942215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670">
            <a:extLst>
              <a:ext uri="{FF2B5EF4-FFF2-40B4-BE49-F238E27FC236}">
                <a16:creationId xmlns:a16="http://schemas.microsoft.com/office/drawing/2014/main" id="{0D22E1F2-CBB2-D920-281F-C0CBE6061D17}"/>
              </a:ext>
            </a:extLst>
          </p:cNvPr>
          <p:cNvSpPr>
            <a:spLocks/>
          </p:cNvSpPr>
          <p:nvPr userDrawn="1"/>
        </p:nvSpPr>
        <p:spPr bwMode="auto">
          <a:xfrm>
            <a:off x="16775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670">
            <a:extLst>
              <a:ext uri="{FF2B5EF4-FFF2-40B4-BE49-F238E27FC236}">
                <a16:creationId xmlns:a16="http://schemas.microsoft.com/office/drawing/2014/main" id="{2E7B2EBD-9128-F6B9-B9B3-5CA662DFD375}"/>
              </a:ext>
            </a:extLst>
          </p:cNvPr>
          <p:cNvSpPr>
            <a:spLocks/>
          </p:cNvSpPr>
          <p:nvPr userDrawn="1"/>
        </p:nvSpPr>
        <p:spPr bwMode="auto">
          <a:xfrm>
            <a:off x="3904255"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670">
            <a:extLst>
              <a:ext uri="{FF2B5EF4-FFF2-40B4-BE49-F238E27FC236}">
                <a16:creationId xmlns:a16="http://schemas.microsoft.com/office/drawing/2014/main" id="{2B675796-3775-6A9E-4B22-2577288CD0C0}"/>
              </a:ext>
            </a:extLst>
          </p:cNvPr>
          <p:cNvSpPr>
            <a:spLocks/>
          </p:cNvSpPr>
          <p:nvPr userDrawn="1"/>
        </p:nvSpPr>
        <p:spPr bwMode="auto">
          <a:xfrm>
            <a:off x="279632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670">
            <a:extLst>
              <a:ext uri="{FF2B5EF4-FFF2-40B4-BE49-F238E27FC236}">
                <a16:creationId xmlns:a16="http://schemas.microsoft.com/office/drawing/2014/main" id="{A4BEFE8C-A919-85D6-E6F5-815E7DD6B4B0}"/>
              </a:ext>
            </a:extLst>
          </p:cNvPr>
          <p:cNvSpPr>
            <a:spLocks/>
          </p:cNvSpPr>
          <p:nvPr userDrawn="1"/>
        </p:nvSpPr>
        <p:spPr bwMode="auto">
          <a:xfrm>
            <a:off x="168839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670">
            <a:extLst>
              <a:ext uri="{FF2B5EF4-FFF2-40B4-BE49-F238E27FC236}">
                <a16:creationId xmlns:a16="http://schemas.microsoft.com/office/drawing/2014/main" id="{C678682D-F1CD-5455-0503-2D6B1CDF0DD7}"/>
              </a:ext>
            </a:extLst>
          </p:cNvPr>
          <p:cNvSpPr>
            <a:spLocks/>
          </p:cNvSpPr>
          <p:nvPr userDrawn="1"/>
        </p:nvSpPr>
        <p:spPr bwMode="auto">
          <a:xfrm>
            <a:off x="6120119"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670">
            <a:extLst>
              <a:ext uri="{FF2B5EF4-FFF2-40B4-BE49-F238E27FC236}">
                <a16:creationId xmlns:a16="http://schemas.microsoft.com/office/drawing/2014/main" id="{DFE5C083-7E3B-A824-4C34-75B1BD1E7D17}"/>
              </a:ext>
            </a:extLst>
          </p:cNvPr>
          <p:cNvSpPr>
            <a:spLocks/>
          </p:cNvSpPr>
          <p:nvPr userDrawn="1"/>
        </p:nvSpPr>
        <p:spPr bwMode="auto">
          <a:xfrm>
            <a:off x="7228051"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670">
            <a:extLst>
              <a:ext uri="{FF2B5EF4-FFF2-40B4-BE49-F238E27FC236}">
                <a16:creationId xmlns:a16="http://schemas.microsoft.com/office/drawing/2014/main" id="{19540C19-231A-1C97-D671-DAF745428A5C}"/>
              </a:ext>
            </a:extLst>
          </p:cNvPr>
          <p:cNvSpPr>
            <a:spLocks/>
          </p:cNvSpPr>
          <p:nvPr userDrawn="1"/>
        </p:nvSpPr>
        <p:spPr bwMode="auto">
          <a:xfrm>
            <a:off x="833598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670">
            <a:extLst>
              <a:ext uri="{FF2B5EF4-FFF2-40B4-BE49-F238E27FC236}">
                <a16:creationId xmlns:a16="http://schemas.microsoft.com/office/drawing/2014/main" id="{18D13E7D-A3E1-E027-3DA4-A3EDA68D7C18}"/>
              </a:ext>
            </a:extLst>
          </p:cNvPr>
          <p:cNvSpPr>
            <a:spLocks/>
          </p:cNvSpPr>
          <p:nvPr userDrawn="1"/>
        </p:nvSpPr>
        <p:spPr bwMode="auto">
          <a:xfrm>
            <a:off x="5012187"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670">
            <a:extLst>
              <a:ext uri="{FF2B5EF4-FFF2-40B4-BE49-F238E27FC236}">
                <a16:creationId xmlns:a16="http://schemas.microsoft.com/office/drawing/2014/main" id="{2EC6EEF6-2213-9133-CCDC-4BAD20F1C399}"/>
              </a:ext>
            </a:extLst>
          </p:cNvPr>
          <p:cNvSpPr>
            <a:spLocks/>
          </p:cNvSpPr>
          <p:nvPr userDrawn="1"/>
        </p:nvSpPr>
        <p:spPr bwMode="auto">
          <a:xfrm>
            <a:off x="3904255"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670">
            <a:extLst>
              <a:ext uri="{FF2B5EF4-FFF2-40B4-BE49-F238E27FC236}">
                <a16:creationId xmlns:a16="http://schemas.microsoft.com/office/drawing/2014/main" id="{DDBEA751-B4C5-D6F8-738C-DB8C53857E1A}"/>
              </a:ext>
            </a:extLst>
          </p:cNvPr>
          <p:cNvSpPr>
            <a:spLocks/>
          </p:cNvSpPr>
          <p:nvPr userDrawn="1"/>
        </p:nvSpPr>
        <p:spPr bwMode="auto">
          <a:xfrm>
            <a:off x="27963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38" name="Picture 37" descr="ENEA-Logo.eps">
            <a:extLst>
              <a:ext uri="{FF2B5EF4-FFF2-40B4-BE49-F238E27FC236}">
                <a16:creationId xmlns:a16="http://schemas.microsoft.com/office/drawing/2014/main" id="{A9C30019-F605-21C8-97A1-D5AA0D9292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84593" y="2697770"/>
            <a:ext cx="958158" cy="287448"/>
          </a:xfrm>
          <a:prstGeom prst="rect">
            <a:avLst/>
          </a:prstGeom>
        </p:spPr>
      </p:pic>
      <p:pic>
        <p:nvPicPr>
          <p:cNvPr id="39" name="Picture 4" descr="\\de-ews-fs01\efdawork\PI team\PICTURES AND GRAPHICS\LOGOS\Logos Consortium Members\Logos Consortium Members as on Users Website\Spain (Ciemat).jpg">
            <a:extLst>
              <a:ext uri="{FF2B5EF4-FFF2-40B4-BE49-F238E27FC236}">
                <a16:creationId xmlns:a16="http://schemas.microsoft.com/office/drawing/2014/main" id="{D9E17E33-CB29-2762-89AE-342AC01EE142}"/>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2819400" y="5140416"/>
            <a:ext cx="1008487" cy="5539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e-ews-fs01\efdawork\PI team\PICTURES AND GRAPHICS\LOGOS\Logos Consortium Members\Logos Consortium Members as on Users Website\Finland (VTT).jpg">
            <a:extLst>
              <a:ext uri="{FF2B5EF4-FFF2-40B4-BE49-F238E27FC236}">
                <a16:creationId xmlns:a16="http://schemas.microsoft.com/office/drawing/2014/main" id="{69D291E8-E3D0-F577-1AC4-521677089982}"/>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459152" y="1283220"/>
            <a:ext cx="983599" cy="5053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07DA550-DC01-120C-668C-A380FD8E4C2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827866" y="2710091"/>
            <a:ext cx="946647" cy="275127"/>
          </a:xfrm>
          <a:prstGeom prst="rect">
            <a:avLst/>
          </a:prstGeom>
        </p:spPr>
      </p:pic>
      <p:pic>
        <p:nvPicPr>
          <p:cNvPr id="42" name="Picture 41" descr="Logo_Asocjacji_PL.tif">
            <a:extLst>
              <a:ext uri="{FF2B5EF4-FFF2-40B4-BE49-F238E27FC236}">
                <a16:creationId xmlns:a16="http://schemas.microsoft.com/office/drawing/2014/main" id="{A520419E-8ED1-4309-33D9-E8A5363E180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124598" y="3949509"/>
            <a:ext cx="982700" cy="407279"/>
          </a:xfrm>
          <a:prstGeom prst="rect">
            <a:avLst/>
          </a:prstGeom>
        </p:spPr>
      </p:pic>
      <p:pic>
        <p:nvPicPr>
          <p:cNvPr id="43" name="Picture 42" descr="ifa von MEdC_1 KLEIN.tif">
            <a:extLst>
              <a:ext uri="{FF2B5EF4-FFF2-40B4-BE49-F238E27FC236}">
                <a16:creationId xmlns:a16="http://schemas.microsoft.com/office/drawing/2014/main" id="{483006E3-E4E2-A08D-3D4B-E1A35B90BAE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502826" y="3799232"/>
            <a:ext cx="697640" cy="594792"/>
          </a:xfrm>
          <a:prstGeom prst="rect">
            <a:avLst/>
          </a:prstGeom>
        </p:spPr>
      </p:pic>
      <p:pic>
        <p:nvPicPr>
          <p:cNvPr id="44" name="Picture 43" descr="kit_logo_en_4c_positiv.tif">
            <a:extLst>
              <a:ext uri="{FF2B5EF4-FFF2-40B4-BE49-F238E27FC236}">
                <a16:creationId xmlns:a16="http://schemas.microsoft.com/office/drawing/2014/main" id="{0113053F-55B6-12F6-F5C4-6EA6CB7D82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32848" y="2675499"/>
            <a:ext cx="765809" cy="354697"/>
          </a:xfrm>
          <a:prstGeom prst="rect">
            <a:avLst/>
          </a:prstGeom>
        </p:spPr>
      </p:pic>
      <p:pic>
        <p:nvPicPr>
          <p:cNvPr id="45" name="Picture 44" descr="Greece.tif">
            <a:extLst>
              <a:ext uri="{FF2B5EF4-FFF2-40B4-BE49-F238E27FC236}">
                <a16:creationId xmlns:a16="http://schemas.microsoft.com/office/drawing/2014/main" id="{CA5CCD32-631B-DBDC-5998-FEE82170B7D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286289" y="2414750"/>
            <a:ext cx="712234" cy="712234"/>
          </a:xfrm>
          <a:prstGeom prst="rect">
            <a:avLst/>
          </a:prstGeom>
        </p:spPr>
      </p:pic>
      <p:pic>
        <p:nvPicPr>
          <p:cNvPr id="46" name="Picture 45">
            <a:extLst>
              <a:ext uri="{FF2B5EF4-FFF2-40B4-BE49-F238E27FC236}">
                <a16:creationId xmlns:a16="http://schemas.microsoft.com/office/drawing/2014/main" id="{4E79E55E-FA95-ED38-6E6D-943A552EE515}"/>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6168163" y="1282246"/>
            <a:ext cx="950661" cy="464502"/>
          </a:xfrm>
          <a:prstGeom prst="rect">
            <a:avLst/>
          </a:prstGeom>
        </p:spPr>
      </p:pic>
      <p:pic>
        <p:nvPicPr>
          <p:cNvPr id="47" name="Picture 2" descr="\\de-ews-fs01\efdawork\PI team\PICTURES AND GRAPHICS\LOGOS\Logos Consortium Members\Logos Consortium Members as on Users Website\Croatia (IRB).jpg">
            <a:extLst>
              <a:ext uri="{FF2B5EF4-FFF2-40B4-BE49-F238E27FC236}">
                <a16:creationId xmlns:a16="http://schemas.microsoft.com/office/drawing/2014/main" id="{86350572-0232-3881-1F2C-5785D133E4B8}"/>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162423" y="1236103"/>
            <a:ext cx="761288" cy="5303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07994B11-95DE-8619-EC31-9FEF4DEA1B4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988607" y="1178980"/>
            <a:ext cx="861759" cy="618059"/>
          </a:xfrm>
          <a:prstGeom prst="rect">
            <a:avLst/>
          </a:prstGeom>
        </p:spPr>
      </p:pic>
      <p:pic>
        <p:nvPicPr>
          <p:cNvPr id="49" name="Picture 48">
            <a:extLst>
              <a:ext uri="{FF2B5EF4-FFF2-40B4-BE49-F238E27FC236}">
                <a16:creationId xmlns:a16="http://schemas.microsoft.com/office/drawing/2014/main" id="{0D61E26A-7219-8F8A-9D2B-026F71044DF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719045" y="1321917"/>
            <a:ext cx="980207" cy="424831"/>
          </a:xfrm>
          <a:prstGeom prst="rect">
            <a:avLst/>
          </a:prstGeom>
        </p:spPr>
      </p:pic>
      <p:sp>
        <p:nvSpPr>
          <p:cNvPr id="50" name="Freeform 670">
            <a:extLst>
              <a:ext uri="{FF2B5EF4-FFF2-40B4-BE49-F238E27FC236}">
                <a16:creationId xmlns:a16="http://schemas.microsoft.com/office/drawing/2014/main" id="{8533E2FF-7F34-9B74-5361-D8D52C56968F}"/>
              </a:ext>
            </a:extLst>
          </p:cNvPr>
          <p:cNvSpPr>
            <a:spLocks/>
          </p:cNvSpPr>
          <p:nvPr userDrawn="1"/>
        </p:nvSpPr>
        <p:spPr bwMode="auto">
          <a:xfrm>
            <a:off x="500801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51" name="Group 50">
            <a:extLst>
              <a:ext uri="{FF2B5EF4-FFF2-40B4-BE49-F238E27FC236}">
                <a16:creationId xmlns:a16="http://schemas.microsoft.com/office/drawing/2014/main" id="{96BAF889-E8EE-927F-A510-2D92A5430367}"/>
              </a:ext>
            </a:extLst>
          </p:cNvPr>
          <p:cNvGrpSpPr/>
          <p:nvPr userDrawn="1"/>
        </p:nvGrpSpPr>
        <p:grpSpPr>
          <a:xfrm>
            <a:off x="1673150" y="1862511"/>
            <a:ext cx="8810965" cy="4134636"/>
            <a:chOff x="149150" y="1992560"/>
            <a:chExt cx="8810965" cy="4134636"/>
          </a:xfrm>
        </p:grpSpPr>
        <p:grpSp>
          <p:nvGrpSpPr>
            <p:cNvPr id="52" name="Group 51">
              <a:extLst>
                <a:ext uri="{FF2B5EF4-FFF2-40B4-BE49-F238E27FC236}">
                  <a16:creationId xmlns:a16="http://schemas.microsoft.com/office/drawing/2014/main" id="{5FE791B6-6145-E953-5568-EF0E445C4334}"/>
                </a:ext>
              </a:extLst>
            </p:cNvPr>
            <p:cNvGrpSpPr/>
            <p:nvPr/>
          </p:nvGrpSpPr>
          <p:grpSpPr>
            <a:xfrm>
              <a:off x="163175" y="1992560"/>
              <a:ext cx="8796940" cy="223152"/>
              <a:chOff x="163175" y="1992560"/>
              <a:chExt cx="8796940" cy="223152"/>
            </a:xfrm>
          </p:grpSpPr>
          <p:sp>
            <p:nvSpPr>
              <p:cNvPr id="1037" name="TextBox 1036">
                <a:extLst>
                  <a:ext uri="{FF2B5EF4-FFF2-40B4-BE49-F238E27FC236}">
                    <a16:creationId xmlns:a16="http://schemas.microsoft.com/office/drawing/2014/main" id="{D130C6E9-D231-0128-6AEC-F050C09BD2C6}"/>
                  </a:ext>
                </a:extLst>
              </p:cNvPr>
              <p:cNvSpPr txBox="1"/>
              <p:nvPr/>
            </p:nvSpPr>
            <p:spPr>
              <a:xfrm>
                <a:off x="163175" y="199300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AUSTRIA</a:t>
                </a:r>
                <a:endParaRPr lang="en-GB" sz="800" dirty="0">
                  <a:latin typeface="Franklin Gothic Medium" panose="020B0603020102020204" pitchFamily="34" charset="0"/>
                </a:endParaRPr>
              </a:p>
            </p:txBody>
          </p:sp>
          <p:sp>
            <p:nvSpPr>
              <p:cNvPr id="1038" name="TextBox 1037">
                <a:extLst>
                  <a:ext uri="{FF2B5EF4-FFF2-40B4-BE49-F238E27FC236}">
                    <a16:creationId xmlns:a16="http://schemas.microsoft.com/office/drawing/2014/main" id="{43B0F64F-108B-AB18-274F-6602F5611453}"/>
                  </a:ext>
                </a:extLst>
              </p:cNvPr>
              <p:cNvSpPr txBox="1"/>
              <p:nvPr/>
            </p:nvSpPr>
            <p:spPr>
              <a:xfrm>
                <a:off x="1268541" y="1993188"/>
                <a:ext cx="1047142" cy="215444"/>
              </a:xfrm>
              <a:prstGeom prst="rect">
                <a:avLst/>
              </a:prstGeom>
              <a:noFill/>
            </p:spPr>
            <p:txBody>
              <a:bodyPr wrap="square" rtlCol="0">
                <a:spAutoFit/>
              </a:bodyPr>
              <a:lstStyle/>
              <a:p>
                <a:pPr algn="ctr"/>
                <a:r>
                  <a:rPr lang="en-US" sz="800" dirty="0">
                    <a:latin typeface="Franklin Gothic Medium" panose="020B0603020102020204" pitchFamily="34" charset="0"/>
                  </a:rPr>
                  <a:t>BELGIUM</a:t>
                </a:r>
                <a:endParaRPr lang="en-GB" sz="800" dirty="0">
                  <a:latin typeface="Franklin Gothic Medium" panose="020B0603020102020204" pitchFamily="34" charset="0"/>
                </a:endParaRPr>
              </a:p>
            </p:txBody>
          </p:sp>
          <p:sp>
            <p:nvSpPr>
              <p:cNvPr id="1039" name="TextBox 1038">
                <a:extLst>
                  <a:ext uri="{FF2B5EF4-FFF2-40B4-BE49-F238E27FC236}">
                    <a16:creationId xmlns:a16="http://schemas.microsoft.com/office/drawing/2014/main" id="{5663C355-D613-B951-9039-6D544BA64668}"/>
                  </a:ext>
                </a:extLst>
              </p:cNvPr>
              <p:cNvSpPr txBox="1"/>
              <p:nvPr/>
            </p:nvSpPr>
            <p:spPr>
              <a:xfrm>
                <a:off x="2378080" y="1992560"/>
                <a:ext cx="1052250" cy="215444"/>
              </a:xfrm>
              <a:prstGeom prst="rect">
                <a:avLst/>
              </a:prstGeom>
              <a:noFill/>
            </p:spPr>
            <p:txBody>
              <a:bodyPr wrap="square" rtlCol="0">
                <a:spAutoFit/>
              </a:bodyPr>
              <a:lstStyle/>
              <a:p>
                <a:pPr algn="ctr"/>
                <a:r>
                  <a:rPr lang="en-US" sz="800" dirty="0">
                    <a:latin typeface="Franklin Gothic Medium" panose="020B0603020102020204" pitchFamily="34" charset="0"/>
                  </a:rPr>
                  <a:t>BULGARIA</a:t>
                </a:r>
                <a:endParaRPr lang="en-GB" sz="800" dirty="0">
                  <a:latin typeface="Franklin Gothic Medium" panose="020B0603020102020204" pitchFamily="34" charset="0"/>
                </a:endParaRPr>
              </a:p>
            </p:txBody>
          </p:sp>
          <p:sp>
            <p:nvSpPr>
              <p:cNvPr id="1040" name="TextBox 1039">
                <a:extLst>
                  <a:ext uri="{FF2B5EF4-FFF2-40B4-BE49-F238E27FC236}">
                    <a16:creationId xmlns:a16="http://schemas.microsoft.com/office/drawing/2014/main" id="{6C71D26B-A767-3A47-69FB-4A54A8836B16}"/>
                  </a:ext>
                </a:extLst>
              </p:cNvPr>
              <p:cNvSpPr txBox="1"/>
              <p:nvPr/>
            </p:nvSpPr>
            <p:spPr>
              <a:xfrm>
                <a:off x="3487227" y="1992560"/>
                <a:ext cx="1047177" cy="215444"/>
              </a:xfrm>
              <a:prstGeom prst="rect">
                <a:avLst/>
              </a:prstGeom>
              <a:noFill/>
            </p:spPr>
            <p:txBody>
              <a:bodyPr wrap="square" rtlCol="0">
                <a:spAutoFit/>
              </a:bodyPr>
              <a:lstStyle/>
              <a:p>
                <a:pPr algn="ctr"/>
                <a:r>
                  <a:rPr lang="en-US" sz="800" dirty="0">
                    <a:latin typeface="Franklin Gothic Medium" panose="020B0603020102020204" pitchFamily="34" charset="0"/>
                  </a:rPr>
                  <a:t>CROATIA</a:t>
                </a:r>
                <a:endParaRPr lang="en-GB" sz="800" dirty="0">
                  <a:latin typeface="Franklin Gothic Medium" panose="020B0603020102020204" pitchFamily="34" charset="0"/>
                </a:endParaRPr>
              </a:p>
            </p:txBody>
          </p:sp>
          <p:sp>
            <p:nvSpPr>
              <p:cNvPr id="1041" name="TextBox 1040">
                <a:extLst>
                  <a:ext uri="{FF2B5EF4-FFF2-40B4-BE49-F238E27FC236}">
                    <a16:creationId xmlns:a16="http://schemas.microsoft.com/office/drawing/2014/main" id="{11836DF2-1CD8-7B2F-0149-48AE9C70ED79}"/>
                  </a:ext>
                </a:extLst>
              </p:cNvPr>
              <p:cNvSpPr txBox="1"/>
              <p:nvPr/>
            </p:nvSpPr>
            <p:spPr>
              <a:xfrm>
                <a:off x="4594654" y="1994797"/>
                <a:ext cx="1050495" cy="215444"/>
              </a:xfrm>
              <a:prstGeom prst="rect">
                <a:avLst/>
              </a:prstGeom>
              <a:noFill/>
            </p:spPr>
            <p:txBody>
              <a:bodyPr wrap="square" rtlCol="0">
                <a:spAutoFit/>
              </a:bodyPr>
              <a:lstStyle/>
              <a:p>
                <a:pPr algn="ctr"/>
                <a:r>
                  <a:rPr lang="en-US" sz="800" dirty="0">
                    <a:latin typeface="Franklin Gothic Medium" panose="020B0603020102020204" pitchFamily="34" charset="0"/>
                  </a:rPr>
                  <a:t>CZECH REPUBLIC</a:t>
                </a:r>
                <a:endParaRPr lang="en-GB" sz="800" dirty="0">
                  <a:latin typeface="Franklin Gothic Medium" panose="020B0603020102020204" pitchFamily="34" charset="0"/>
                </a:endParaRPr>
              </a:p>
            </p:txBody>
          </p:sp>
          <p:sp>
            <p:nvSpPr>
              <p:cNvPr id="1042" name="TextBox 1041">
                <a:extLst>
                  <a:ext uri="{FF2B5EF4-FFF2-40B4-BE49-F238E27FC236}">
                    <a16:creationId xmlns:a16="http://schemas.microsoft.com/office/drawing/2014/main" id="{CA0E41A3-428C-00E7-D1E8-2F64E37B7406}"/>
                  </a:ext>
                </a:extLst>
              </p:cNvPr>
              <p:cNvSpPr txBox="1"/>
              <p:nvPr/>
            </p:nvSpPr>
            <p:spPr>
              <a:xfrm>
                <a:off x="5709083" y="2000268"/>
                <a:ext cx="1041005" cy="215444"/>
              </a:xfrm>
              <a:prstGeom prst="rect">
                <a:avLst/>
              </a:prstGeom>
              <a:noFill/>
            </p:spPr>
            <p:txBody>
              <a:bodyPr wrap="square" rtlCol="0">
                <a:spAutoFit/>
              </a:bodyPr>
              <a:lstStyle/>
              <a:p>
                <a:pPr algn="ctr"/>
                <a:r>
                  <a:rPr lang="en-US" sz="800" dirty="0">
                    <a:latin typeface="Franklin Gothic Medium" panose="020B0603020102020204" pitchFamily="34" charset="0"/>
                  </a:rPr>
                  <a:t>DENMARK</a:t>
                </a:r>
                <a:endParaRPr lang="en-GB" sz="800" dirty="0">
                  <a:latin typeface="Franklin Gothic Medium" panose="020B0603020102020204" pitchFamily="34" charset="0"/>
                </a:endParaRPr>
              </a:p>
            </p:txBody>
          </p:sp>
          <p:sp>
            <p:nvSpPr>
              <p:cNvPr id="1043" name="TextBox 1042">
                <a:extLst>
                  <a:ext uri="{FF2B5EF4-FFF2-40B4-BE49-F238E27FC236}">
                    <a16:creationId xmlns:a16="http://schemas.microsoft.com/office/drawing/2014/main" id="{A97A6E00-62A8-A818-0B27-9712F887E4B8}"/>
                  </a:ext>
                </a:extLst>
              </p:cNvPr>
              <p:cNvSpPr txBox="1"/>
              <p:nvPr/>
            </p:nvSpPr>
            <p:spPr>
              <a:xfrm>
                <a:off x="6812560" y="2000268"/>
                <a:ext cx="1041319" cy="215444"/>
              </a:xfrm>
              <a:prstGeom prst="rect">
                <a:avLst/>
              </a:prstGeom>
              <a:noFill/>
            </p:spPr>
            <p:txBody>
              <a:bodyPr wrap="square" rtlCol="0">
                <a:spAutoFit/>
              </a:bodyPr>
              <a:lstStyle/>
              <a:p>
                <a:pPr algn="ctr"/>
                <a:r>
                  <a:rPr lang="en-US" sz="800" dirty="0">
                    <a:latin typeface="Franklin Gothic Medium" panose="020B0603020102020204" pitchFamily="34" charset="0"/>
                  </a:rPr>
                  <a:t>ESTONIA</a:t>
                </a:r>
                <a:endParaRPr lang="en-GB" sz="800" dirty="0">
                  <a:latin typeface="Franklin Gothic Medium" panose="020B0603020102020204" pitchFamily="34" charset="0"/>
                </a:endParaRPr>
              </a:p>
            </p:txBody>
          </p:sp>
          <p:sp>
            <p:nvSpPr>
              <p:cNvPr id="1044" name="TextBox 1043">
                <a:extLst>
                  <a:ext uri="{FF2B5EF4-FFF2-40B4-BE49-F238E27FC236}">
                    <a16:creationId xmlns:a16="http://schemas.microsoft.com/office/drawing/2014/main" id="{99502F2F-AE87-0E99-09B9-4FEDD18E4B49}"/>
                  </a:ext>
                </a:extLst>
              </p:cNvPr>
              <p:cNvSpPr txBox="1"/>
              <p:nvPr/>
            </p:nvSpPr>
            <p:spPr>
              <a:xfrm>
                <a:off x="7918451" y="2000268"/>
                <a:ext cx="1041664" cy="215444"/>
              </a:xfrm>
              <a:prstGeom prst="rect">
                <a:avLst/>
              </a:prstGeom>
              <a:noFill/>
            </p:spPr>
            <p:txBody>
              <a:bodyPr wrap="square" rtlCol="0">
                <a:spAutoFit/>
              </a:bodyPr>
              <a:lstStyle/>
              <a:p>
                <a:pPr algn="ctr"/>
                <a:r>
                  <a:rPr lang="en-US" sz="800" dirty="0">
                    <a:latin typeface="Franklin Gothic Medium" panose="020B0603020102020204" pitchFamily="34" charset="0"/>
                  </a:rPr>
                  <a:t>FINLAND</a:t>
                </a:r>
                <a:endParaRPr lang="en-GB" sz="800" dirty="0">
                  <a:latin typeface="Franklin Gothic Medium" panose="020B0603020102020204" pitchFamily="34" charset="0"/>
                </a:endParaRPr>
              </a:p>
            </p:txBody>
          </p:sp>
        </p:grpSp>
        <p:sp>
          <p:nvSpPr>
            <p:cNvPr id="53" name="TextBox 52">
              <a:extLst>
                <a:ext uri="{FF2B5EF4-FFF2-40B4-BE49-F238E27FC236}">
                  <a16:creationId xmlns:a16="http://schemas.microsoft.com/office/drawing/2014/main" id="{B2BCF079-E887-BF99-31B8-F7F254F20ACD}"/>
                </a:ext>
              </a:extLst>
            </p:cNvPr>
            <p:cNvSpPr txBox="1"/>
            <p:nvPr/>
          </p:nvSpPr>
          <p:spPr>
            <a:xfrm>
              <a:off x="160017" y="3296610"/>
              <a:ext cx="1049983" cy="215444"/>
            </a:xfrm>
            <a:prstGeom prst="rect">
              <a:avLst/>
            </a:prstGeom>
            <a:noFill/>
          </p:spPr>
          <p:txBody>
            <a:bodyPr wrap="square" rtlCol="0">
              <a:spAutoFit/>
            </a:bodyPr>
            <a:lstStyle/>
            <a:p>
              <a:pPr algn="ctr"/>
              <a:r>
                <a:rPr lang="en-US" sz="800" dirty="0">
                  <a:latin typeface="Franklin Gothic Medium" panose="020B0603020102020204" pitchFamily="34" charset="0"/>
                </a:rPr>
                <a:t>FRANCE</a:t>
              </a:r>
              <a:endParaRPr lang="en-GB" sz="800" dirty="0">
                <a:latin typeface="Franklin Gothic Medium" panose="020B0603020102020204" pitchFamily="34" charset="0"/>
              </a:endParaRPr>
            </a:p>
          </p:txBody>
        </p:sp>
        <p:sp>
          <p:nvSpPr>
            <p:cNvPr id="54" name="TextBox 53">
              <a:extLst>
                <a:ext uri="{FF2B5EF4-FFF2-40B4-BE49-F238E27FC236}">
                  <a16:creationId xmlns:a16="http://schemas.microsoft.com/office/drawing/2014/main" id="{3C62260B-3921-9DEC-8B39-FDCAEACF4FD6}"/>
                </a:ext>
              </a:extLst>
            </p:cNvPr>
            <p:cNvSpPr txBox="1"/>
            <p:nvPr/>
          </p:nvSpPr>
          <p:spPr>
            <a:xfrm>
              <a:off x="1268541" y="3296610"/>
              <a:ext cx="1048357"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5" name="TextBox 54">
              <a:extLst>
                <a:ext uri="{FF2B5EF4-FFF2-40B4-BE49-F238E27FC236}">
                  <a16:creationId xmlns:a16="http://schemas.microsoft.com/office/drawing/2014/main" id="{086756A6-C881-3C43-DB19-2E236FC5007E}"/>
                </a:ext>
              </a:extLst>
            </p:cNvPr>
            <p:cNvSpPr txBox="1"/>
            <p:nvPr/>
          </p:nvSpPr>
          <p:spPr>
            <a:xfrm>
              <a:off x="2381291" y="3296610"/>
              <a:ext cx="1046144"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6" name="TextBox 55">
              <a:extLst>
                <a:ext uri="{FF2B5EF4-FFF2-40B4-BE49-F238E27FC236}">
                  <a16:creationId xmlns:a16="http://schemas.microsoft.com/office/drawing/2014/main" id="{12FCB4EB-FE5B-1037-1095-EAF10BBB29AC}"/>
                </a:ext>
              </a:extLst>
            </p:cNvPr>
            <p:cNvSpPr txBox="1"/>
            <p:nvPr/>
          </p:nvSpPr>
          <p:spPr>
            <a:xfrm>
              <a:off x="3489222" y="329661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7" name="TextBox 56">
              <a:extLst>
                <a:ext uri="{FF2B5EF4-FFF2-40B4-BE49-F238E27FC236}">
                  <a16:creationId xmlns:a16="http://schemas.microsoft.com/office/drawing/2014/main" id="{FF90D8F8-27B3-441C-2190-DB9A44BEEACB}"/>
                </a:ext>
              </a:extLst>
            </p:cNvPr>
            <p:cNvSpPr txBox="1"/>
            <p:nvPr/>
          </p:nvSpPr>
          <p:spPr>
            <a:xfrm>
              <a:off x="4598723" y="3296610"/>
              <a:ext cx="1041964" cy="215444"/>
            </a:xfrm>
            <a:prstGeom prst="rect">
              <a:avLst/>
            </a:prstGeom>
            <a:noFill/>
          </p:spPr>
          <p:txBody>
            <a:bodyPr wrap="square" rtlCol="0">
              <a:spAutoFit/>
            </a:bodyPr>
            <a:lstStyle/>
            <a:p>
              <a:pPr algn="ctr"/>
              <a:r>
                <a:rPr lang="en-US" sz="800" dirty="0">
                  <a:latin typeface="Franklin Gothic Medium" panose="020B0603020102020204" pitchFamily="34" charset="0"/>
                </a:rPr>
                <a:t>GREECE</a:t>
              </a:r>
              <a:endParaRPr lang="en-GB" sz="800" dirty="0">
                <a:latin typeface="Franklin Gothic Medium" panose="020B0603020102020204" pitchFamily="34" charset="0"/>
              </a:endParaRPr>
            </a:p>
          </p:txBody>
        </p:sp>
        <p:sp>
          <p:nvSpPr>
            <p:cNvPr id="58" name="TextBox 57">
              <a:extLst>
                <a:ext uri="{FF2B5EF4-FFF2-40B4-BE49-F238E27FC236}">
                  <a16:creationId xmlns:a16="http://schemas.microsoft.com/office/drawing/2014/main" id="{B45531FB-C66C-ABFC-69F5-BE10113B6280}"/>
                </a:ext>
              </a:extLst>
            </p:cNvPr>
            <p:cNvSpPr txBox="1"/>
            <p:nvPr/>
          </p:nvSpPr>
          <p:spPr>
            <a:xfrm>
              <a:off x="5699711" y="3296610"/>
              <a:ext cx="1050378" cy="215444"/>
            </a:xfrm>
            <a:prstGeom prst="rect">
              <a:avLst/>
            </a:prstGeom>
            <a:noFill/>
          </p:spPr>
          <p:txBody>
            <a:bodyPr wrap="square" rtlCol="0">
              <a:spAutoFit/>
            </a:bodyPr>
            <a:lstStyle/>
            <a:p>
              <a:pPr algn="ctr"/>
              <a:r>
                <a:rPr lang="en-US" sz="800" dirty="0">
                  <a:latin typeface="Franklin Gothic Medium" panose="020B0603020102020204" pitchFamily="34" charset="0"/>
                </a:rPr>
                <a:t>HUNGARY</a:t>
              </a:r>
              <a:endParaRPr lang="en-GB" sz="800" dirty="0">
                <a:latin typeface="Franklin Gothic Medium" panose="020B0603020102020204" pitchFamily="34" charset="0"/>
              </a:endParaRPr>
            </a:p>
          </p:txBody>
        </p:sp>
        <p:sp>
          <p:nvSpPr>
            <p:cNvPr id="59" name="TextBox 58">
              <a:extLst>
                <a:ext uri="{FF2B5EF4-FFF2-40B4-BE49-F238E27FC236}">
                  <a16:creationId xmlns:a16="http://schemas.microsoft.com/office/drawing/2014/main" id="{070FEE3B-18F1-38A1-C859-96367D440655}"/>
                </a:ext>
              </a:extLst>
            </p:cNvPr>
            <p:cNvSpPr txBox="1"/>
            <p:nvPr/>
          </p:nvSpPr>
          <p:spPr>
            <a:xfrm>
              <a:off x="6809113" y="3296610"/>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IRELAND</a:t>
              </a:r>
              <a:endParaRPr lang="en-GB" sz="800" dirty="0">
                <a:latin typeface="Franklin Gothic Medium" panose="020B0603020102020204" pitchFamily="34" charset="0"/>
              </a:endParaRPr>
            </a:p>
          </p:txBody>
        </p:sp>
        <p:sp>
          <p:nvSpPr>
            <p:cNvPr id="60" name="TextBox 59">
              <a:extLst>
                <a:ext uri="{FF2B5EF4-FFF2-40B4-BE49-F238E27FC236}">
                  <a16:creationId xmlns:a16="http://schemas.microsoft.com/office/drawing/2014/main" id="{6ABA011A-3CBD-EA55-8D25-966B9FDB100B}"/>
                </a:ext>
              </a:extLst>
            </p:cNvPr>
            <p:cNvSpPr txBox="1"/>
            <p:nvPr/>
          </p:nvSpPr>
          <p:spPr>
            <a:xfrm>
              <a:off x="7915540" y="3296610"/>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ITALY</a:t>
              </a:r>
              <a:endParaRPr lang="en-GB" sz="800" dirty="0">
                <a:latin typeface="Franklin Gothic Medium" panose="020B0603020102020204" pitchFamily="34" charset="0"/>
              </a:endParaRPr>
            </a:p>
          </p:txBody>
        </p:sp>
        <p:sp>
          <p:nvSpPr>
            <p:cNvPr id="61" name="TextBox 60">
              <a:extLst>
                <a:ext uri="{FF2B5EF4-FFF2-40B4-BE49-F238E27FC236}">
                  <a16:creationId xmlns:a16="http://schemas.microsoft.com/office/drawing/2014/main" id="{87DCBE8A-C47B-BA6B-12FB-05BADE01812A}"/>
                </a:ext>
              </a:extLst>
            </p:cNvPr>
            <p:cNvSpPr txBox="1"/>
            <p:nvPr/>
          </p:nvSpPr>
          <p:spPr>
            <a:xfrm>
              <a:off x="149150" y="4602487"/>
              <a:ext cx="1048328" cy="215444"/>
            </a:xfrm>
            <a:prstGeom prst="rect">
              <a:avLst/>
            </a:prstGeom>
            <a:noFill/>
          </p:spPr>
          <p:txBody>
            <a:bodyPr wrap="square" rtlCol="0">
              <a:spAutoFit/>
            </a:bodyPr>
            <a:lstStyle/>
            <a:p>
              <a:pPr algn="ctr"/>
              <a:r>
                <a:rPr lang="en-US" sz="800" dirty="0">
                  <a:latin typeface="Franklin Gothic Medium" panose="020B0603020102020204" pitchFamily="34" charset="0"/>
                </a:rPr>
                <a:t>LATVIA</a:t>
              </a:r>
              <a:endParaRPr lang="en-GB" sz="800" dirty="0">
                <a:latin typeface="Franklin Gothic Medium" panose="020B0603020102020204" pitchFamily="34" charset="0"/>
              </a:endParaRPr>
            </a:p>
          </p:txBody>
        </p:sp>
        <p:sp>
          <p:nvSpPr>
            <p:cNvPr id="62" name="TextBox 61">
              <a:extLst>
                <a:ext uri="{FF2B5EF4-FFF2-40B4-BE49-F238E27FC236}">
                  <a16:creationId xmlns:a16="http://schemas.microsoft.com/office/drawing/2014/main" id="{94B12123-0EE7-D252-EEF7-ED00DDDC885C}"/>
                </a:ext>
              </a:extLst>
            </p:cNvPr>
            <p:cNvSpPr txBox="1"/>
            <p:nvPr/>
          </p:nvSpPr>
          <p:spPr>
            <a:xfrm>
              <a:off x="1256668" y="4602487"/>
              <a:ext cx="1045738" cy="215444"/>
            </a:xfrm>
            <a:prstGeom prst="rect">
              <a:avLst/>
            </a:prstGeom>
            <a:noFill/>
          </p:spPr>
          <p:txBody>
            <a:bodyPr wrap="square" rtlCol="0">
              <a:spAutoFit/>
            </a:bodyPr>
            <a:lstStyle/>
            <a:p>
              <a:pPr algn="ctr"/>
              <a:r>
                <a:rPr lang="en-US" sz="800" dirty="0">
                  <a:latin typeface="Franklin Gothic Medium" panose="020B0603020102020204" pitchFamily="34" charset="0"/>
                </a:rPr>
                <a:t>LITHUANIA</a:t>
              </a:r>
              <a:endParaRPr lang="en-GB" sz="800" dirty="0">
                <a:latin typeface="Franklin Gothic Medium" panose="020B0603020102020204" pitchFamily="34" charset="0"/>
              </a:endParaRPr>
            </a:p>
          </p:txBody>
        </p:sp>
        <p:sp>
          <p:nvSpPr>
            <p:cNvPr id="63" name="TextBox 62">
              <a:extLst>
                <a:ext uri="{FF2B5EF4-FFF2-40B4-BE49-F238E27FC236}">
                  <a16:creationId xmlns:a16="http://schemas.microsoft.com/office/drawing/2014/main" id="{E1A40364-B92C-5FF5-A773-5AD80749EC5E}"/>
                </a:ext>
              </a:extLst>
            </p:cNvPr>
            <p:cNvSpPr txBox="1"/>
            <p:nvPr/>
          </p:nvSpPr>
          <p:spPr>
            <a:xfrm>
              <a:off x="4552083" y="4593387"/>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POLAND</a:t>
              </a:r>
              <a:endParaRPr lang="en-GB" sz="800" dirty="0">
                <a:latin typeface="Franklin Gothic Medium" panose="020B0603020102020204" pitchFamily="34" charset="0"/>
              </a:endParaRPr>
            </a:p>
          </p:txBody>
        </p:sp>
        <p:sp>
          <p:nvSpPr>
            <p:cNvPr id="1024" name="TextBox 1023">
              <a:extLst>
                <a:ext uri="{FF2B5EF4-FFF2-40B4-BE49-F238E27FC236}">
                  <a16:creationId xmlns:a16="http://schemas.microsoft.com/office/drawing/2014/main" id="{C1881CFF-FD2D-E670-B56A-FA50076CE6C8}"/>
                </a:ext>
              </a:extLst>
            </p:cNvPr>
            <p:cNvSpPr txBox="1"/>
            <p:nvPr/>
          </p:nvSpPr>
          <p:spPr>
            <a:xfrm>
              <a:off x="5666376" y="4593387"/>
              <a:ext cx="1045248" cy="215444"/>
            </a:xfrm>
            <a:prstGeom prst="rect">
              <a:avLst/>
            </a:prstGeom>
            <a:noFill/>
          </p:spPr>
          <p:txBody>
            <a:bodyPr wrap="square" rtlCol="0">
              <a:spAutoFit/>
            </a:bodyPr>
            <a:lstStyle/>
            <a:p>
              <a:pPr algn="ctr"/>
              <a:r>
                <a:rPr lang="en-US" sz="800" dirty="0">
                  <a:latin typeface="Franklin Gothic Medium" panose="020B0603020102020204" pitchFamily="34" charset="0"/>
                </a:rPr>
                <a:t>PORTUGAL</a:t>
              </a:r>
              <a:endParaRPr lang="en-GB" sz="800" dirty="0">
                <a:latin typeface="Franklin Gothic Medium" panose="020B0603020102020204" pitchFamily="34" charset="0"/>
              </a:endParaRPr>
            </a:p>
          </p:txBody>
        </p:sp>
        <p:sp>
          <p:nvSpPr>
            <p:cNvPr id="1025" name="TextBox 1024">
              <a:extLst>
                <a:ext uri="{FF2B5EF4-FFF2-40B4-BE49-F238E27FC236}">
                  <a16:creationId xmlns:a16="http://schemas.microsoft.com/office/drawing/2014/main" id="{FFC0277B-B09E-EE18-037F-46FFFF7048DD}"/>
                </a:ext>
              </a:extLst>
            </p:cNvPr>
            <p:cNvSpPr txBox="1"/>
            <p:nvPr/>
          </p:nvSpPr>
          <p:spPr>
            <a:xfrm>
              <a:off x="6770543"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ROMANIA</a:t>
              </a:r>
              <a:endParaRPr lang="en-GB" sz="800" dirty="0">
                <a:latin typeface="Franklin Gothic Medium" panose="020B0603020102020204" pitchFamily="34" charset="0"/>
              </a:endParaRPr>
            </a:p>
          </p:txBody>
        </p:sp>
        <p:sp>
          <p:nvSpPr>
            <p:cNvPr id="1027" name="TextBox 1026">
              <a:extLst>
                <a:ext uri="{FF2B5EF4-FFF2-40B4-BE49-F238E27FC236}">
                  <a16:creationId xmlns:a16="http://schemas.microsoft.com/office/drawing/2014/main" id="{E5DB70F5-EFDE-E4B6-7361-7345F305599E}"/>
                </a:ext>
              </a:extLst>
            </p:cNvPr>
            <p:cNvSpPr txBox="1"/>
            <p:nvPr/>
          </p:nvSpPr>
          <p:spPr>
            <a:xfrm>
              <a:off x="7878475"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SLOVAKIA</a:t>
              </a:r>
              <a:endParaRPr lang="en-GB" sz="800" dirty="0">
                <a:latin typeface="Franklin Gothic Medium" panose="020B0603020102020204" pitchFamily="34" charset="0"/>
              </a:endParaRPr>
            </a:p>
          </p:txBody>
        </p:sp>
        <p:sp>
          <p:nvSpPr>
            <p:cNvPr id="1028" name="TextBox 1027">
              <a:extLst>
                <a:ext uri="{FF2B5EF4-FFF2-40B4-BE49-F238E27FC236}">
                  <a16:creationId xmlns:a16="http://schemas.microsoft.com/office/drawing/2014/main" id="{486A111E-93DC-3F57-5215-CC99E92860E2}"/>
                </a:ext>
              </a:extLst>
            </p:cNvPr>
            <p:cNvSpPr txBox="1"/>
            <p:nvPr/>
          </p:nvSpPr>
          <p:spPr>
            <a:xfrm>
              <a:off x="164565" y="5909791"/>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SLOVENIA</a:t>
              </a:r>
              <a:endParaRPr lang="en-GB" sz="800" dirty="0">
                <a:latin typeface="Franklin Gothic Medium" panose="020B0603020102020204" pitchFamily="34" charset="0"/>
              </a:endParaRPr>
            </a:p>
          </p:txBody>
        </p:sp>
        <p:sp>
          <p:nvSpPr>
            <p:cNvPr id="1029" name="TextBox 1028">
              <a:extLst>
                <a:ext uri="{FF2B5EF4-FFF2-40B4-BE49-F238E27FC236}">
                  <a16:creationId xmlns:a16="http://schemas.microsoft.com/office/drawing/2014/main" id="{E1AC8949-E919-A52A-E9AC-FF1CE48B9794}"/>
                </a:ext>
              </a:extLst>
            </p:cNvPr>
            <p:cNvSpPr txBox="1"/>
            <p:nvPr/>
          </p:nvSpPr>
          <p:spPr>
            <a:xfrm>
              <a:off x="1277289" y="5901952"/>
              <a:ext cx="1042740" cy="215444"/>
            </a:xfrm>
            <a:prstGeom prst="rect">
              <a:avLst/>
            </a:prstGeom>
            <a:noFill/>
          </p:spPr>
          <p:txBody>
            <a:bodyPr wrap="square" rtlCol="0">
              <a:spAutoFit/>
            </a:bodyPr>
            <a:lstStyle/>
            <a:p>
              <a:pPr algn="ctr"/>
              <a:r>
                <a:rPr lang="en-US" sz="800" dirty="0">
                  <a:latin typeface="Franklin Gothic Medium" panose="020B0603020102020204" pitchFamily="34" charset="0"/>
                </a:rPr>
                <a:t>SPAIN</a:t>
              </a:r>
              <a:endParaRPr lang="en-GB" sz="800" dirty="0">
                <a:latin typeface="Franklin Gothic Medium" panose="020B0603020102020204" pitchFamily="34" charset="0"/>
              </a:endParaRPr>
            </a:p>
          </p:txBody>
        </p:sp>
        <p:sp>
          <p:nvSpPr>
            <p:cNvPr id="1030" name="TextBox 1029">
              <a:extLst>
                <a:ext uri="{FF2B5EF4-FFF2-40B4-BE49-F238E27FC236}">
                  <a16:creationId xmlns:a16="http://schemas.microsoft.com/office/drawing/2014/main" id="{B33F6FCB-FF4B-B0B4-9818-0FA49389B307}"/>
                </a:ext>
              </a:extLst>
            </p:cNvPr>
            <p:cNvSpPr txBox="1"/>
            <p:nvPr/>
          </p:nvSpPr>
          <p:spPr>
            <a:xfrm>
              <a:off x="2391471" y="5911752"/>
              <a:ext cx="1044884" cy="215444"/>
            </a:xfrm>
            <a:prstGeom prst="rect">
              <a:avLst/>
            </a:prstGeom>
            <a:noFill/>
          </p:spPr>
          <p:txBody>
            <a:bodyPr wrap="square" rtlCol="0">
              <a:spAutoFit/>
            </a:bodyPr>
            <a:lstStyle/>
            <a:p>
              <a:pPr algn="ctr"/>
              <a:r>
                <a:rPr lang="en-US" sz="800" dirty="0">
                  <a:latin typeface="Franklin Gothic Medium" panose="020B0603020102020204" pitchFamily="34" charset="0"/>
                </a:rPr>
                <a:t>SWEDEN</a:t>
              </a:r>
              <a:endParaRPr lang="en-GB" sz="800" dirty="0">
                <a:latin typeface="Franklin Gothic Medium" panose="020B0603020102020204" pitchFamily="34" charset="0"/>
              </a:endParaRPr>
            </a:p>
          </p:txBody>
        </p:sp>
        <p:sp>
          <p:nvSpPr>
            <p:cNvPr id="1031" name="TextBox 1030">
              <a:extLst>
                <a:ext uri="{FF2B5EF4-FFF2-40B4-BE49-F238E27FC236}">
                  <a16:creationId xmlns:a16="http://schemas.microsoft.com/office/drawing/2014/main" id="{A1B84EC9-8E44-4C1A-1AB2-1F62BEFAEB74}"/>
                </a:ext>
              </a:extLst>
            </p:cNvPr>
            <p:cNvSpPr txBox="1"/>
            <p:nvPr/>
          </p:nvSpPr>
          <p:spPr>
            <a:xfrm>
              <a:off x="3488286" y="5911752"/>
              <a:ext cx="1061563" cy="215444"/>
            </a:xfrm>
            <a:prstGeom prst="rect">
              <a:avLst/>
            </a:prstGeom>
            <a:noFill/>
          </p:spPr>
          <p:txBody>
            <a:bodyPr wrap="square" rtlCol="0">
              <a:spAutoFit/>
            </a:bodyPr>
            <a:lstStyle/>
            <a:p>
              <a:pPr algn="ctr"/>
              <a:r>
                <a:rPr lang="en-US" sz="800" dirty="0">
                  <a:latin typeface="Franklin Gothic Medium" panose="020B0603020102020204" pitchFamily="34" charset="0"/>
                </a:rPr>
                <a:t>SWITZERLAND</a:t>
              </a:r>
              <a:endParaRPr lang="en-GB" sz="800" dirty="0">
                <a:latin typeface="Franklin Gothic Medium" panose="020B0603020102020204" pitchFamily="34" charset="0"/>
              </a:endParaRPr>
            </a:p>
          </p:txBody>
        </p:sp>
        <p:sp>
          <p:nvSpPr>
            <p:cNvPr id="1032" name="TextBox 1031">
              <a:extLst>
                <a:ext uri="{FF2B5EF4-FFF2-40B4-BE49-F238E27FC236}">
                  <a16:creationId xmlns:a16="http://schemas.microsoft.com/office/drawing/2014/main" id="{3B1554EB-6BDD-084C-0A9A-866D26489A32}"/>
                </a:ext>
              </a:extLst>
            </p:cNvPr>
            <p:cNvSpPr txBox="1"/>
            <p:nvPr/>
          </p:nvSpPr>
          <p:spPr>
            <a:xfrm>
              <a:off x="4597921" y="5907535"/>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THE NETHERLANDS</a:t>
              </a:r>
              <a:endParaRPr lang="en-GB" sz="800" dirty="0">
                <a:latin typeface="Franklin Gothic Medium" panose="020B0603020102020204" pitchFamily="34" charset="0"/>
              </a:endParaRPr>
            </a:p>
          </p:txBody>
        </p:sp>
        <p:sp>
          <p:nvSpPr>
            <p:cNvPr id="1033" name="TextBox 1032">
              <a:extLst>
                <a:ext uri="{FF2B5EF4-FFF2-40B4-BE49-F238E27FC236}">
                  <a16:creationId xmlns:a16="http://schemas.microsoft.com/office/drawing/2014/main" id="{B0A5062E-63B3-BEFC-6577-85F73FFE05AD}"/>
                </a:ext>
              </a:extLst>
            </p:cNvPr>
            <p:cNvSpPr txBox="1"/>
            <p:nvPr/>
          </p:nvSpPr>
          <p:spPr>
            <a:xfrm>
              <a:off x="5724468" y="5911752"/>
              <a:ext cx="1043748" cy="215444"/>
            </a:xfrm>
            <a:prstGeom prst="rect">
              <a:avLst/>
            </a:prstGeom>
            <a:noFill/>
          </p:spPr>
          <p:txBody>
            <a:bodyPr wrap="square" rtlCol="0">
              <a:spAutoFit/>
            </a:bodyPr>
            <a:lstStyle/>
            <a:p>
              <a:pPr algn="ctr"/>
              <a:r>
                <a:rPr lang="en-US" sz="800" dirty="0">
                  <a:latin typeface="Franklin Gothic Medium" panose="020B0603020102020204" pitchFamily="34" charset="0"/>
                </a:rPr>
                <a:t>UKRAINE</a:t>
              </a:r>
              <a:endParaRPr lang="en-GB" sz="800" dirty="0">
                <a:latin typeface="Franklin Gothic Medium" panose="020B0603020102020204" pitchFamily="34" charset="0"/>
              </a:endParaRPr>
            </a:p>
          </p:txBody>
        </p:sp>
        <p:sp>
          <p:nvSpPr>
            <p:cNvPr id="1034" name="TextBox 1033">
              <a:extLst>
                <a:ext uri="{FF2B5EF4-FFF2-40B4-BE49-F238E27FC236}">
                  <a16:creationId xmlns:a16="http://schemas.microsoft.com/office/drawing/2014/main" id="{8E40CC49-C13F-B7F6-FB80-3B2A795B2305}"/>
                </a:ext>
              </a:extLst>
            </p:cNvPr>
            <p:cNvSpPr txBox="1"/>
            <p:nvPr/>
          </p:nvSpPr>
          <p:spPr>
            <a:xfrm>
              <a:off x="6821364" y="5905899"/>
              <a:ext cx="1046237" cy="215444"/>
            </a:xfrm>
            <a:prstGeom prst="rect">
              <a:avLst/>
            </a:prstGeom>
            <a:noFill/>
          </p:spPr>
          <p:txBody>
            <a:bodyPr wrap="square" rtlCol="0">
              <a:spAutoFit/>
            </a:bodyPr>
            <a:lstStyle/>
            <a:p>
              <a:pPr algn="ctr"/>
              <a:r>
                <a:rPr lang="en-US" sz="800" dirty="0">
                  <a:latin typeface="Franklin Gothic Medium" panose="020B0603020102020204" pitchFamily="34" charset="0"/>
                </a:rPr>
                <a:t>UNITED KINGDOM</a:t>
              </a:r>
              <a:endParaRPr lang="en-GB" sz="800" dirty="0">
                <a:latin typeface="Franklin Gothic Medium" panose="020B0603020102020204" pitchFamily="34" charset="0"/>
              </a:endParaRPr>
            </a:p>
          </p:txBody>
        </p:sp>
        <p:sp>
          <p:nvSpPr>
            <p:cNvPr id="1035" name="TextBox 1034">
              <a:extLst>
                <a:ext uri="{FF2B5EF4-FFF2-40B4-BE49-F238E27FC236}">
                  <a16:creationId xmlns:a16="http://schemas.microsoft.com/office/drawing/2014/main" id="{CA903DDC-9085-DE43-8242-E0FAB723413F}"/>
                </a:ext>
              </a:extLst>
            </p:cNvPr>
            <p:cNvSpPr txBox="1"/>
            <p:nvPr/>
          </p:nvSpPr>
          <p:spPr>
            <a:xfrm>
              <a:off x="2362010" y="4602487"/>
              <a:ext cx="1047579" cy="215444"/>
            </a:xfrm>
            <a:prstGeom prst="rect">
              <a:avLst/>
            </a:prstGeom>
            <a:noFill/>
          </p:spPr>
          <p:txBody>
            <a:bodyPr wrap="square" rtlCol="0">
              <a:spAutoFit/>
            </a:bodyPr>
            <a:lstStyle/>
            <a:p>
              <a:pPr algn="ctr"/>
              <a:r>
                <a:rPr lang="en-US" sz="800" dirty="0">
                  <a:latin typeface="Franklin Gothic Medium" panose="020B0603020102020204" pitchFamily="34" charset="0"/>
                </a:rPr>
                <a:t>MALTA</a:t>
              </a:r>
              <a:endParaRPr lang="en-GB" sz="800" dirty="0">
                <a:latin typeface="Franklin Gothic Medium" panose="020B0603020102020204" pitchFamily="34" charset="0"/>
              </a:endParaRPr>
            </a:p>
          </p:txBody>
        </p:sp>
        <p:sp>
          <p:nvSpPr>
            <p:cNvPr id="1036" name="TextBox 1035">
              <a:extLst>
                <a:ext uri="{FF2B5EF4-FFF2-40B4-BE49-F238E27FC236}">
                  <a16:creationId xmlns:a16="http://schemas.microsoft.com/office/drawing/2014/main" id="{AE8EFE1B-C333-4A69-71E6-C97449903AF8}"/>
                </a:ext>
              </a:extLst>
            </p:cNvPr>
            <p:cNvSpPr txBox="1"/>
            <p:nvPr/>
          </p:nvSpPr>
          <p:spPr>
            <a:xfrm>
              <a:off x="3468776" y="4602487"/>
              <a:ext cx="1043534" cy="215444"/>
            </a:xfrm>
            <a:prstGeom prst="rect">
              <a:avLst/>
            </a:prstGeom>
            <a:noFill/>
          </p:spPr>
          <p:txBody>
            <a:bodyPr wrap="square" rtlCol="0">
              <a:spAutoFit/>
            </a:bodyPr>
            <a:lstStyle/>
            <a:p>
              <a:pPr algn="ctr"/>
              <a:r>
                <a:rPr lang="en-US" sz="800" dirty="0">
                  <a:latin typeface="Franklin Gothic Medium" panose="020B0603020102020204" pitchFamily="34" charset="0"/>
                </a:rPr>
                <a:t>NORWAY</a:t>
              </a:r>
              <a:endParaRPr lang="en-GB" sz="800" dirty="0">
                <a:latin typeface="Franklin Gothic Medium" panose="020B0603020102020204" pitchFamily="34" charset="0"/>
              </a:endParaRPr>
            </a:p>
          </p:txBody>
        </p:sp>
      </p:grpSp>
      <p:pic>
        <p:nvPicPr>
          <p:cNvPr id="1045" name="Picture 1044" descr="Logo, circle&#10;&#10;Description automatically generated">
            <a:extLst>
              <a:ext uri="{FF2B5EF4-FFF2-40B4-BE49-F238E27FC236}">
                <a16:creationId xmlns:a16="http://schemas.microsoft.com/office/drawing/2014/main" id="{89740421-A725-EE9A-EF99-7A0AE851C57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072697" y="3632985"/>
            <a:ext cx="913794" cy="913794"/>
          </a:xfrm>
          <a:prstGeom prst="rect">
            <a:avLst/>
          </a:prstGeom>
        </p:spPr>
      </p:pic>
      <p:pic>
        <p:nvPicPr>
          <p:cNvPr id="1046" name="Picture 1045" descr="Logo&#10;&#10;Description automatically generated with low confidence">
            <a:extLst>
              <a:ext uri="{FF2B5EF4-FFF2-40B4-BE49-F238E27FC236}">
                <a16:creationId xmlns:a16="http://schemas.microsoft.com/office/drawing/2014/main" id="{B5F0D772-458F-BBB7-8219-834A0D4018F4}"/>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151821" y="5285110"/>
            <a:ext cx="976396" cy="246794"/>
          </a:xfrm>
          <a:prstGeom prst="rect">
            <a:avLst/>
          </a:prstGeom>
        </p:spPr>
      </p:pic>
      <p:pic>
        <p:nvPicPr>
          <p:cNvPr id="1047" name="Picture 1046">
            <a:extLst>
              <a:ext uri="{FF2B5EF4-FFF2-40B4-BE49-F238E27FC236}">
                <a16:creationId xmlns:a16="http://schemas.microsoft.com/office/drawing/2014/main" id="{65BB9520-FC8B-A75A-C5C7-6AC524B5D247}"/>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001514" y="2494300"/>
            <a:ext cx="1068051" cy="578171"/>
          </a:xfrm>
          <a:prstGeom prst="rect">
            <a:avLst/>
          </a:prstGeom>
        </p:spPr>
      </p:pic>
      <p:pic>
        <p:nvPicPr>
          <p:cNvPr id="1048" name="Picture 1047" descr="Graphical user interface, text, application&#10;&#10;Description automatically generated">
            <a:extLst>
              <a:ext uri="{FF2B5EF4-FFF2-40B4-BE49-F238E27FC236}">
                <a16:creationId xmlns:a16="http://schemas.microsoft.com/office/drawing/2014/main" id="{B6128359-7299-01C3-832E-AEADBF634683}"/>
              </a:ext>
            </a:extLst>
          </p:cNvPr>
          <p:cNvPicPr>
            <a:picLocks noChangeAspect="1"/>
          </p:cNvPicPr>
          <p:nvPr userDrawn="1"/>
        </p:nvPicPr>
        <p:blipFill rotWithShape="1">
          <a:blip r:embed="rId19"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1882006" y="4988980"/>
            <a:ext cx="649139" cy="663110"/>
          </a:xfrm>
          <a:prstGeom prst="rect">
            <a:avLst/>
          </a:prstGeom>
        </p:spPr>
      </p:pic>
      <p:pic>
        <p:nvPicPr>
          <p:cNvPr id="1049" name="Picture 1048" descr="Graphical user interface, text, application&#10;&#10;Description automatically generated">
            <a:extLst>
              <a:ext uri="{FF2B5EF4-FFF2-40B4-BE49-F238E27FC236}">
                <a16:creationId xmlns:a16="http://schemas.microsoft.com/office/drawing/2014/main" id="{9CC99934-6D9A-0984-7489-E08783CDD780}"/>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1741604" y="5674780"/>
            <a:ext cx="945760" cy="102577"/>
          </a:xfrm>
          <a:prstGeom prst="rect">
            <a:avLst/>
          </a:prstGeom>
        </p:spPr>
      </p:pic>
      <p:pic>
        <p:nvPicPr>
          <p:cNvPr id="1050" name="Picture 1049" descr="Text&#10;&#10;Description automatically generated with low confidence">
            <a:extLst>
              <a:ext uri="{FF2B5EF4-FFF2-40B4-BE49-F238E27FC236}">
                <a16:creationId xmlns:a16="http://schemas.microsoft.com/office/drawing/2014/main" id="{E6CAA013-65F9-2510-68BD-73D32DEB2989}"/>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64079" y="5001420"/>
            <a:ext cx="746785" cy="746785"/>
          </a:xfrm>
          <a:prstGeom prst="rect">
            <a:avLst/>
          </a:prstGeom>
        </p:spPr>
      </p:pic>
      <p:pic>
        <p:nvPicPr>
          <p:cNvPr id="1051" name="Picture 1050" descr="Logo, icon&#10;&#10;Description automatically generated">
            <a:extLst>
              <a:ext uri="{FF2B5EF4-FFF2-40B4-BE49-F238E27FC236}">
                <a16:creationId xmlns:a16="http://schemas.microsoft.com/office/drawing/2014/main" id="{693FDAAC-6224-34E1-F1FD-2C4828A7F040}"/>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466440" y="5107031"/>
            <a:ext cx="567796" cy="620726"/>
          </a:xfrm>
          <a:prstGeom prst="rect">
            <a:avLst/>
          </a:prstGeom>
        </p:spPr>
      </p:pic>
      <p:pic>
        <p:nvPicPr>
          <p:cNvPr id="1052" name="Picture 1051" descr="Diagram, logo&#10;&#10;Description automatically generated">
            <a:extLst>
              <a:ext uri="{FF2B5EF4-FFF2-40B4-BE49-F238E27FC236}">
                <a16:creationId xmlns:a16="http://schemas.microsoft.com/office/drawing/2014/main" id="{530EC9F8-23AE-5DCF-2DAD-3BF443DA2F2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955742" y="1164702"/>
            <a:ext cx="690897" cy="690897"/>
          </a:xfrm>
          <a:prstGeom prst="rect">
            <a:avLst/>
          </a:prstGeom>
        </p:spPr>
      </p:pic>
      <p:pic>
        <p:nvPicPr>
          <p:cNvPr id="1053" name="Picture 1052" descr="A picture containing icon&#10;&#10;Description automatically generated">
            <a:extLst>
              <a:ext uri="{FF2B5EF4-FFF2-40B4-BE49-F238E27FC236}">
                <a16:creationId xmlns:a16="http://schemas.microsoft.com/office/drawing/2014/main" id="{864FC9B9-9B3B-4F92-50C8-1148EEDD248E}"/>
              </a:ext>
            </a:extLst>
          </p:cNvPr>
          <p:cNvPicPr>
            <a:picLocks noChangeAspect="1"/>
          </p:cNvPicPr>
          <p:nvPr userDrawn="1"/>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50933" y="1085995"/>
            <a:ext cx="555286" cy="785333"/>
          </a:xfrm>
          <a:prstGeom prst="rect">
            <a:avLst/>
          </a:prstGeom>
        </p:spPr>
      </p:pic>
      <p:pic>
        <p:nvPicPr>
          <p:cNvPr id="1054" name="Picture 1053" descr="Logo&#10;&#10;Description automatically generated">
            <a:extLst>
              <a:ext uri="{FF2B5EF4-FFF2-40B4-BE49-F238E27FC236}">
                <a16:creationId xmlns:a16="http://schemas.microsoft.com/office/drawing/2014/main" id="{184905A1-3C40-F6FC-FD0E-3A76D2B9E1E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487621" y="1095983"/>
            <a:ext cx="748635" cy="752929"/>
          </a:xfrm>
          <a:prstGeom prst="rect">
            <a:avLst/>
          </a:prstGeom>
        </p:spPr>
      </p:pic>
      <p:pic>
        <p:nvPicPr>
          <p:cNvPr id="1055" name="Picture 1054" descr="Text&#10;&#10;Description automatically generated">
            <a:extLst>
              <a:ext uri="{FF2B5EF4-FFF2-40B4-BE49-F238E27FC236}">
                <a16:creationId xmlns:a16="http://schemas.microsoft.com/office/drawing/2014/main" id="{58469642-B690-621D-0EA6-ECE0F658C958}"/>
              </a:ext>
            </a:extLst>
          </p:cNvPr>
          <p:cNvPicPr>
            <a:picLocks noChangeAspect="1"/>
          </p:cNvPicPr>
          <p:nvPr userDrawn="1"/>
        </p:nvPicPr>
        <p:blipFill rotWithShape="1">
          <a:blip r:embed="rId26">
            <a:extLst>
              <a:ext uri="{28A0092B-C50C-407E-A947-70E740481C1C}">
                <a14:useLocalDpi xmlns:a14="http://schemas.microsoft.com/office/drawing/2010/main"/>
              </a:ext>
            </a:extLst>
          </a:blip>
          <a:srcRect/>
          <a:stretch/>
        </p:blipFill>
        <p:spPr>
          <a:xfrm>
            <a:off x="8399866" y="2334384"/>
            <a:ext cx="903561" cy="865664"/>
          </a:xfrm>
          <a:prstGeom prst="rect">
            <a:avLst/>
          </a:prstGeom>
        </p:spPr>
      </p:pic>
      <p:pic>
        <p:nvPicPr>
          <p:cNvPr id="1056" name="Picture 1055" descr="Text&#10;&#10;Description automatically generated">
            <a:extLst>
              <a:ext uri="{FF2B5EF4-FFF2-40B4-BE49-F238E27FC236}">
                <a16:creationId xmlns:a16="http://schemas.microsoft.com/office/drawing/2014/main" id="{A16A3B11-869F-889D-C46E-47B8777F4415}"/>
              </a:ext>
            </a:extLst>
          </p:cNvPr>
          <p:cNvPicPr>
            <a:picLocks noChangeAspect="1"/>
          </p:cNvPicPr>
          <p:nvPr userDrawn="1"/>
        </p:nvPicPr>
        <p:blipFill rotWithShape="1">
          <a:blip r:embed="rId27" cstate="screen">
            <a:extLst>
              <a:ext uri="{28A0092B-C50C-407E-A947-70E740481C1C}">
                <a14:useLocalDpi xmlns:a14="http://schemas.microsoft.com/office/drawing/2010/main"/>
              </a:ext>
            </a:extLst>
          </a:blip>
          <a:srcRect/>
          <a:stretch/>
        </p:blipFill>
        <p:spPr>
          <a:xfrm>
            <a:off x="1922816" y="3655101"/>
            <a:ext cx="615277" cy="608950"/>
          </a:xfrm>
          <a:prstGeom prst="rect">
            <a:avLst/>
          </a:prstGeom>
        </p:spPr>
      </p:pic>
      <p:pic>
        <p:nvPicPr>
          <p:cNvPr id="1057" name="Picture 1056" descr="Icon&#10;&#10;Description automatically generated with medium confidence">
            <a:extLst>
              <a:ext uri="{FF2B5EF4-FFF2-40B4-BE49-F238E27FC236}">
                <a16:creationId xmlns:a16="http://schemas.microsoft.com/office/drawing/2014/main" id="{AF194198-7DC9-07BE-074A-CE67252EE8DE}"/>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084708" y="3659670"/>
            <a:ext cx="470384" cy="811163"/>
          </a:xfrm>
          <a:prstGeom prst="rect">
            <a:avLst/>
          </a:prstGeom>
        </p:spPr>
      </p:pic>
      <p:pic>
        <p:nvPicPr>
          <p:cNvPr id="1058" name="Picture 1057" descr="Logo, company name&#10;&#10;Description automatically generated">
            <a:extLst>
              <a:ext uri="{FF2B5EF4-FFF2-40B4-BE49-F238E27FC236}">
                <a16:creationId xmlns:a16="http://schemas.microsoft.com/office/drawing/2014/main" id="{67947F8B-BF49-DF92-E9F6-B908F359E9DC}"/>
              </a:ext>
            </a:extLst>
          </p:cNvPr>
          <p:cNvPicPr>
            <a:picLocks noChangeAspect="1"/>
          </p:cNvPicPr>
          <p:nvPr userDrawn="1"/>
        </p:nvPicPr>
        <p:blipFill rotWithShape="1">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17008" y="4001369"/>
            <a:ext cx="1017570" cy="340223"/>
          </a:xfrm>
          <a:prstGeom prst="rect">
            <a:avLst/>
          </a:prstGeom>
        </p:spPr>
      </p:pic>
      <p:pic>
        <p:nvPicPr>
          <p:cNvPr id="1059" name="Picture 1058" descr="A picture containing logo&#10;&#10;Description automatically generated">
            <a:extLst>
              <a:ext uri="{FF2B5EF4-FFF2-40B4-BE49-F238E27FC236}">
                <a16:creationId xmlns:a16="http://schemas.microsoft.com/office/drawing/2014/main" id="{1B7CE7FB-E924-636D-45DE-C58AB0E1C18C}"/>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032848" y="5002776"/>
            <a:ext cx="807124" cy="748204"/>
          </a:xfrm>
          <a:prstGeom prst="rect">
            <a:avLst/>
          </a:prstGeom>
        </p:spPr>
      </p:pic>
      <p:pic>
        <p:nvPicPr>
          <p:cNvPr id="1060" name="Picture 1059" descr="Logo&#10;&#10;Description automatically generated">
            <a:extLst>
              <a:ext uri="{FF2B5EF4-FFF2-40B4-BE49-F238E27FC236}">
                <a16:creationId xmlns:a16="http://schemas.microsoft.com/office/drawing/2014/main" id="{E63B063D-A3E7-203C-F019-D65BF90A22F3}"/>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5083900" y="5279485"/>
            <a:ext cx="905507" cy="263163"/>
          </a:xfrm>
          <a:prstGeom prst="rect">
            <a:avLst/>
          </a:prstGeom>
        </p:spPr>
      </p:pic>
      <p:pic>
        <p:nvPicPr>
          <p:cNvPr id="1061" name="Picture 1060" descr="Shape&#10;&#10;Description automatically generated with medium confidence">
            <a:extLst>
              <a:ext uri="{FF2B5EF4-FFF2-40B4-BE49-F238E27FC236}">
                <a16:creationId xmlns:a16="http://schemas.microsoft.com/office/drawing/2014/main" id="{5746C029-8179-2E26-ADEC-1839538032CD}"/>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l="25764" t="24182" r="27526" b="17142"/>
          <a:stretch/>
        </p:blipFill>
        <p:spPr>
          <a:xfrm>
            <a:off x="9619342" y="3583411"/>
            <a:ext cx="621855" cy="939417"/>
          </a:xfrm>
          <a:prstGeom prst="rect">
            <a:avLst/>
          </a:prstGeom>
        </p:spPr>
      </p:pic>
      <p:pic>
        <p:nvPicPr>
          <p:cNvPr id="1062" name="Picture 1061" descr="Icon&#10;&#10;Description automatically generated with medium confidence">
            <a:extLst>
              <a:ext uri="{FF2B5EF4-FFF2-40B4-BE49-F238E27FC236}">
                <a16:creationId xmlns:a16="http://schemas.microsoft.com/office/drawing/2014/main" id="{042D3DEF-2F7A-792F-37A6-F1FF38CAC027}"/>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a:stretch/>
        </p:blipFill>
        <p:spPr>
          <a:xfrm>
            <a:off x="1860424" y="2414750"/>
            <a:ext cx="717109" cy="714421"/>
          </a:xfrm>
          <a:prstGeom prst="rect">
            <a:avLst/>
          </a:prstGeom>
        </p:spPr>
      </p:pic>
      <p:pic>
        <p:nvPicPr>
          <p:cNvPr id="1063" name="Picture 1062" descr="A blue sign with white letters&#10;&#10;Description automatically generated with low confidence">
            <a:extLst>
              <a:ext uri="{FF2B5EF4-FFF2-40B4-BE49-F238E27FC236}">
                <a16:creationId xmlns:a16="http://schemas.microsoft.com/office/drawing/2014/main" id="{E0105586-2E30-5576-B774-09A66C7F5A5D}"/>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7438917" y="3724542"/>
            <a:ext cx="603837" cy="731038"/>
          </a:xfrm>
          <a:prstGeom prst="rect">
            <a:avLst/>
          </a:prstGeom>
        </p:spPr>
      </p:pic>
      <p:pic>
        <p:nvPicPr>
          <p:cNvPr id="1064" name="Picture 1063" descr="Text&#10;&#10;Description automatically generated">
            <a:extLst>
              <a:ext uri="{FF2B5EF4-FFF2-40B4-BE49-F238E27FC236}">
                <a16:creationId xmlns:a16="http://schemas.microsoft.com/office/drawing/2014/main" id="{03052A60-02BF-1E47-19EF-78786DFE6134}"/>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a:stretch/>
        </p:blipFill>
        <p:spPr>
          <a:xfrm>
            <a:off x="1716765" y="4271188"/>
            <a:ext cx="979619" cy="214076"/>
          </a:xfrm>
          <a:prstGeom prst="rect">
            <a:avLst/>
          </a:prstGeom>
        </p:spPr>
      </p:pic>
      <p:pic>
        <p:nvPicPr>
          <p:cNvPr id="1065" name="Picture 1064" descr="A picture containing shape&#10;&#10;Description automatically generated">
            <a:extLst>
              <a:ext uri="{FF2B5EF4-FFF2-40B4-BE49-F238E27FC236}">
                <a16:creationId xmlns:a16="http://schemas.microsoft.com/office/drawing/2014/main" id="{B4FBB08F-2213-F5D5-BD79-8914F3D62043}"/>
              </a:ext>
            </a:extLst>
          </p:cNvPr>
          <p:cNvPicPr>
            <a:picLocks noChangeAspect="1"/>
          </p:cNvPicPr>
          <p:nvPr userDrawn="1"/>
        </p:nvPicPr>
        <p:blipFill rotWithShape="1">
          <a:blip r:embed="rId36" cstate="print">
            <a:extLst>
              <a:ext uri="{28A0092B-C50C-407E-A947-70E740481C1C}">
                <a14:useLocalDpi xmlns:a14="http://schemas.microsoft.com/office/drawing/2010/main"/>
              </a:ext>
            </a:extLst>
          </a:blip>
          <a:srcRect/>
          <a:stretch/>
        </p:blipFill>
        <p:spPr>
          <a:xfrm>
            <a:off x="7415110" y="2450684"/>
            <a:ext cx="591109" cy="669119"/>
          </a:xfrm>
          <a:prstGeom prst="rect">
            <a:avLst/>
          </a:prstGeom>
        </p:spPr>
      </p:pic>
    </p:spTree>
    <p:extLst>
      <p:ext uri="{BB962C8B-B14F-4D97-AF65-F5344CB8AC3E}">
        <p14:creationId xmlns:p14="http://schemas.microsoft.com/office/powerpoint/2010/main" val="2045912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766762" y="800496"/>
            <a:ext cx="10658475" cy="985576"/>
          </a:xfrm>
          <a:prstGeom prst="rect">
            <a:avLst/>
          </a:prstGeom>
        </p:spPr>
        <p:txBody>
          <a:bodyPr lIns="0" tIns="0" rIns="0" bIns="0">
            <a:noAutofit/>
          </a:bodyPr>
          <a:lstStyle>
            <a:lvl1pPr>
              <a:defRPr sz="3600"/>
            </a:lvl1pPr>
          </a:lstStyle>
          <a:p>
            <a:r>
              <a:rPr lang="en-US"/>
              <a:t>Click to edit Master title style</a:t>
            </a:r>
            <a:endParaRPr lang="en-BE" dirty="0"/>
          </a:p>
        </p:txBody>
      </p:sp>
      <p:sp>
        <p:nvSpPr>
          <p:cNvPr id="81" name="Text Placeholder 4"/>
          <p:cNvSpPr>
            <a:spLocks noGrp="1"/>
          </p:cNvSpPr>
          <p:nvPr>
            <p:ph type="body" sz="quarter" idx="15"/>
          </p:nvPr>
        </p:nvSpPr>
        <p:spPr>
          <a:xfrm>
            <a:off x="766762" y="1786072"/>
            <a:ext cx="10658475" cy="4301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a:t>
            </a:fld>
            <a:endParaRPr lang="en-BE" dirty="0"/>
          </a:p>
        </p:txBody>
      </p:sp>
      <p:cxnSp>
        <p:nvCxnSpPr>
          <p:cNvPr id="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00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65" r:id="rId5"/>
    <p:sldLayoutId id="2147483666" r:id="rId6"/>
    <p:sldLayoutId id="2147483667" r:id="rId7"/>
    <p:sldLayoutId id="2147483668" r:id="rId8"/>
    <p:sldLayoutId id="2147483670" r:id="rId9"/>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package" Target="NUL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jpeg"/><Relationship Id="rId1" Type="http://schemas.openxmlformats.org/officeDocument/2006/relationships/slideLayout" Target="../slideLayouts/slideLayout3.xml"/><Relationship Id="rId6" Type="http://schemas.openxmlformats.org/officeDocument/2006/relationships/image" Target="../media/image110.emf"/><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3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6.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0.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E8A3-53B6-7FF0-2846-92A226A50C43}"/>
              </a:ext>
            </a:extLst>
          </p:cNvPr>
          <p:cNvSpPr>
            <a:spLocks noGrp="1"/>
          </p:cNvSpPr>
          <p:nvPr>
            <p:ph type="title"/>
          </p:nvPr>
        </p:nvSpPr>
        <p:spPr>
          <a:xfrm>
            <a:off x="407368" y="2389381"/>
            <a:ext cx="6952220" cy="620251"/>
          </a:xfrm>
        </p:spPr>
        <p:txBody>
          <a:bodyPr>
            <a:normAutofit fontScale="90000"/>
          </a:bodyPr>
          <a:lstStyle/>
          <a:p>
            <a:r>
              <a:rPr lang="en-GB" dirty="0"/>
              <a:t>EUROfusion activities towards the development and standardisation of </a:t>
            </a:r>
            <a:br>
              <a:rPr lang="en-GB" dirty="0"/>
            </a:br>
            <a:r>
              <a:rPr lang="en-GB" dirty="0"/>
              <a:t>Small Specimen Test Techniques</a:t>
            </a:r>
          </a:p>
        </p:txBody>
      </p:sp>
      <p:sp>
        <p:nvSpPr>
          <p:cNvPr id="3" name="Text Placeholder 2">
            <a:extLst>
              <a:ext uri="{FF2B5EF4-FFF2-40B4-BE49-F238E27FC236}">
                <a16:creationId xmlns:a16="http://schemas.microsoft.com/office/drawing/2014/main" id="{EDB7DFA2-DBC5-2DEB-B3FD-57A51BF5A8F0}"/>
              </a:ext>
            </a:extLst>
          </p:cNvPr>
          <p:cNvSpPr>
            <a:spLocks noGrp="1"/>
          </p:cNvSpPr>
          <p:nvPr>
            <p:ph type="body" sz="quarter" idx="10"/>
          </p:nvPr>
        </p:nvSpPr>
        <p:spPr>
          <a:xfrm>
            <a:off x="407368" y="3693074"/>
            <a:ext cx="5123420" cy="457848"/>
          </a:xfrm>
        </p:spPr>
        <p:txBody>
          <a:bodyPr>
            <a:normAutofit fontScale="85000" lnSpcReduction="10000"/>
          </a:bodyPr>
          <a:lstStyle/>
          <a:p>
            <a:r>
              <a:rPr lang="en-US" dirty="0"/>
              <a:t>G. Aiello, R. Gallego, G. Pintsuk, D. Terentyev</a:t>
            </a:r>
            <a:endParaRPr lang="en-GB" dirty="0"/>
          </a:p>
        </p:txBody>
      </p:sp>
      <p:sp>
        <p:nvSpPr>
          <p:cNvPr id="4" name="Text Placeholder 3">
            <a:extLst>
              <a:ext uri="{FF2B5EF4-FFF2-40B4-BE49-F238E27FC236}">
                <a16:creationId xmlns:a16="http://schemas.microsoft.com/office/drawing/2014/main" id="{3B103413-980A-5945-9F74-E9221EE4F57A}"/>
              </a:ext>
            </a:extLst>
          </p:cNvPr>
          <p:cNvSpPr>
            <a:spLocks noGrp="1"/>
          </p:cNvSpPr>
          <p:nvPr>
            <p:ph type="body" sz="quarter" idx="11"/>
          </p:nvPr>
        </p:nvSpPr>
        <p:spPr/>
        <p:txBody>
          <a:bodyPr/>
          <a:lstStyle/>
          <a:p>
            <a:r>
              <a:rPr lang="en-US" dirty="0"/>
              <a:t>EUROfusion</a:t>
            </a:r>
            <a:endParaRPr lang="en-GB" dirty="0"/>
          </a:p>
        </p:txBody>
      </p:sp>
      <p:sp>
        <p:nvSpPr>
          <p:cNvPr id="5" name="Text Placeholder 4">
            <a:extLst>
              <a:ext uri="{FF2B5EF4-FFF2-40B4-BE49-F238E27FC236}">
                <a16:creationId xmlns:a16="http://schemas.microsoft.com/office/drawing/2014/main" id="{CF10A90E-ED54-635E-DF07-5E90A749C555}"/>
              </a:ext>
            </a:extLst>
          </p:cNvPr>
          <p:cNvSpPr>
            <a:spLocks noGrp="1"/>
          </p:cNvSpPr>
          <p:nvPr>
            <p:ph type="body" sz="quarter" idx="12"/>
          </p:nvPr>
        </p:nvSpPr>
        <p:spPr/>
        <p:txBody>
          <a:bodyPr>
            <a:normAutofit fontScale="92500" lnSpcReduction="10000"/>
          </a:bodyPr>
          <a:lstStyle/>
          <a:p>
            <a:r>
              <a:rPr lang="en-GB" sz="1800" dirty="0">
                <a:effectLst/>
                <a:latin typeface="Aptos" panose="020B0004020202020204" pitchFamily="34" charset="0"/>
                <a:ea typeface="Aptos" panose="020B0004020202020204" pitchFamily="34" charset="0"/>
                <a:cs typeface="Aptos" panose="020B0004020202020204" pitchFamily="34" charset="0"/>
              </a:rPr>
              <a:t>Third DONES Users workshop </a:t>
            </a:r>
            <a:endParaRPr lang="en-GB" dirty="0"/>
          </a:p>
        </p:txBody>
      </p:sp>
    </p:spTree>
    <p:extLst>
      <p:ext uri="{BB962C8B-B14F-4D97-AF65-F5344CB8AC3E}">
        <p14:creationId xmlns:p14="http://schemas.microsoft.com/office/powerpoint/2010/main" val="696317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4B3D2-560D-BED0-9BFF-84C59C29B082}"/>
              </a:ext>
            </a:extLst>
          </p:cNvPr>
          <p:cNvSpPr>
            <a:spLocks noGrp="1"/>
          </p:cNvSpPr>
          <p:nvPr>
            <p:ph type="title"/>
          </p:nvPr>
        </p:nvSpPr>
        <p:spPr/>
        <p:txBody>
          <a:bodyPr/>
          <a:lstStyle/>
          <a:p>
            <a:r>
              <a:rPr lang="en-US" dirty="0"/>
              <a:t>Fracture Toughness: approach &amp; results </a:t>
            </a:r>
            <a:endParaRPr lang="en-GB" dirty="0"/>
          </a:p>
        </p:txBody>
      </p:sp>
      <p:sp>
        <p:nvSpPr>
          <p:cNvPr id="4" name="Footer Placeholder 3">
            <a:extLst>
              <a:ext uri="{FF2B5EF4-FFF2-40B4-BE49-F238E27FC236}">
                <a16:creationId xmlns:a16="http://schemas.microsoft.com/office/drawing/2014/main" id="{D81B8435-4012-70DA-DDA6-D80774C6FCD6}"/>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2F484EE3-C943-6562-8855-68FCE453CEF4}"/>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pic>
        <p:nvPicPr>
          <p:cNvPr id="8" name="Imagen 7">
            <a:extLst>
              <a:ext uri="{FF2B5EF4-FFF2-40B4-BE49-F238E27FC236}">
                <a16:creationId xmlns:a16="http://schemas.microsoft.com/office/drawing/2014/main" id="{F88CCA42-C7AA-0240-4C46-740139F995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4932" y="1287262"/>
            <a:ext cx="4034691" cy="3617786"/>
          </a:xfrm>
          <a:prstGeom prst="rect">
            <a:avLst/>
          </a:prstGeom>
        </p:spPr>
      </p:pic>
      <p:sp>
        <p:nvSpPr>
          <p:cNvPr id="11" name="Rectángulo 12">
            <a:extLst>
              <a:ext uri="{FF2B5EF4-FFF2-40B4-BE49-F238E27FC236}">
                <a16:creationId xmlns:a16="http://schemas.microsoft.com/office/drawing/2014/main" id="{095B34C3-CC2F-47B0-C0A6-FB422F1E7A93}"/>
              </a:ext>
            </a:extLst>
          </p:cNvPr>
          <p:cNvSpPr/>
          <p:nvPr/>
        </p:nvSpPr>
        <p:spPr>
          <a:xfrm>
            <a:off x="693518" y="5101378"/>
            <a:ext cx="3143672" cy="938719"/>
          </a:xfrm>
          <a:prstGeom prst="rect">
            <a:avLst/>
          </a:prstGeom>
        </p:spPr>
        <p:txBody>
          <a:bodyPr wrap="square">
            <a:spAutoFit/>
          </a:bodyPr>
          <a:lstStyle/>
          <a:p>
            <a:r>
              <a:rPr lang="en-US" sz="1100" dirty="0"/>
              <a:t>Mahler, M., </a:t>
            </a:r>
            <a:r>
              <a:rPr lang="en-US" sz="1100" dirty="0" err="1"/>
              <a:t>Fessi</a:t>
            </a:r>
            <a:r>
              <a:rPr lang="en-US" sz="1100" dirty="0"/>
              <a:t>, S., &amp; </a:t>
            </a:r>
            <a:r>
              <a:rPr lang="en-US" sz="1100" dirty="0" err="1"/>
              <a:t>Aktaa</a:t>
            </a:r>
            <a:r>
              <a:rPr lang="en-US" sz="1100" dirty="0"/>
              <a:t>, J. (2021). Simplified approach for ductile fracture mechanics SSTT and its application to Eurofer97. Nuclear Materials and Energy, 26, 100799.</a:t>
            </a:r>
            <a:endParaRPr lang="en-GB" sz="1100" dirty="0"/>
          </a:p>
        </p:txBody>
      </p:sp>
      <p:pic>
        <p:nvPicPr>
          <p:cNvPr id="17" name="Picture 16">
            <a:extLst>
              <a:ext uri="{FF2B5EF4-FFF2-40B4-BE49-F238E27FC236}">
                <a16:creationId xmlns:a16="http://schemas.microsoft.com/office/drawing/2014/main" id="{ACD57490-D616-BC4F-DA3D-80AB36C2A1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1728" y="3357455"/>
            <a:ext cx="6466754" cy="3089859"/>
          </a:xfrm>
          <a:prstGeom prst="rect">
            <a:avLst/>
          </a:prstGeom>
        </p:spPr>
      </p:pic>
      <p:pic>
        <p:nvPicPr>
          <p:cNvPr id="18" name="Picture 17">
            <a:extLst>
              <a:ext uri="{FF2B5EF4-FFF2-40B4-BE49-F238E27FC236}">
                <a16:creationId xmlns:a16="http://schemas.microsoft.com/office/drawing/2014/main" id="{4D553D5B-47E0-1B7F-9898-54DCFBEEF9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0774" y="712020"/>
            <a:ext cx="6665340" cy="2671588"/>
          </a:xfrm>
          <a:prstGeom prst="rect">
            <a:avLst/>
          </a:prstGeom>
        </p:spPr>
      </p:pic>
      <p:sp>
        <p:nvSpPr>
          <p:cNvPr id="19" name="Right Brace 18">
            <a:extLst>
              <a:ext uri="{FF2B5EF4-FFF2-40B4-BE49-F238E27FC236}">
                <a16:creationId xmlns:a16="http://schemas.microsoft.com/office/drawing/2014/main" id="{1D539495-5E5E-AF8B-B468-9D12E6E6F42A}"/>
              </a:ext>
            </a:extLst>
          </p:cNvPr>
          <p:cNvSpPr/>
          <p:nvPr/>
        </p:nvSpPr>
        <p:spPr>
          <a:xfrm>
            <a:off x="4338753" y="2597346"/>
            <a:ext cx="381740" cy="2032987"/>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GB"/>
          </a:p>
        </p:txBody>
      </p:sp>
      <p:sp>
        <p:nvSpPr>
          <p:cNvPr id="20" name="Arrow: Right 19">
            <a:extLst>
              <a:ext uri="{FF2B5EF4-FFF2-40B4-BE49-F238E27FC236}">
                <a16:creationId xmlns:a16="http://schemas.microsoft.com/office/drawing/2014/main" id="{D4895322-50F5-5E98-DBDA-02F2A9CF9F39}"/>
              </a:ext>
            </a:extLst>
          </p:cNvPr>
          <p:cNvSpPr/>
          <p:nvPr/>
        </p:nvSpPr>
        <p:spPr>
          <a:xfrm>
            <a:off x="4840858" y="3531532"/>
            <a:ext cx="257453" cy="204726"/>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1425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D562-B130-6EEE-3878-DD185FC3EFF1}"/>
              </a:ext>
            </a:extLst>
          </p:cNvPr>
          <p:cNvSpPr>
            <a:spLocks noGrp="1"/>
          </p:cNvSpPr>
          <p:nvPr>
            <p:ph type="title"/>
          </p:nvPr>
        </p:nvSpPr>
        <p:spPr/>
        <p:txBody>
          <a:bodyPr/>
          <a:lstStyle/>
          <a:p>
            <a:r>
              <a:rPr lang="en-US" sz="3000" dirty="0"/>
              <a:t>Fatigue Crack Growth (FCG)</a:t>
            </a:r>
            <a:endParaRPr lang="en-GB" sz="3000" dirty="0"/>
          </a:p>
        </p:txBody>
      </p:sp>
      <p:sp>
        <p:nvSpPr>
          <p:cNvPr id="4" name="Footer Placeholder 3">
            <a:extLst>
              <a:ext uri="{FF2B5EF4-FFF2-40B4-BE49-F238E27FC236}">
                <a16:creationId xmlns:a16="http://schemas.microsoft.com/office/drawing/2014/main" id="{6D2CAF87-2101-963E-5C4F-F044D17BB8D1}"/>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D07DB977-96AC-DB46-4A9F-0C6691619CF6}"/>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sp>
        <p:nvSpPr>
          <p:cNvPr id="7" name="Slide Number Placeholder 3">
            <a:extLst>
              <a:ext uri="{FF2B5EF4-FFF2-40B4-BE49-F238E27FC236}">
                <a16:creationId xmlns:a16="http://schemas.microsoft.com/office/drawing/2014/main" id="{4EF0E860-B8C5-17F6-2C51-FC3FFAF030BE}"/>
              </a:ext>
            </a:extLst>
          </p:cNvPr>
          <p:cNvSpPr txBox="1">
            <a:spLocks/>
          </p:cNvSpPr>
          <p:nvPr/>
        </p:nvSpPr>
        <p:spPr>
          <a:xfrm>
            <a:off x="8980433" y="6479665"/>
            <a:ext cx="2743200" cy="2307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4E660-BF25-4843-B2A0-93C6E2B6253B}" type="slidenum">
              <a:rPr lang="en-BE" smtClean="0"/>
              <a:pPr/>
              <a:t>11</a:t>
            </a:fld>
            <a:endParaRPr lang="en-BE" dirty="0"/>
          </a:p>
        </p:txBody>
      </p:sp>
      <p:pic>
        <p:nvPicPr>
          <p:cNvPr id="8" name="Grafik 4">
            <a:extLst>
              <a:ext uri="{FF2B5EF4-FFF2-40B4-BE49-F238E27FC236}">
                <a16:creationId xmlns:a16="http://schemas.microsoft.com/office/drawing/2014/main" id="{933DA31F-0E88-6A56-2AA6-031C81884A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80176" y="1196752"/>
            <a:ext cx="3456384" cy="2592288"/>
          </a:xfrm>
          <a:prstGeom prst="rect">
            <a:avLst/>
          </a:prstGeom>
        </p:spPr>
      </p:pic>
      <p:sp>
        <p:nvSpPr>
          <p:cNvPr id="9" name="Textfeld 5">
            <a:extLst>
              <a:ext uri="{FF2B5EF4-FFF2-40B4-BE49-F238E27FC236}">
                <a16:creationId xmlns:a16="http://schemas.microsoft.com/office/drawing/2014/main" id="{0843F00C-78EA-65EF-0A24-4FE4403905F4}"/>
              </a:ext>
            </a:extLst>
          </p:cNvPr>
          <p:cNvSpPr txBox="1"/>
          <p:nvPr/>
        </p:nvSpPr>
        <p:spPr>
          <a:xfrm>
            <a:off x="396771" y="1317823"/>
            <a:ext cx="5987261" cy="3908762"/>
          </a:xfrm>
          <a:prstGeom prst="rect">
            <a:avLst/>
          </a:prstGeom>
          <a:noFill/>
        </p:spPr>
        <p:txBody>
          <a:bodyPr wrap="square" rtlCol="0">
            <a:spAutoFit/>
          </a:bodyPr>
          <a:lstStyle/>
          <a:p>
            <a:pPr>
              <a:lnSpc>
                <a:spcPct val="150000"/>
              </a:lnSpc>
              <a:spcAft>
                <a:spcPts val="1200"/>
              </a:spcAft>
            </a:pPr>
            <a:r>
              <a:rPr lang="en-US" sz="2200" b="1" dirty="0">
                <a:solidFill>
                  <a:schemeClr val="tx2"/>
                </a:solidFill>
              </a:rPr>
              <a:t>Initial tests and their evaluation revealed:</a:t>
            </a:r>
          </a:p>
          <a:p>
            <a:pPr marL="285750" indent="-285750">
              <a:spcAft>
                <a:spcPts val="600"/>
              </a:spcAft>
              <a:buFont typeface="Wingdings" panose="05000000000000000000" pitchFamily="2" charset="2"/>
              <a:buChar char="Ø"/>
            </a:pPr>
            <a:r>
              <a:rPr lang="en-US" sz="2000" dirty="0"/>
              <a:t>Non-linear hysteresis behavior in the COD  and consequently compliance measurements at high frequencies due to the long arms and mass of the clip gauge  </a:t>
            </a:r>
          </a:p>
          <a:p>
            <a:pPr marL="611188" indent="-342900">
              <a:spcAft>
                <a:spcPts val="1800"/>
              </a:spcAft>
              <a:buFont typeface="Wingdings" panose="05000000000000000000" pitchFamily="2" charset="2"/>
              <a:buChar char="Ä"/>
            </a:pPr>
            <a:r>
              <a:rPr lang="en-US" sz="2000" b="1" dirty="0"/>
              <a:t>need to reduce frequency to 5 Hz</a:t>
            </a:r>
          </a:p>
          <a:p>
            <a:pPr marL="285750" indent="-285750">
              <a:spcAft>
                <a:spcPts val="600"/>
              </a:spcAft>
              <a:buFont typeface="Wingdings" panose="05000000000000000000" pitchFamily="2" charset="2"/>
              <a:buChar char="Ø"/>
            </a:pPr>
            <a:r>
              <a:rPr lang="en-US" sz="2000" dirty="0"/>
              <a:t>Excessive plastic deformation around the pins holes of the small CT specimens</a:t>
            </a:r>
          </a:p>
          <a:p>
            <a:pPr marL="611188" indent="-342900">
              <a:spcAft>
                <a:spcPts val="1200"/>
              </a:spcAft>
              <a:buFont typeface="Wingdings" panose="05000000000000000000" pitchFamily="2" charset="2"/>
              <a:buChar char="Ä"/>
            </a:pPr>
            <a:r>
              <a:rPr lang="en-US" sz="2000" b="1" dirty="0"/>
              <a:t>reinforcement by slight modification of the geometry</a:t>
            </a:r>
          </a:p>
        </p:txBody>
      </p:sp>
      <p:pic>
        <p:nvPicPr>
          <p:cNvPr id="10" name="Grafik 6">
            <a:extLst>
              <a:ext uri="{FF2B5EF4-FFF2-40B4-BE49-F238E27FC236}">
                <a16:creationId xmlns:a16="http://schemas.microsoft.com/office/drawing/2014/main" id="{0EC9934B-909D-C760-1786-36C66E0292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600056" y="3789040"/>
            <a:ext cx="5214768" cy="2412000"/>
          </a:xfrm>
          <a:prstGeom prst="rect">
            <a:avLst/>
          </a:prstGeom>
          <a:ln>
            <a:noFill/>
          </a:ln>
          <a:extLst>
            <a:ext uri="{53640926-AAD7-44D8-BBD7-CCE9431645EC}">
              <a14:shadowObscured xmlns:a14="http://schemas.microsoft.com/office/drawing/2010/main"/>
            </a:ext>
          </a:extLst>
        </p:spPr>
      </p:pic>
      <p:sp>
        <p:nvSpPr>
          <p:cNvPr id="11" name="Rechteck 3">
            <a:extLst>
              <a:ext uri="{FF2B5EF4-FFF2-40B4-BE49-F238E27FC236}">
                <a16:creationId xmlns:a16="http://schemas.microsoft.com/office/drawing/2014/main" id="{93B6CC17-0CE8-3FCF-07D9-7447BFE12003}"/>
              </a:ext>
            </a:extLst>
          </p:cNvPr>
          <p:cNvSpPr/>
          <p:nvPr/>
        </p:nvSpPr>
        <p:spPr>
          <a:xfrm>
            <a:off x="6558240" y="6201040"/>
            <a:ext cx="5472608" cy="246221"/>
          </a:xfrm>
          <a:prstGeom prst="rect">
            <a:avLst/>
          </a:prstGeom>
        </p:spPr>
        <p:txBody>
          <a:bodyPr wrap="square">
            <a:spAutoFit/>
          </a:bodyPr>
          <a:lstStyle/>
          <a:p>
            <a:r>
              <a:rPr lang="en-GB" sz="1000" i="1" dirty="0">
                <a:latin typeface="Calibri" panose="020F0502020204030204" pitchFamily="34" charset="0"/>
                <a:ea typeface="Calibri" panose="020F0502020204030204" pitchFamily="34" charset="0"/>
              </a:rPr>
              <a:t>Technical drawing of the modified small CT specimen for </a:t>
            </a:r>
            <a:r>
              <a:rPr lang="en-GB" sz="1000" i="1">
                <a:latin typeface="Calibri" panose="020F0502020204030204" pitchFamily="34" charset="0"/>
                <a:ea typeface="Calibri" panose="020F0502020204030204" pitchFamily="34" charset="0"/>
              </a:rPr>
              <a:t>FCG SSTT, </a:t>
            </a:r>
            <a:r>
              <a:rPr lang="en-GB" sz="1000" i="1" dirty="0">
                <a:latin typeface="Calibri" panose="020F0502020204030204" pitchFamily="34" charset="0"/>
                <a:ea typeface="Calibri" panose="020F0502020204030204" pitchFamily="34" charset="0"/>
              </a:rPr>
              <a:t>d</a:t>
            </a:r>
            <a:r>
              <a:rPr lang="en-GB" sz="1000" i="1">
                <a:latin typeface="Calibri" panose="020F0502020204030204" pitchFamily="34" charset="0"/>
                <a:ea typeface="Calibri" panose="020F0502020204030204" pitchFamily="34" charset="0"/>
              </a:rPr>
              <a:t>imensions </a:t>
            </a:r>
            <a:r>
              <a:rPr lang="en-GB" sz="1000" i="1" dirty="0">
                <a:latin typeface="Calibri" panose="020F0502020204030204" pitchFamily="34" charset="0"/>
                <a:ea typeface="Calibri" panose="020F0502020204030204" pitchFamily="34" charset="0"/>
              </a:rPr>
              <a:t>changed are framed.</a:t>
            </a:r>
            <a:endParaRPr lang="de-DE" sz="1000" i="1"/>
          </a:p>
        </p:txBody>
      </p:sp>
    </p:spTree>
    <p:extLst>
      <p:ext uri="{BB962C8B-B14F-4D97-AF65-F5344CB8AC3E}">
        <p14:creationId xmlns:p14="http://schemas.microsoft.com/office/powerpoint/2010/main" val="2106218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DA6D-DA22-3C6A-17ED-2AD2D114E4DF}"/>
              </a:ext>
            </a:extLst>
          </p:cNvPr>
          <p:cNvSpPr>
            <a:spLocks noGrp="1"/>
          </p:cNvSpPr>
          <p:nvPr>
            <p:ph type="title"/>
          </p:nvPr>
        </p:nvSpPr>
        <p:spPr/>
        <p:txBody>
          <a:bodyPr/>
          <a:lstStyle/>
          <a:p>
            <a:r>
              <a:rPr lang="en-US" dirty="0"/>
              <a:t>FCG results</a:t>
            </a:r>
            <a:endParaRPr lang="en-GB" dirty="0"/>
          </a:p>
        </p:txBody>
      </p:sp>
      <p:sp>
        <p:nvSpPr>
          <p:cNvPr id="4" name="Footer Placeholder 3">
            <a:extLst>
              <a:ext uri="{FF2B5EF4-FFF2-40B4-BE49-F238E27FC236}">
                <a16:creationId xmlns:a16="http://schemas.microsoft.com/office/drawing/2014/main" id="{A130EDAA-162C-1903-20DD-666F610353B6}"/>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8FD62278-3AC5-3C6C-46C6-62ED9A204676}"/>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sp>
        <p:nvSpPr>
          <p:cNvPr id="8" name="Slide Number Placeholder 3">
            <a:extLst>
              <a:ext uri="{FF2B5EF4-FFF2-40B4-BE49-F238E27FC236}">
                <a16:creationId xmlns:a16="http://schemas.microsoft.com/office/drawing/2014/main" id="{B6770C7D-FD31-3771-1456-E8670EED7B12}"/>
              </a:ext>
            </a:extLst>
          </p:cNvPr>
          <p:cNvSpPr txBox="1">
            <a:spLocks/>
          </p:cNvSpPr>
          <p:nvPr/>
        </p:nvSpPr>
        <p:spPr>
          <a:xfrm>
            <a:off x="8980433" y="6479665"/>
            <a:ext cx="2743200" cy="2307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4E660-BF25-4843-B2A0-93C6E2B6253B}" type="slidenum">
              <a:rPr lang="en-BE" smtClean="0"/>
              <a:pPr/>
              <a:t>12</a:t>
            </a:fld>
            <a:endParaRPr lang="en-BE" dirty="0"/>
          </a:p>
        </p:txBody>
      </p:sp>
      <p:sp>
        <p:nvSpPr>
          <p:cNvPr id="9" name="Rechteck 4">
            <a:extLst>
              <a:ext uri="{FF2B5EF4-FFF2-40B4-BE49-F238E27FC236}">
                <a16:creationId xmlns:a16="http://schemas.microsoft.com/office/drawing/2014/main" id="{FF388EFA-95AC-9F45-80BF-5ECCC79A4AC8}"/>
              </a:ext>
            </a:extLst>
          </p:cNvPr>
          <p:cNvSpPr/>
          <p:nvPr/>
        </p:nvSpPr>
        <p:spPr>
          <a:xfrm>
            <a:off x="1513948" y="5661248"/>
            <a:ext cx="9430942" cy="400110"/>
          </a:xfrm>
          <a:prstGeom prst="rect">
            <a:avLst/>
          </a:prstGeom>
        </p:spPr>
        <p:txBody>
          <a:bodyPr wrap="square">
            <a:spAutoFit/>
          </a:bodyPr>
          <a:lstStyle/>
          <a:p>
            <a:pPr marL="447675" indent="-447675" algn="ctr">
              <a:tabLst>
                <a:tab pos="447675" algn="l"/>
              </a:tabLst>
            </a:pPr>
            <a:r>
              <a:rPr lang="en-US" sz="2000" b="1" dirty="0">
                <a:solidFill>
                  <a:schemeClr val="tx2"/>
                </a:solidFill>
              </a:rPr>
              <a:t>Similar FCG behavior observed for EUROFER97 and F82H at both specimen sizes</a:t>
            </a:r>
            <a:endParaRPr lang="de-DE" sz="2000" b="1" dirty="0">
              <a:solidFill>
                <a:schemeClr val="tx2"/>
              </a:solidFill>
            </a:endParaRPr>
          </a:p>
        </p:txBody>
      </p:sp>
      <p:pic>
        <p:nvPicPr>
          <p:cNvPr id="10" name="Grafik 3">
            <a:extLst>
              <a:ext uri="{FF2B5EF4-FFF2-40B4-BE49-F238E27FC236}">
                <a16:creationId xmlns:a16="http://schemas.microsoft.com/office/drawing/2014/main" id="{21435F01-E7EA-55DA-9B39-9E13866B72C8}"/>
              </a:ext>
            </a:extLst>
          </p:cNvPr>
          <p:cNvPicPr>
            <a:picLocks noChangeAspect="1"/>
          </p:cNvPicPr>
          <p:nvPr/>
        </p:nvPicPr>
        <p:blipFill>
          <a:blip r:embed="rId2"/>
          <a:stretch>
            <a:fillRect/>
          </a:stretch>
        </p:blipFill>
        <p:spPr>
          <a:xfrm>
            <a:off x="6228000" y="1548000"/>
            <a:ext cx="5426007" cy="3780000"/>
          </a:xfrm>
          <a:prstGeom prst="rect">
            <a:avLst/>
          </a:prstGeom>
        </p:spPr>
      </p:pic>
      <p:pic>
        <p:nvPicPr>
          <p:cNvPr id="11" name="Grafik 5">
            <a:extLst>
              <a:ext uri="{FF2B5EF4-FFF2-40B4-BE49-F238E27FC236}">
                <a16:creationId xmlns:a16="http://schemas.microsoft.com/office/drawing/2014/main" id="{3948A659-2E0D-5253-CB1B-502D974F6320}"/>
              </a:ext>
            </a:extLst>
          </p:cNvPr>
          <p:cNvPicPr>
            <a:picLocks noChangeAspect="1"/>
          </p:cNvPicPr>
          <p:nvPr/>
        </p:nvPicPr>
        <p:blipFill>
          <a:blip r:embed="rId3"/>
          <a:stretch>
            <a:fillRect/>
          </a:stretch>
        </p:blipFill>
        <p:spPr>
          <a:xfrm>
            <a:off x="360000" y="1548000"/>
            <a:ext cx="5426007" cy="3780000"/>
          </a:xfrm>
          <a:prstGeom prst="rect">
            <a:avLst/>
          </a:prstGeom>
        </p:spPr>
      </p:pic>
    </p:spTree>
    <p:extLst>
      <p:ext uri="{BB962C8B-B14F-4D97-AF65-F5344CB8AC3E}">
        <p14:creationId xmlns:p14="http://schemas.microsoft.com/office/powerpoint/2010/main" val="636204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0F6F-DA14-94AB-AE73-CFA008B5199C}"/>
              </a:ext>
            </a:extLst>
          </p:cNvPr>
          <p:cNvSpPr>
            <a:spLocks noGrp="1"/>
          </p:cNvSpPr>
          <p:nvPr>
            <p:ph type="title"/>
          </p:nvPr>
        </p:nvSpPr>
        <p:spPr/>
        <p:txBody>
          <a:bodyPr/>
          <a:lstStyle/>
          <a:p>
            <a:r>
              <a:rPr lang="en-US" dirty="0"/>
              <a:t>Tensile properties: Inter Laboratory Study – Pilot Run </a:t>
            </a:r>
            <a:endParaRPr lang="en-GB" dirty="0"/>
          </a:p>
        </p:txBody>
      </p:sp>
      <p:sp>
        <p:nvSpPr>
          <p:cNvPr id="4" name="Footer Placeholder 3">
            <a:extLst>
              <a:ext uri="{FF2B5EF4-FFF2-40B4-BE49-F238E27FC236}">
                <a16:creationId xmlns:a16="http://schemas.microsoft.com/office/drawing/2014/main" id="{A050D9E8-3ED5-A9E5-5517-22E3C6A9EF92}"/>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CB95C5CE-B56F-1117-B50F-0DD25F7CCEA5}"/>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sp>
        <p:nvSpPr>
          <p:cNvPr id="6" name="Marcador de contenido 2">
            <a:extLst>
              <a:ext uri="{FF2B5EF4-FFF2-40B4-BE49-F238E27FC236}">
                <a16:creationId xmlns:a16="http://schemas.microsoft.com/office/drawing/2014/main" id="{B37A3BC8-543F-1428-5C36-9FDAAA5ECA6D}"/>
              </a:ext>
            </a:extLst>
          </p:cNvPr>
          <p:cNvSpPr txBox="1">
            <a:spLocks/>
          </p:cNvSpPr>
          <p:nvPr/>
        </p:nvSpPr>
        <p:spPr>
          <a:xfrm>
            <a:off x="206075" y="976650"/>
            <a:ext cx="5904656" cy="5544616"/>
          </a:xfrm>
          <a:prstGeom prst="rect">
            <a:avLst/>
          </a:prstGeom>
        </p:spPr>
        <p:txBody>
          <a:bodyPr>
            <a:normAutofit fontScale="92500" lnSpcReduction="20000"/>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tx2"/>
                </a:solidFill>
                <a:effectLst>
                  <a:outerShdw blurRad="38100" dist="38100" dir="2700000" algn="tl">
                    <a:srgbClr val="000000">
                      <a:alpha val="43137"/>
                    </a:srgbClr>
                  </a:outerShdw>
                </a:effectLst>
              </a:rPr>
              <a:t>Interlaboratory study </a:t>
            </a:r>
            <a:r>
              <a:rPr lang="en-GB" dirty="0"/>
              <a:t>– ASTM E691 − 19 An American National Standard Practice for Conducting an Interlaboratory Study to Determine the Precision of a Test Method</a:t>
            </a:r>
          </a:p>
          <a:p>
            <a:pPr lvl="1"/>
            <a:r>
              <a:rPr lang="en-GB" u="sng" dirty="0">
                <a:solidFill>
                  <a:srgbClr val="FF0000"/>
                </a:solidFill>
                <a:effectLst>
                  <a:outerShdw blurRad="38100" dist="38100" dir="2700000" algn="tl">
                    <a:srgbClr val="000000">
                      <a:alpha val="43137"/>
                    </a:srgbClr>
                  </a:outerShdw>
                </a:effectLst>
              </a:rPr>
              <a:t>Minimum laboratories: 6</a:t>
            </a:r>
          </a:p>
          <a:p>
            <a:pPr lvl="1"/>
            <a:r>
              <a:rPr lang="en-GB" u="sng" dirty="0">
                <a:solidFill>
                  <a:srgbClr val="FF0000"/>
                </a:solidFill>
                <a:effectLst>
                  <a:outerShdw blurRad="38100" dist="38100" dir="2700000" algn="tl">
                    <a:srgbClr val="000000">
                      <a:alpha val="43137"/>
                    </a:srgbClr>
                  </a:outerShdw>
                </a:effectLst>
              </a:rPr>
              <a:t>Minimum materials representing different test levels: 3</a:t>
            </a:r>
          </a:p>
          <a:p>
            <a:pPr lvl="1"/>
            <a:r>
              <a:rPr lang="en-GB" u="sng" dirty="0">
                <a:solidFill>
                  <a:srgbClr val="FF0000"/>
                </a:solidFill>
                <a:effectLst>
                  <a:outerShdw blurRad="38100" dist="38100" dir="2700000" algn="tl">
                    <a:srgbClr val="000000">
                      <a:alpha val="43137"/>
                    </a:srgbClr>
                  </a:outerShdw>
                </a:effectLst>
              </a:rPr>
              <a:t>Minimum nº of tests per laboratory: 3</a:t>
            </a:r>
          </a:p>
          <a:p>
            <a:pPr lvl="1"/>
            <a:r>
              <a:rPr lang="en-GB" i="1" dirty="0"/>
              <a:t>“Before investing laboratory time in the full scale ILS, </a:t>
            </a:r>
            <a:r>
              <a:rPr lang="en-GB" b="1" i="1" u="sng" dirty="0"/>
              <a:t>it is usually wise to conduct a pilot run with only one, or perhaps two, material(s)</a:t>
            </a:r>
            <a:r>
              <a:rPr lang="en-GB" i="1" u="sng" dirty="0"/>
              <a:t>”</a:t>
            </a:r>
          </a:p>
          <a:p>
            <a:pPr lvl="1"/>
            <a:r>
              <a:rPr lang="en-US" b="1" dirty="0">
                <a:solidFill>
                  <a:schemeClr val="tx2"/>
                </a:solidFill>
              </a:rPr>
              <a:t>Main statistics</a:t>
            </a:r>
          </a:p>
          <a:p>
            <a:pPr lvl="2"/>
            <a:r>
              <a:rPr lang="en-GB" i="1" dirty="0"/>
              <a:t>h </a:t>
            </a:r>
            <a:r>
              <a:rPr lang="en-GB" dirty="0"/>
              <a:t>= the between-laboratory consistency statistic</a:t>
            </a:r>
          </a:p>
          <a:p>
            <a:pPr lvl="2"/>
            <a:r>
              <a:rPr lang="en-GB" i="1" dirty="0"/>
              <a:t>k </a:t>
            </a:r>
            <a:r>
              <a:rPr lang="en-GB" dirty="0"/>
              <a:t>= the within-laboratory consistency statistic</a:t>
            </a:r>
          </a:p>
          <a:p>
            <a:pPr lvl="2"/>
            <a:r>
              <a:rPr lang="en-GB" dirty="0"/>
              <a:t>r= Repeatability ranges</a:t>
            </a:r>
          </a:p>
          <a:p>
            <a:pPr lvl="2"/>
            <a:r>
              <a:rPr lang="en-GB" dirty="0"/>
              <a:t>R= Reproducibility ranges</a:t>
            </a:r>
            <a:endParaRPr lang="en-US" dirty="0"/>
          </a:p>
        </p:txBody>
      </p:sp>
      <p:pic>
        <p:nvPicPr>
          <p:cNvPr id="7" name="Picture 6" descr="A drawing of a rectangular object with a straight line&#10;&#10;Description automatically generated">
            <a:extLst>
              <a:ext uri="{FF2B5EF4-FFF2-40B4-BE49-F238E27FC236}">
                <a16:creationId xmlns:a16="http://schemas.microsoft.com/office/drawing/2014/main" id="{ABB3E80E-1D33-C9E2-A2B7-3332E577A2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6667" y="1090091"/>
            <a:ext cx="3174533" cy="1117988"/>
          </a:xfrm>
          <a:prstGeom prst="rect">
            <a:avLst/>
          </a:prstGeom>
        </p:spPr>
      </p:pic>
      <p:pic>
        <p:nvPicPr>
          <p:cNvPr id="8" name="Picture 7">
            <a:extLst>
              <a:ext uri="{FF2B5EF4-FFF2-40B4-BE49-F238E27FC236}">
                <a16:creationId xmlns:a16="http://schemas.microsoft.com/office/drawing/2014/main" id="{3DA32CC0-2CBF-7EBE-7314-5520F3E092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5306" y="2234044"/>
            <a:ext cx="2250330" cy="1094372"/>
          </a:xfrm>
          <a:prstGeom prst="rect">
            <a:avLst/>
          </a:prstGeom>
        </p:spPr>
      </p:pic>
      <p:pic>
        <p:nvPicPr>
          <p:cNvPr id="9" name="Picture 8">
            <a:extLst>
              <a:ext uri="{FF2B5EF4-FFF2-40B4-BE49-F238E27FC236}">
                <a16:creationId xmlns:a16="http://schemas.microsoft.com/office/drawing/2014/main" id="{C32AE372-A629-E509-4785-CF524F4D7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4544" y="1186346"/>
            <a:ext cx="1722223" cy="2231061"/>
          </a:xfrm>
          <a:prstGeom prst="rect">
            <a:avLst/>
          </a:prstGeom>
        </p:spPr>
      </p:pic>
      <p:sp>
        <p:nvSpPr>
          <p:cNvPr id="10" name="TextBox 9">
            <a:extLst>
              <a:ext uri="{FF2B5EF4-FFF2-40B4-BE49-F238E27FC236}">
                <a16:creationId xmlns:a16="http://schemas.microsoft.com/office/drawing/2014/main" id="{9BEEF2F5-B6D5-4E31-8B34-4568D7376D09}"/>
              </a:ext>
            </a:extLst>
          </p:cNvPr>
          <p:cNvSpPr txBox="1"/>
          <p:nvPr/>
        </p:nvSpPr>
        <p:spPr>
          <a:xfrm>
            <a:off x="7517392" y="949967"/>
            <a:ext cx="1660124" cy="338554"/>
          </a:xfrm>
          <a:prstGeom prst="rect">
            <a:avLst/>
          </a:prstGeom>
          <a:noFill/>
        </p:spPr>
        <p:txBody>
          <a:bodyPr wrap="square" rtlCol="0">
            <a:spAutoFit/>
          </a:bodyPr>
          <a:lstStyle/>
          <a:p>
            <a:pPr algn="l"/>
            <a:r>
              <a:rPr lang="en-US" sz="1600" b="1" dirty="0"/>
              <a:t>ROUND</a:t>
            </a:r>
            <a:endParaRPr lang="en-GB" sz="1600" b="1" dirty="0"/>
          </a:p>
        </p:txBody>
      </p:sp>
      <p:sp>
        <p:nvSpPr>
          <p:cNvPr id="11" name="TextBox 10">
            <a:extLst>
              <a:ext uri="{FF2B5EF4-FFF2-40B4-BE49-F238E27FC236}">
                <a16:creationId xmlns:a16="http://schemas.microsoft.com/office/drawing/2014/main" id="{7676A4C4-908B-C4FA-F02D-3BD63867D0FE}"/>
              </a:ext>
            </a:extLst>
          </p:cNvPr>
          <p:cNvSpPr txBox="1"/>
          <p:nvPr/>
        </p:nvSpPr>
        <p:spPr>
          <a:xfrm>
            <a:off x="8888918" y="2365681"/>
            <a:ext cx="1660124" cy="338554"/>
          </a:xfrm>
          <a:prstGeom prst="rect">
            <a:avLst/>
          </a:prstGeom>
          <a:noFill/>
        </p:spPr>
        <p:txBody>
          <a:bodyPr wrap="square" rtlCol="0">
            <a:spAutoFit/>
          </a:bodyPr>
          <a:lstStyle/>
          <a:p>
            <a:pPr algn="l"/>
            <a:r>
              <a:rPr lang="en-US" sz="1600" b="1" dirty="0"/>
              <a:t>SS-J3</a:t>
            </a:r>
            <a:endParaRPr lang="en-GB" sz="1600" b="1" dirty="0"/>
          </a:p>
        </p:txBody>
      </p:sp>
      <p:sp>
        <p:nvSpPr>
          <p:cNvPr id="12" name="TextBox 11">
            <a:extLst>
              <a:ext uri="{FF2B5EF4-FFF2-40B4-BE49-F238E27FC236}">
                <a16:creationId xmlns:a16="http://schemas.microsoft.com/office/drawing/2014/main" id="{24517A66-F31C-B365-B059-BFC41D6550A5}"/>
              </a:ext>
            </a:extLst>
          </p:cNvPr>
          <p:cNvSpPr txBox="1"/>
          <p:nvPr/>
        </p:nvSpPr>
        <p:spPr>
          <a:xfrm>
            <a:off x="10489997" y="934488"/>
            <a:ext cx="1042140" cy="338554"/>
          </a:xfrm>
          <a:prstGeom prst="rect">
            <a:avLst/>
          </a:prstGeom>
          <a:noFill/>
        </p:spPr>
        <p:txBody>
          <a:bodyPr wrap="square" rtlCol="0">
            <a:spAutoFit/>
          </a:bodyPr>
          <a:lstStyle/>
          <a:p>
            <a:pPr algn="l"/>
            <a:r>
              <a:rPr lang="en-US" sz="1600" b="1" dirty="0"/>
              <a:t>EUFLAT</a:t>
            </a:r>
            <a:endParaRPr lang="en-GB" sz="1600" b="1" dirty="0"/>
          </a:p>
        </p:txBody>
      </p:sp>
      <p:graphicFrame>
        <p:nvGraphicFramePr>
          <p:cNvPr id="13" name="Table 12">
            <a:extLst>
              <a:ext uri="{FF2B5EF4-FFF2-40B4-BE49-F238E27FC236}">
                <a16:creationId xmlns:a16="http://schemas.microsoft.com/office/drawing/2014/main" id="{EE5846F7-47B3-373C-59EB-323CFE0E0296}"/>
              </a:ext>
            </a:extLst>
          </p:cNvPr>
          <p:cNvGraphicFramePr>
            <a:graphicFrameLocks noGrp="1"/>
          </p:cNvGraphicFramePr>
          <p:nvPr>
            <p:extLst>
              <p:ext uri="{D42A27DB-BD31-4B8C-83A1-F6EECF244321}">
                <p14:modId xmlns:p14="http://schemas.microsoft.com/office/powerpoint/2010/main" val="1744235610"/>
              </p:ext>
            </p:extLst>
          </p:nvPr>
        </p:nvGraphicFramePr>
        <p:xfrm>
          <a:off x="6569475" y="4002422"/>
          <a:ext cx="5581963" cy="2360803"/>
        </p:xfrm>
        <a:graphic>
          <a:graphicData uri="http://schemas.openxmlformats.org/drawingml/2006/table">
            <a:tbl>
              <a:tblPr firstRow="1" firstCol="1" bandRow="1">
                <a:tableStyleId>{5C22544A-7EE6-4342-B048-85BDC9FD1C3A}</a:tableStyleId>
              </a:tblPr>
              <a:tblGrid>
                <a:gridCol w="1076236">
                  <a:extLst>
                    <a:ext uri="{9D8B030D-6E8A-4147-A177-3AD203B41FA5}">
                      <a16:colId xmlns:a16="http://schemas.microsoft.com/office/drawing/2014/main" val="2375131850"/>
                    </a:ext>
                  </a:extLst>
                </a:gridCol>
                <a:gridCol w="1333056">
                  <a:extLst>
                    <a:ext uri="{9D8B030D-6E8A-4147-A177-3AD203B41FA5}">
                      <a16:colId xmlns:a16="http://schemas.microsoft.com/office/drawing/2014/main" val="1545797369"/>
                    </a:ext>
                  </a:extLst>
                </a:gridCol>
                <a:gridCol w="2375569">
                  <a:extLst>
                    <a:ext uri="{9D8B030D-6E8A-4147-A177-3AD203B41FA5}">
                      <a16:colId xmlns:a16="http://schemas.microsoft.com/office/drawing/2014/main" val="3991065484"/>
                    </a:ext>
                  </a:extLst>
                </a:gridCol>
                <a:gridCol w="797102">
                  <a:extLst>
                    <a:ext uri="{9D8B030D-6E8A-4147-A177-3AD203B41FA5}">
                      <a16:colId xmlns:a16="http://schemas.microsoft.com/office/drawing/2014/main" val="1067299598"/>
                    </a:ext>
                  </a:extLst>
                </a:gridCol>
              </a:tblGrid>
              <a:tr h="184150">
                <a:tc gridSpan="4">
                  <a:txBody>
                    <a:bodyPr/>
                    <a:lstStyle/>
                    <a:p>
                      <a:pPr algn="ctr">
                        <a:lnSpc>
                          <a:spcPct val="115000"/>
                        </a:lnSpc>
                        <a:spcAft>
                          <a:spcPts val="1000"/>
                        </a:spcAft>
                      </a:pPr>
                      <a:r>
                        <a:rPr lang="es-AR" sz="1050">
                          <a:effectLst/>
                        </a:rPr>
                        <a:t>PILOT RUN TASK GROUP</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42424910"/>
                  </a:ext>
                </a:extLst>
              </a:tr>
              <a:tr h="184150">
                <a:tc>
                  <a:txBody>
                    <a:bodyPr/>
                    <a:lstStyle/>
                    <a:p>
                      <a:pPr algn="ctr">
                        <a:lnSpc>
                          <a:spcPct val="115000"/>
                        </a:lnSpc>
                        <a:spcAft>
                          <a:spcPts val="1000"/>
                        </a:spcAft>
                      </a:pPr>
                      <a:r>
                        <a:rPr lang="es-AR" sz="1050" b="1" dirty="0">
                          <a:solidFill>
                            <a:schemeClr val="bg1"/>
                          </a:solidFill>
                          <a:effectLst/>
                        </a:rPr>
                        <a:t>Role</a:t>
                      </a:r>
                      <a:endParaRPr lang="en-GB"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1"/>
                    </a:solidFill>
                  </a:tcPr>
                </a:tc>
                <a:tc>
                  <a:txBody>
                    <a:bodyPr/>
                    <a:lstStyle/>
                    <a:p>
                      <a:pPr algn="ctr">
                        <a:lnSpc>
                          <a:spcPct val="115000"/>
                        </a:lnSpc>
                        <a:spcAft>
                          <a:spcPts val="1000"/>
                        </a:spcAft>
                      </a:pPr>
                      <a:r>
                        <a:rPr lang="es-AR" sz="1050" b="1" dirty="0" err="1">
                          <a:solidFill>
                            <a:schemeClr val="bg1"/>
                          </a:solidFill>
                          <a:effectLst/>
                        </a:rPr>
                        <a:t>Name</a:t>
                      </a:r>
                      <a:endParaRPr lang="en-GB"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1"/>
                    </a:solidFill>
                  </a:tcPr>
                </a:tc>
                <a:tc>
                  <a:txBody>
                    <a:bodyPr/>
                    <a:lstStyle/>
                    <a:p>
                      <a:pPr algn="ctr">
                        <a:lnSpc>
                          <a:spcPct val="115000"/>
                        </a:lnSpc>
                        <a:spcAft>
                          <a:spcPts val="1000"/>
                        </a:spcAft>
                      </a:pPr>
                      <a:r>
                        <a:rPr lang="es-AR" sz="1050" b="1" dirty="0" err="1">
                          <a:solidFill>
                            <a:schemeClr val="bg1"/>
                          </a:solidFill>
                          <a:effectLst/>
                        </a:rPr>
                        <a:t>Laboratory</a:t>
                      </a:r>
                      <a:endParaRPr lang="en-GB"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1"/>
                    </a:solidFill>
                  </a:tcPr>
                </a:tc>
                <a:tc>
                  <a:txBody>
                    <a:bodyPr/>
                    <a:lstStyle/>
                    <a:p>
                      <a:pPr algn="ctr">
                        <a:lnSpc>
                          <a:spcPct val="115000"/>
                        </a:lnSpc>
                        <a:spcAft>
                          <a:spcPts val="1000"/>
                        </a:spcAft>
                      </a:pPr>
                      <a:r>
                        <a:rPr lang="es-AR" sz="1050" b="1" dirty="0" err="1">
                          <a:solidFill>
                            <a:schemeClr val="bg1"/>
                          </a:solidFill>
                          <a:effectLst/>
                        </a:rPr>
                        <a:t>Acronym</a:t>
                      </a:r>
                      <a:endParaRPr lang="en-GB"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1441714363"/>
                  </a:ext>
                </a:extLst>
              </a:tr>
              <a:tr h="184150">
                <a:tc>
                  <a:txBody>
                    <a:bodyPr/>
                    <a:lstStyle/>
                    <a:p>
                      <a:pPr algn="l">
                        <a:lnSpc>
                          <a:spcPct val="115000"/>
                        </a:lnSpc>
                        <a:spcAft>
                          <a:spcPts val="1000"/>
                        </a:spcAft>
                      </a:pPr>
                      <a:r>
                        <a:rPr lang="es-AR" sz="1050">
                          <a:effectLst/>
                        </a:rPr>
                        <a:t>Coordinator</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Rafael Gallego</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University of Granada</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UGR</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950610635"/>
                  </a:ext>
                </a:extLst>
              </a:tr>
              <a:tr h="184150">
                <a:tc>
                  <a:txBody>
                    <a:bodyPr/>
                    <a:lstStyle/>
                    <a:p>
                      <a:pPr algn="l">
                        <a:lnSpc>
                          <a:spcPct val="115000"/>
                        </a:lnSpc>
                        <a:spcAft>
                          <a:spcPts val="1000"/>
                        </a:spcAft>
                      </a:pPr>
                      <a:r>
                        <a:rPr lang="es-AR" sz="1050">
                          <a:effectLst/>
                        </a:rPr>
                        <a:t>Member</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Marta Serrano</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n-US" sz="1050" dirty="0">
                          <a:effectLst/>
                        </a:rPr>
                        <a:t>Center of Energy, Environmental and Technological Research</a:t>
                      </a:r>
                      <a:endParaRPr lang="en-GB" sz="105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CIEMAT</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718865787"/>
                  </a:ext>
                </a:extLst>
              </a:tr>
              <a:tr h="184150">
                <a:tc>
                  <a:txBody>
                    <a:bodyPr/>
                    <a:lstStyle/>
                    <a:p>
                      <a:pPr algn="l">
                        <a:lnSpc>
                          <a:spcPct val="115000"/>
                        </a:lnSpc>
                        <a:spcAft>
                          <a:spcPts val="1000"/>
                        </a:spcAft>
                      </a:pPr>
                      <a:r>
                        <a:rPr lang="es-AR" sz="1050">
                          <a:effectLst/>
                        </a:rPr>
                        <a:t>Member</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David Cinger</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Center of Energy Research</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EK-CER</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493674927"/>
                  </a:ext>
                </a:extLst>
              </a:tr>
              <a:tr h="184150">
                <a:tc>
                  <a:txBody>
                    <a:bodyPr/>
                    <a:lstStyle/>
                    <a:p>
                      <a:pPr algn="l">
                        <a:lnSpc>
                          <a:spcPct val="115000"/>
                        </a:lnSpc>
                        <a:spcAft>
                          <a:spcPts val="1000"/>
                        </a:spcAft>
                      </a:pPr>
                      <a:r>
                        <a:rPr lang="es-AR" sz="1050">
                          <a:effectLst/>
                        </a:rPr>
                        <a:t>Member</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Ermile Gagandize</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Karlsruhe Institute of Technology</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KIT</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78583905"/>
                  </a:ext>
                </a:extLst>
              </a:tr>
              <a:tr h="184150">
                <a:tc>
                  <a:txBody>
                    <a:bodyPr/>
                    <a:lstStyle/>
                    <a:p>
                      <a:pPr algn="l">
                        <a:lnSpc>
                          <a:spcPct val="115000"/>
                        </a:lnSpc>
                        <a:spcAft>
                          <a:spcPts val="1000"/>
                        </a:spcAft>
                      </a:pPr>
                      <a:r>
                        <a:rPr lang="es-AR" sz="1050">
                          <a:effectLst/>
                        </a:rPr>
                        <a:t>Member</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Dmitry Terentyev, Alexander Zinovev</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Belgian Nuclear Research Centre</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SCK CEN</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62834098"/>
                  </a:ext>
                </a:extLst>
              </a:tr>
              <a:tr h="184150">
                <a:tc>
                  <a:txBody>
                    <a:bodyPr/>
                    <a:lstStyle/>
                    <a:p>
                      <a:pPr algn="l">
                        <a:lnSpc>
                          <a:spcPct val="115000"/>
                        </a:lnSpc>
                        <a:spcAft>
                          <a:spcPts val="1000"/>
                        </a:spcAft>
                      </a:pPr>
                      <a:r>
                        <a:rPr lang="es-AR" sz="1050">
                          <a:effectLst/>
                        </a:rPr>
                        <a:t>Member</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John Echols</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n-US" sz="1050">
                          <a:effectLst/>
                        </a:rPr>
                        <a:t>United Kingdon Atomic Energy Authority</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UKAEA</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757050665"/>
                  </a:ext>
                </a:extLst>
              </a:tr>
              <a:tr h="184150">
                <a:tc>
                  <a:txBody>
                    <a:bodyPr/>
                    <a:lstStyle/>
                    <a:p>
                      <a:pPr algn="l">
                        <a:lnSpc>
                          <a:spcPct val="115000"/>
                        </a:lnSpc>
                        <a:spcAft>
                          <a:spcPts val="1000"/>
                        </a:spcAft>
                      </a:pPr>
                      <a:r>
                        <a:rPr lang="es-AR" sz="1050">
                          <a:effectLst/>
                        </a:rPr>
                        <a:t>Member</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Rafał Molak</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Warsaw University of Technology</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WUT</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167403871"/>
                  </a:ext>
                </a:extLst>
              </a:tr>
              <a:tr h="184150">
                <a:tc>
                  <a:txBody>
                    <a:bodyPr/>
                    <a:lstStyle/>
                    <a:p>
                      <a:pPr algn="l">
                        <a:lnSpc>
                          <a:spcPct val="115000"/>
                        </a:lnSpc>
                        <a:spcAft>
                          <a:spcPts val="1000"/>
                        </a:spcAft>
                      </a:pPr>
                      <a:r>
                        <a:rPr lang="es-AR" sz="1050">
                          <a:effectLst/>
                        </a:rPr>
                        <a:t>Statistician</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a:effectLst/>
                        </a:rPr>
                        <a:t>Juan M. Melchor</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n-US" sz="1050">
                          <a:effectLst/>
                        </a:rPr>
                        <a:t>Dept. Statistics and Operational Research</a:t>
                      </a:r>
                      <a:endParaRPr lang="en-GB" sz="105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15000"/>
                        </a:lnSpc>
                        <a:spcAft>
                          <a:spcPts val="1000"/>
                        </a:spcAft>
                      </a:pPr>
                      <a:r>
                        <a:rPr lang="es-AR" sz="1050" dirty="0">
                          <a:effectLst/>
                        </a:rPr>
                        <a:t>UGR</a:t>
                      </a:r>
                      <a:endParaRPr lang="en-GB" sz="105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678437828"/>
                  </a:ext>
                </a:extLst>
              </a:tr>
            </a:tbl>
          </a:graphicData>
        </a:graphic>
      </p:graphicFrame>
      <p:sp>
        <p:nvSpPr>
          <p:cNvPr id="14" name="Arrow: Right 13">
            <a:extLst>
              <a:ext uri="{FF2B5EF4-FFF2-40B4-BE49-F238E27FC236}">
                <a16:creationId xmlns:a16="http://schemas.microsoft.com/office/drawing/2014/main" id="{1A53E06E-FB03-C759-F2FD-DDE36ECED8AF}"/>
              </a:ext>
            </a:extLst>
          </p:cNvPr>
          <p:cNvSpPr/>
          <p:nvPr/>
        </p:nvSpPr>
        <p:spPr>
          <a:xfrm>
            <a:off x="5601194" y="4002422"/>
            <a:ext cx="612985" cy="31071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D9A0044-368F-8F5B-4A65-AB7249F51A4B}"/>
              </a:ext>
            </a:extLst>
          </p:cNvPr>
          <p:cNvSpPr/>
          <p:nvPr/>
        </p:nvSpPr>
        <p:spPr>
          <a:xfrm>
            <a:off x="6512094" y="3893506"/>
            <a:ext cx="5659197" cy="2642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PILOT RUN: 6 laboratories, 3 geometries, 1 material (E97)</a:t>
            </a:r>
            <a:endParaRPr lang="en-GB" dirty="0"/>
          </a:p>
        </p:txBody>
      </p:sp>
    </p:spTree>
    <p:extLst>
      <p:ext uri="{BB962C8B-B14F-4D97-AF65-F5344CB8AC3E}">
        <p14:creationId xmlns:p14="http://schemas.microsoft.com/office/powerpoint/2010/main" val="3984308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516B-3284-9950-2387-74A8F2536912}"/>
              </a:ext>
            </a:extLst>
          </p:cNvPr>
          <p:cNvSpPr>
            <a:spLocks noGrp="1"/>
          </p:cNvSpPr>
          <p:nvPr>
            <p:ph type="title"/>
          </p:nvPr>
        </p:nvSpPr>
        <p:spPr/>
        <p:txBody>
          <a:bodyPr/>
          <a:lstStyle/>
          <a:p>
            <a:r>
              <a:rPr lang="en-US" dirty="0"/>
              <a:t>Pilot Run: results at RT</a:t>
            </a:r>
            <a:endParaRPr lang="en-GB" dirty="0"/>
          </a:p>
        </p:txBody>
      </p:sp>
      <p:sp>
        <p:nvSpPr>
          <p:cNvPr id="4" name="Footer Placeholder 3">
            <a:extLst>
              <a:ext uri="{FF2B5EF4-FFF2-40B4-BE49-F238E27FC236}">
                <a16:creationId xmlns:a16="http://schemas.microsoft.com/office/drawing/2014/main" id="{C1283FBA-C9AF-10B1-AAEA-C00A4A14A1C8}"/>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778CE074-2B4D-4098-A906-02EF8C20CD51}"/>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sp>
        <p:nvSpPr>
          <p:cNvPr id="7" name="Slide Number Placeholder 3">
            <a:extLst>
              <a:ext uri="{FF2B5EF4-FFF2-40B4-BE49-F238E27FC236}">
                <a16:creationId xmlns:a16="http://schemas.microsoft.com/office/drawing/2014/main" id="{6AB38685-F4F2-402C-5FF8-6BA5BE61E413}"/>
              </a:ext>
            </a:extLst>
          </p:cNvPr>
          <p:cNvSpPr txBox="1">
            <a:spLocks/>
          </p:cNvSpPr>
          <p:nvPr/>
        </p:nvSpPr>
        <p:spPr>
          <a:xfrm>
            <a:off x="8980433" y="6479665"/>
            <a:ext cx="2743200" cy="230784"/>
          </a:xfrm>
          <a:prstGeom prst="rect">
            <a:avLst/>
          </a:prstGeom>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j-lt"/>
                <a:ea typeface="Segoe UI Black" panose="020B0A02040204020203" pitchFamily="34" charset="0"/>
                <a:cs typeface="Segoe UI Semibold" panose="020B07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4E660-BF25-4843-B2A0-93C6E2B6253B}" type="slidenum">
              <a:rPr lang="en-BE" smtClean="0">
                <a:solidFill>
                  <a:prstClr val="black"/>
                </a:solidFill>
                <a:latin typeface="Segoe UI"/>
              </a:rPr>
              <a:pPr/>
              <a:t>14</a:t>
            </a:fld>
            <a:endParaRPr lang="en-BE" dirty="0">
              <a:solidFill>
                <a:prstClr val="black"/>
              </a:solidFill>
              <a:latin typeface="Segoe UI"/>
            </a:endParaRPr>
          </a:p>
        </p:txBody>
      </p:sp>
      <p:sp>
        <p:nvSpPr>
          <p:cNvPr id="8" name="TextBox 62">
            <a:extLst>
              <a:ext uri="{FF2B5EF4-FFF2-40B4-BE49-F238E27FC236}">
                <a16:creationId xmlns:a16="http://schemas.microsoft.com/office/drawing/2014/main" id="{5A849F33-3D5D-E6AF-2C16-7690496CF8A6}"/>
              </a:ext>
            </a:extLst>
          </p:cNvPr>
          <p:cNvSpPr/>
          <p:nvPr/>
        </p:nvSpPr>
        <p:spPr>
          <a:xfrm>
            <a:off x="557325" y="999900"/>
            <a:ext cx="11294640" cy="455081"/>
          </a:xfrm>
          <a:prstGeom prst="rect">
            <a:avLst/>
          </a:prstGeom>
          <a:noFill/>
          <a:ln w="0">
            <a:noFill/>
          </a:ln>
          <a:effectLst/>
        </p:spPr>
        <p:txBody>
          <a:bodyPr lIns="90000" tIns="45000" rIns="90000" bIns="45000" anchor="t">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GB" sz="1800" b="1" i="0" u="none" strike="noStrike" kern="0" cap="none" spc="-1" normalizeH="0" baseline="0" noProof="0" dirty="0">
                <a:ln>
                  <a:noFill/>
                </a:ln>
                <a:solidFill>
                  <a:schemeClr val="tx2"/>
                </a:solidFill>
                <a:effectLst/>
                <a:uLnTx/>
                <a:uFillTx/>
                <a:latin typeface="Arial"/>
                <a:ea typeface="DejaVu Sans"/>
                <a:cs typeface="+mn-cs"/>
              </a:rPr>
              <a:t>PRECISION STATEMENT:</a:t>
            </a:r>
            <a:r>
              <a:rPr kumimoji="0" lang="en-GB" sz="1800" b="0" i="0" u="none" strike="noStrike" kern="0" cap="none" spc="-1" normalizeH="0" baseline="0" noProof="0" dirty="0">
                <a:ln>
                  <a:noFill/>
                </a:ln>
                <a:solidFill>
                  <a:schemeClr val="tx2"/>
                </a:solidFill>
                <a:effectLst/>
                <a:uLnTx/>
                <a:uFillTx/>
                <a:latin typeface="Arial"/>
                <a:ea typeface="DejaVu Sans"/>
                <a:cs typeface="+mn-cs"/>
              </a:rPr>
              <a:t> </a:t>
            </a:r>
            <a:r>
              <a:rPr kumimoji="0" lang="en-GB" sz="1800" b="0" i="1" u="sng" strike="noStrike" kern="0" cap="none" spc="-1" normalizeH="0" baseline="0" noProof="0" dirty="0">
                <a:ln>
                  <a:noFill/>
                </a:ln>
                <a:solidFill>
                  <a:schemeClr val="tx2"/>
                </a:solidFill>
                <a:effectLst/>
                <a:uLnTx/>
                <a:uFillTx/>
                <a:latin typeface="Arial"/>
                <a:ea typeface="DejaVu Sans"/>
                <a:cs typeface="+mn-cs"/>
              </a:rPr>
              <a:t>variability that can be expected</a:t>
            </a:r>
            <a:r>
              <a:rPr kumimoji="0" lang="en-GB" sz="1800" b="0" i="1" u="none" strike="noStrike" kern="0" cap="none" spc="-1" normalizeH="0" baseline="0" noProof="0" dirty="0">
                <a:ln>
                  <a:noFill/>
                </a:ln>
                <a:solidFill>
                  <a:schemeClr val="tx2"/>
                </a:solidFill>
                <a:effectLst/>
                <a:uLnTx/>
                <a:uFillTx/>
                <a:latin typeface="Arial"/>
                <a:ea typeface="DejaVu Sans"/>
                <a:cs typeface="+mn-cs"/>
              </a:rPr>
              <a:t> between test results when the method is used</a:t>
            </a:r>
            <a:r>
              <a:rPr kumimoji="0" lang="en-GB" sz="1800" b="0" i="0" u="none" strike="noStrike" kern="0" cap="none" spc="-1" normalizeH="0" baseline="0" noProof="0" dirty="0">
                <a:ln>
                  <a:noFill/>
                </a:ln>
                <a:solidFill>
                  <a:schemeClr val="tx2"/>
                </a:solidFill>
                <a:effectLst/>
                <a:uLnTx/>
                <a:uFillTx/>
                <a:latin typeface="Arial"/>
                <a:ea typeface="DejaVu Sans"/>
                <a:cs typeface="+mn-cs"/>
              </a:rPr>
              <a:t> </a:t>
            </a:r>
            <a:endParaRPr kumimoji="0" lang="en-US" sz="1800" b="0" i="0" u="none" strike="noStrike" kern="0" cap="none" spc="-1" normalizeH="0" baseline="0" noProof="0" dirty="0">
              <a:ln>
                <a:noFill/>
              </a:ln>
              <a:solidFill>
                <a:schemeClr val="tx2"/>
              </a:solidFill>
              <a:effectLst/>
              <a:uLnTx/>
              <a:uFillTx/>
              <a:latin typeface="Arial"/>
              <a:ea typeface="+mn-ea"/>
              <a:cs typeface="+mn-cs"/>
            </a:endParaRPr>
          </a:p>
        </p:txBody>
      </p:sp>
      <p:sp>
        <p:nvSpPr>
          <p:cNvPr id="9" name="Rectangle 8">
            <a:extLst>
              <a:ext uri="{FF2B5EF4-FFF2-40B4-BE49-F238E27FC236}">
                <a16:creationId xmlns:a16="http://schemas.microsoft.com/office/drawing/2014/main" id="{04690E49-3F44-4F08-CAB2-81C3E4B282AF}"/>
              </a:ext>
            </a:extLst>
          </p:cNvPr>
          <p:cNvSpPr/>
          <p:nvPr/>
        </p:nvSpPr>
        <p:spPr>
          <a:xfrm>
            <a:off x="720000" y="1739320"/>
            <a:ext cx="6658200" cy="600480"/>
          </a:xfrm>
          <a:prstGeom prst="rect">
            <a:avLst/>
          </a:prstGeom>
          <a:noFill/>
          <a:ln w="0">
            <a:noFill/>
          </a:ln>
          <a:effectLst/>
        </p:spPr>
        <p:txBody>
          <a:bodyPr lIns="90000" tIns="45000" rIns="90000" bIns="4500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1" normalizeH="0" baseline="0" noProof="0">
                <a:ln>
                  <a:noFill/>
                </a:ln>
                <a:solidFill>
                  <a:srgbClr val="000000"/>
                </a:solidFill>
                <a:effectLst/>
                <a:uLnTx/>
                <a:uFillTx/>
                <a:latin typeface="Arial"/>
                <a:ea typeface="DejaVu Sans"/>
                <a:cs typeface="+mn-cs"/>
              </a:rPr>
              <a:t>ULTIMATE TENSILE STRENGTH: results from PR-2023</a:t>
            </a:r>
            <a:endParaRPr kumimoji="0" lang="en-US" sz="1800" b="0" i="0" u="none" strike="noStrike" kern="0" cap="none" spc="-1" normalizeH="0" baseline="0" noProof="0">
              <a:ln>
                <a:noFill/>
              </a:ln>
              <a:solidFill>
                <a:prstClr val="black"/>
              </a:solidFill>
              <a:effectLst/>
              <a:uLnTx/>
              <a:uFillTx/>
              <a:latin typeface="Arial"/>
              <a:ea typeface="+mn-ea"/>
              <a:cs typeface="+mn-cs"/>
            </a:endParaRPr>
          </a:p>
        </p:txBody>
      </p:sp>
      <p:sp>
        <p:nvSpPr>
          <p:cNvPr id="10" name="Rectangle 9">
            <a:extLst>
              <a:ext uri="{FF2B5EF4-FFF2-40B4-BE49-F238E27FC236}">
                <a16:creationId xmlns:a16="http://schemas.microsoft.com/office/drawing/2014/main" id="{889686EF-D138-6063-5F62-98825ECF8351}"/>
              </a:ext>
            </a:extLst>
          </p:cNvPr>
          <p:cNvSpPr/>
          <p:nvPr/>
        </p:nvSpPr>
        <p:spPr>
          <a:xfrm>
            <a:off x="720000" y="3647320"/>
            <a:ext cx="8638200" cy="600480"/>
          </a:xfrm>
          <a:prstGeom prst="rect">
            <a:avLst/>
          </a:prstGeom>
          <a:noFill/>
          <a:ln w="0">
            <a:noFill/>
          </a:ln>
          <a:effectLst/>
        </p:spPr>
        <p:txBody>
          <a:bodyPr lIns="90000" tIns="45000" rIns="90000" bIns="4500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1" normalizeH="0" baseline="0" noProof="0">
                <a:ln>
                  <a:noFill/>
                </a:ln>
                <a:solidFill>
                  <a:srgbClr val="000000"/>
                </a:solidFill>
                <a:effectLst/>
                <a:uLnTx/>
                <a:uFillTx/>
                <a:latin typeface="Arial"/>
                <a:ea typeface="DejaVu Sans"/>
                <a:cs typeface="+mn-cs"/>
              </a:rPr>
              <a:t>ULTIMATE TENSILE STRENGTH: Statement included in ASTM E8/E8M_24</a:t>
            </a:r>
            <a:endParaRPr kumimoji="0" lang="en-US" sz="1800" b="0" i="0" u="none" strike="noStrike" kern="0" cap="none" spc="-1" normalizeH="0" baseline="0" noProof="0">
              <a:ln>
                <a:noFill/>
              </a:ln>
              <a:solidFill>
                <a:prstClr val="black"/>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2F6732B5-59EA-ED28-4AD4-AF9C4E1BA496}"/>
              </a:ext>
            </a:extLst>
          </p:cNvPr>
          <p:cNvPicPr/>
          <p:nvPr/>
        </p:nvPicPr>
        <p:blipFill>
          <a:blip r:embed="rId2"/>
          <a:stretch/>
        </p:blipFill>
        <p:spPr>
          <a:xfrm>
            <a:off x="634680" y="2052160"/>
            <a:ext cx="10884960" cy="1378800"/>
          </a:xfrm>
          <a:prstGeom prst="rect">
            <a:avLst/>
          </a:prstGeom>
          <a:ln w="0">
            <a:noFill/>
          </a:ln>
        </p:spPr>
      </p:pic>
      <p:pic>
        <p:nvPicPr>
          <p:cNvPr id="12" name="Picture 11">
            <a:extLst>
              <a:ext uri="{FF2B5EF4-FFF2-40B4-BE49-F238E27FC236}">
                <a16:creationId xmlns:a16="http://schemas.microsoft.com/office/drawing/2014/main" id="{610C4FEA-7911-73AA-994A-4EA39B99E24B}"/>
              </a:ext>
            </a:extLst>
          </p:cNvPr>
          <p:cNvPicPr/>
          <p:nvPr/>
        </p:nvPicPr>
        <p:blipFill>
          <a:blip r:embed="rId3"/>
          <a:stretch/>
        </p:blipFill>
        <p:spPr>
          <a:xfrm>
            <a:off x="682920" y="3959080"/>
            <a:ext cx="10884960" cy="2436120"/>
          </a:xfrm>
          <a:prstGeom prst="rect">
            <a:avLst/>
          </a:prstGeom>
          <a:ln w="0">
            <a:noFill/>
          </a:ln>
        </p:spPr>
      </p:pic>
    </p:spTree>
    <p:extLst>
      <p:ext uri="{BB962C8B-B14F-4D97-AF65-F5344CB8AC3E}">
        <p14:creationId xmlns:p14="http://schemas.microsoft.com/office/powerpoint/2010/main" val="272819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4AEDE-4042-55A0-FF1D-D6F15487E13D}"/>
              </a:ext>
            </a:extLst>
          </p:cNvPr>
          <p:cNvSpPr>
            <a:spLocks noGrp="1"/>
          </p:cNvSpPr>
          <p:nvPr>
            <p:ph type="title"/>
          </p:nvPr>
        </p:nvSpPr>
        <p:spPr/>
        <p:txBody>
          <a:bodyPr/>
          <a:lstStyle/>
          <a:p>
            <a:r>
              <a:rPr lang="en-US" dirty="0"/>
              <a:t>Conclusions of Pilot Run at RT</a:t>
            </a:r>
            <a:endParaRPr lang="en-GB" dirty="0"/>
          </a:p>
        </p:txBody>
      </p:sp>
      <p:sp>
        <p:nvSpPr>
          <p:cNvPr id="4" name="Footer Placeholder 3">
            <a:extLst>
              <a:ext uri="{FF2B5EF4-FFF2-40B4-BE49-F238E27FC236}">
                <a16:creationId xmlns:a16="http://schemas.microsoft.com/office/drawing/2014/main" id="{15D930C8-D6B0-0824-31BA-92D26B0D8FE1}"/>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36216BC8-91A2-C875-D2D3-9B1D58EB23FE}"/>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sp>
        <p:nvSpPr>
          <p:cNvPr id="6" name="Text Placeholder 2">
            <a:extLst>
              <a:ext uri="{FF2B5EF4-FFF2-40B4-BE49-F238E27FC236}">
                <a16:creationId xmlns:a16="http://schemas.microsoft.com/office/drawing/2014/main" id="{3F3A0EFD-0AD3-1488-D4C2-AEC1DBCBB968}"/>
              </a:ext>
            </a:extLst>
          </p:cNvPr>
          <p:cNvSpPr txBox="1">
            <a:spLocks/>
          </p:cNvSpPr>
          <p:nvPr/>
        </p:nvSpPr>
        <p:spPr>
          <a:xfrm>
            <a:off x="589208" y="1144045"/>
            <a:ext cx="10658475" cy="3821147"/>
          </a:xfrm>
          <a:prstGeom prst="rect">
            <a:avLst/>
          </a:prstGeom>
        </p:spPr>
        <p:txBody>
          <a:bodyPr>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just">
              <a:lnSpc>
                <a:spcPct val="115000"/>
              </a:lnSpc>
              <a:spcBef>
                <a:spcPts val="567"/>
              </a:spcBef>
              <a:spcAft>
                <a:spcPts val="1200"/>
              </a:spcAft>
              <a:buClr>
                <a:srgbClr val="000000"/>
              </a:buClr>
            </a:pPr>
            <a:r>
              <a:rPr lang="en-US" sz="2000" spc="-1" dirty="0">
                <a:solidFill>
                  <a:srgbClr val="000000"/>
                </a:solidFill>
                <a:latin typeface="Arial"/>
                <a:ea typeface="DejaVu Sans"/>
              </a:rPr>
              <a:t>In a view of the statistics </a:t>
            </a:r>
            <a:r>
              <a:rPr lang="en-US" sz="2000" b="1" i="1" spc="-1" dirty="0">
                <a:solidFill>
                  <a:srgbClr val="000000"/>
                </a:solidFill>
                <a:latin typeface="Arial"/>
                <a:ea typeface="DejaVu Sans"/>
              </a:rPr>
              <a:t>%r</a:t>
            </a:r>
            <a:r>
              <a:rPr lang="en-US" sz="2000" spc="-1" dirty="0">
                <a:solidFill>
                  <a:srgbClr val="000000"/>
                </a:solidFill>
                <a:latin typeface="Arial"/>
                <a:ea typeface="DejaVu Sans"/>
              </a:rPr>
              <a:t> and </a:t>
            </a:r>
            <a:r>
              <a:rPr lang="en-US" sz="2000" b="1" i="1" spc="-1" dirty="0">
                <a:solidFill>
                  <a:srgbClr val="000000"/>
                </a:solidFill>
                <a:latin typeface="Arial"/>
                <a:ea typeface="DejaVu Sans"/>
              </a:rPr>
              <a:t>%R</a:t>
            </a:r>
            <a:r>
              <a:rPr lang="en-US" sz="2000" b="1" spc="-1" dirty="0">
                <a:solidFill>
                  <a:srgbClr val="000000"/>
                </a:solidFill>
                <a:latin typeface="Arial"/>
                <a:ea typeface="DejaVu Sans"/>
              </a:rPr>
              <a:t> </a:t>
            </a:r>
            <a:r>
              <a:rPr lang="en-US" sz="2000" spc="-1" dirty="0">
                <a:solidFill>
                  <a:srgbClr val="000000"/>
                </a:solidFill>
                <a:latin typeface="Arial"/>
                <a:ea typeface="DejaVu Sans"/>
              </a:rPr>
              <a:t>(expected variability of the results within 95% under repeatability and reproducibility conditions), </a:t>
            </a:r>
            <a:r>
              <a:rPr lang="en-US" sz="2000" i="1" u="sng" spc="-1" dirty="0">
                <a:solidFill>
                  <a:srgbClr val="000000"/>
                </a:solidFill>
                <a:latin typeface="Arial"/>
                <a:ea typeface="DejaVu Sans"/>
              </a:rPr>
              <a:t>none of the specimen geometries is better than the others in general, nor in particular for the YS and UTS quantities</a:t>
            </a:r>
            <a:r>
              <a:rPr lang="en-US" sz="2000" i="1" spc="-1" dirty="0">
                <a:solidFill>
                  <a:srgbClr val="000000"/>
                </a:solidFill>
                <a:latin typeface="Arial"/>
                <a:ea typeface="DejaVu Sans"/>
              </a:rPr>
              <a:t>.</a:t>
            </a:r>
            <a:endParaRPr lang="en-US" sz="2000" i="1" spc="-1" dirty="0">
              <a:latin typeface="Arial"/>
            </a:endParaRPr>
          </a:p>
          <a:p>
            <a:pPr algn="just">
              <a:lnSpc>
                <a:spcPct val="115000"/>
              </a:lnSpc>
              <a:spcBef>
                <a:spcPts val="567"/>
              </a:spcBef>
              <a:spcAft>
                <a:spcPts val="1200"/>
              </a:spcAft>
              <a:buClr>
                <a:srgbClr val="000000"/>
              </a:buClr>
            </a:pPr>
            <a:r>
              <a:rPr lang="en-US" sz="2000" spc="-1" dirty="0">
                <a:solidFill>
                  <a:srgbClr val="000000"/>
                </a:solidFill>
                <a:latin typeface="Arial"/>
                <a:ea typeface="DejaVu Sans"/>
              </a:rPr>
              <a:t>The statistics </a:t>
            </a:r>
            <a:r>
              <a:rPr lang="en-US" sz="2000" b="1" i="1" spc="-1" dirty="0">
                <a:solidFill>
                  <a:srgbClr val="000000"/>
                </a:solidFill>
                <a:latin typeface="Arial"/>
                <a:ea typeface="DejaVu Sans"/>
              </a:rPr>
              <a:t>%R</a:t>
            </a:r>
            <a:r>
              <a:rPr lang="en-US" sz="2000" spc="-1" dirty="0">
                <a:solidFill>
                  <a:srgbClr val="000000"/>
                </a:solidFill>
                <a:latin typeface="Arial"/>
                <a:ea typeface="DejaVu Sans"/>
              </a:rPr>
              <a:t> is large (from 25 to 70%) for all specimens for Uniform Elongation (</a:t>
            </a:r>
            <a:r>
              <a:rPr lang="en-US" sz="2000" spc="-1" dirty="0" err="1">
                <a:solidFill>
                  <a:srgbClr val="000000"/>
                </a:solidFill>
                <a:latin typeface="Symbol" panose="05050102010706020507" pitchFamily="18" charset="2"/>
                <a:ea typeface="DejaVu Sans"/>
              </a:rPr>
              <a:t>e</a:t>
            </a:r>
            <a:r>
              <a:rPr lang="en-US" sz="2000" spc="-1" baseline="-25000" dirty="0" err="1">
                <a:solidFill>
                  <a:srgbClr val="000000"/>
                </a:solidFill>
                <a:latin typeface="Arial"/>
                <a:ea typeface="DejaVu Sans"/>
              </a:rPr>
              <a:t>u</a:t>
            </a:r>
            <a:r>
              <a:rPr lang="en-US" sz="2000" spc="-1" dirty="0">
                <a:solidFill>
                  <a:srgbClr val="000000"/>
                </a:solidFill>
                <a:latin typeface="Arial"/>
                <a:ea typeface="DejaVu Sans"/>
              </a:rPr>
              <a:t>) and Elongation after Fracture (</a:t>
            </a:r>
            <a:r>
              <a:rPr lang="en-US" sz="2000" spc="-1" dirty="0">
                <a:solidFill>
                  <a:srgbClr val="000000"/>
                </a:solidFill>
                <a:latin typeface="Symbol" panose="05050102010706020507" pitchFamily="18" charset="2"/>
                <a:ea typeface="DejaVu Sans"/>
              </a:rPr>
              <a:t>e</a:t>
            </a:r>
            <a:r>
              <a:rPr lang="en-US" sz="2000" spc="-1" baseline="-25000" dirty="0">
                <a:solidFill>
                  <a:srgbClr val="000000"/>
                </a:solidFill>
                <a:latin typeface="Arial"/>
                <a:ea typeface="DejaVu Sans"/>
              </a:rPr>
              <a:t>t</a:t>
            </a:r>
            <a:r>
              <a:rPr lang="en-US" sz="2000" spc="-1" dirty="0">
                <a:solidFill>
                  <a:srgbClr val="000000"/>
                </a:solidFill>
                <a:latin typeface="Arial"/>
                <a:ea typeface="DejaVu Sans"/>
              </a:rPr>
              <a:t>).</a:t>
            </a:r>
            <a:endParaRPr lang="en-US" sz="2000" spc="-1" dirty="0">
              <a:latin typeface="Arial"/>
            </a:endParaRPr>
          </a:p>
          <a:p>
            <a:pPr algn="just">
              <a:lnSpc>
                <a:spcPct val="115000"/>
              </a:lnSpc>
              <a:spcBef>
                <a:spcPts val="567"/>
              </a:spcBef>
              <a:spcAft>
                <a:spcPts val="1200"/>
              </a:spcAft>
              <a:buClr>
                <a:srgbClr val="000000"/>
              </a:buClr>
            </a:pPr>
            <a:r>
              <a:rPr lang="en-US" sz="2000" spc="-1" dirty="0">
                <a:solidFill>
                  <a:srgbClr val="000000"/>
                </a:solidFill>
                <a:latin typeface="Arial"/>
                <a:ea typeface="DejaVu Sans"/>
              </a:rPr>
              <a:t>The repeatability (%</a:t>
            </a:r>
            <a:r>
              <a:rPr lang="en-US" sz="2000" b="1" i="1" spc="-1" dirty="0">
                <a:solidFill>
                  <a:srgbClr val="000000"/>
                </a:solidFill>
                <a:latin typeface="Arial"/>
                <a:ea typeface="DejaVu Sans"/>
              </a:rPr>
              <a:t>r</a:t>
            </a:r>
            <a:r>
              <a:rPr lang="en-US" sz="2000" spc="-1" dirty="0">
                <a:solidFill>
                  <a:srgbClr val="000000"/>
                </a:solidFill>
                <a:latin typeface="Arial"/>
                <a:ea typeface="DejaVu Sans"/>
              </a:rPr>
              <a:t>) and reproducibility (%</a:t>
            </a:r>
            <a:r>
              <a:rPr lang="en-US" sz="2000" b="1" i="1" spc="-1" dirty="0">
                <a:solidFill>
                  <a:srgbClr val="000000"/>
                </a:solidFill>
                <a:latin typeface="Arial"/>
                <a:ea typeface="DejaVu Sans"/>
              </a:rPr>
              <a:t>R</a:t>
            </a:r>
            <a:r>
              <a:rPr lang="en-US" sz="2000" spc="-1" dirty="0">
                <a:solidFill>
                  <a:srgbClr val="000000"/>
                </a:solidFill>
                <a:latin typeface="Arial"/>
                <a:ea typeface="DejaVu Sans"/>
              </a:rPr>
              <a:t>) limits obtained in this PR and those included in the ASTM E8/E8M_24 are similar for the Ultimate Tensile Strength (UTS), but are larger for the Yield Strength (YS).</a:t>
            </a:r>
          </a:p>
          <a:p>
            <a:pPr algn="just">
              <a:lnSpc>
                <a:spcPct val="115000"/>
              </a:lnSpc>
              <a:spcBef>
                <a:spcPts val="567"/>
              </a:spcBef>
              <a:spcAft>
                <a:spcPts val="1200"/>
              </a:spcAft>
              <a:tabLst>
                <a:tab pos="0" algn="l"/>
              </a:tabLst>
            </a:pPr>
            <a:endParaRPr lang="en-US" sz="2000" spc="-1" dirty="0">
              <a:latin typeface="Arial"/>
            </a:endParaRPr>
          </a:p>
          <a:p>
            <a:pPr algn="just">
              <a:spcBef>
                <a:spcPts val="567"/>
              </a:spcBef>
              <a:spcAft>
                <a:spcPts val="1200"/>
              </a:spcAft>
              <a:buClr>
                <a:srgbClr val="000000"/>
              </a:buClr>
            </a:pPr>
            <a:endParaRPr lang="en-BE" sz="2000" dirty="0"/>
          </a:p>
        </p:txBody>
      </p:sp>
      <p:sp>
        <p:nvSpPr>
          <p:cNvPr id="7" name="Arrow: Down 6">
            <a:extLst>
              <a:ext uri="{FF2B5EF4-FFF2-40B4-BE49-F238E27FC236}">
                <a16:creationId xmlns:a16="http://schemas.microsoft.com/office/drawing/2014/main" id="{7D8B6214-C9A7-167B-4F19-46EC9B13D9E4}"/>
              </a:ext>
            </a:extLst>
          </p:cNvPr>
          <p:cNvSpPr/>
          <p:nvPr/>
        </p:nvSpPr>
        <p:spPr>
          <a:xfrm>
            <a:off x="5821397" y="4480560"/>
            <a:ext cx="438912" cy="5212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23CFB26-413A-6B51-80A9-154C3F7411DB}"/>
              </a:ext>
            </a:extLst>
          </p:cNvPr>
          <p:cNvSpPr txBox="1"/>
          <p:nvPr/>
        </p:nvSpPr>
        <p:spPr>
          <a:xfrm>
            <a:off x="944315" y="5236901"/>
            <a:ext cx="10193075" cy="954107"/>
          </a:xfrm>
          <a:prstGeom prst="rect">
            <a:avLst/>
          </a:prstGeom>
          <a:noFill/>
        </p:spPr>
        <p:txBody>
          <a:bodyPr wrap="square" rtlCol="0">
            <a:spAutoFit/>
          </a:bodyPr>
          <a:lstStyle/>
          <a:p>
            <a:pPr algn="ctr"/>
            <a:r>
              <a:rPr lang="en-US" sz="2800" b="1" dirty="0"/>
              <a:t>Continuation of EUROfusion Pilot Run in 2024-2025: </a:t>
            </a:r>
          </a:p>
          <a:p>
            <a:pPr algn="ctr"/>
            <a:r>
              <a:rPr lang="en-US" sz="2800" b="1" dirty="0"/>
              <a:t>Tensile test on EUROFER97 at 300°C and 500°C</a:t>
            </a:r>
            <a:endParaRPr lang="en-GB" sz="2800" b="1" dirty="0"/>
          </a:p>
        </p:txBody>
      </p:sp>
    </p:spTree>
    <p:extLst>
      <p:ext uri="{BB962C8B-B14F-4D97-AF65-F5344CB8AC3E}">
        <p14:creationId xmlns:p14="http://schemas.microsoft.com/office/powerpoint/2010/main" val="4104326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D05C2-FDB8-CA7E-D867-CCB96732A5D0}"/>
              </a:ext>
            </a:extLst>
          </p:cNvPr>
          <p:cNvSpPr>
            <a:spLocks noGrp="1"/>
          </p:cNvSpPr>
          <p:nvPr>
            <p:ph type="title"/>
          </p:nvPr>
        </p:nvSpPr>
        <p:spPr/>
        <p:txBody>
          <a:bodyPr/>
          <a:lstStyle/>
          <a:p>
            <a:r>
              <a:rPr lang="en-US" dirty="0"/>
              <a:t>Proposal for an ILS on tensile properties</a:t>
            </a:r>
            <a:endParaRPr lang="en-GB" dirty="0"/>
          </a:p>
        </p:txBody>
      </p:sp>
      <p:sp>
        <p:nvSpPr>
          <p:cNvPr id="4" name="Footer Placeholder 3">
            <a:extLst>
              <a:ext uri="{FF2B5EF4-FFF2-40B4-BE49-F238E27FC236}">
                <a16:creationId xmlns:a16="http://schemas.microsoft.com/office/drawing/2014/main" id="{B051A6BE-C184-7A5A-EDFA-A5411516E599}"/>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A13CE974-E015-01D5-546E-D7647F734FA1}"/>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sp>
        <p:nvSpPr>
          <p:cNvPr id="6" name="Rectangle 5">
            <a:extLst>
              <a:ext uri="{FF2B5EF4-FFF2-40B4-BE49-F238E27FC236}">
                <a16:creationId xmlns:a16="http://schemas.microsoft.com/office/drawing/2014/main" id="{D55D5EC2-7523-EFC8-CBAA-02034C85E46F}"/>
              </a:ext>
            </a:extLst>
          </p:cNvPr>
          <p:cNvSpPr/>
          <p:nvPr/>
        </p:nvSpPr>
        <p:spPr>
          <a:xfrm>
            <a:off x="720080" y="649715"/>
            <a:ext cx="9883440" cy="822240"/>
          </a:xfrm>
          <a:prstGeom prst="rect">
            <a:avLst/>
          </a:prstGeom>
          <a:noFill/>
          <a:ln w="0">
            <a:noFill/>
          </a:ln>
          <a:effectLst/>
        </p:spPr>
        <p:txBody>
          <a:bodyPr lIns="90000" tIns="45000" rIns="90000" bIns="45000" anchor="t">
            <a:noAutofit/>
          </a:bodyPr>
          <a:lstStyle/>
          <a:p>
            <a:pPr marL="0" marR="0" lvl="0" indent="0" defTabSz="914400" eaLnBrk="1" fontAlgn="auto" latinLnBrk="0" hangingPunct="1">
              <a:lnSpc>
                <a:spcPct val="100000"/>
              </a:lnSpc>
              <a:spcBef>
                <a:spcPts val="283"/>
              </a:spcBef>
              <a:spcAft>
                <a:spcPts val="283"/>
              </a:spcAft>
              <a:buClrTx/>
              <a:buSzTx/>
              <a:buFontTx/>
              <a:buNone/>
              <a:tabLst/>
              <a:defRPr/>
            </a:pPr>
            <a:endParaRPr kumimoji="0" lang="en-US" sz="2100" b="0" i="0" u="none" strike="noStrike" kern="0" cap="none" spc="-1" normalizeH="0" baseline="0" noProof="0" dirty="0">
              <a:ln>
                <a:noFill/>
              </a:ln>
              <a:solidFill>
                <a:prstClr val="black"/>
              </a:solidFill>
              <a:effectLst/>
              <a:uLnTx/>
              <a:uFillTx/>
              <a:latin typeface="Arial"/>
              <a:ea typeface="+mn-ea"/>
              <a:cs typeface="+mn-cs"/>
            </a:endParaRPr>
          </a:p>
          <a:p>
            <a:pPr marL="0" marR="0" lvl="0" indent="0" defTabSz="914400" eaLnBrk="1" fontAlgn="auto" latinLnBrk="0" hangingPunct="1">
              <a:lnSpc>
                <a:spcPct val="100000"/>
              </a:lnSpc>
              <a:spcBef>
                <a:spcPts val="283"/>
              </a:spcBef>
              <a:spcAft>
                <a:spcPts val="283"/>
              </a:spcAft>
              <a:buClrTx/>
              <a:buSzTx/>
              <a:buFontTx/>
              <a:buNone/>
              <a:tabLst/>
              <a:defRPr/>
            </a:pPr>
            <a:r>
              <a:rPr kumimoji="0" lang="en-US" sz="2100" b="0" i="0" u="sng" strike="noStrike" kern="0" cap="none" spc="-1" normalizeH="0" baseline="0" noProof="0" dirty="0">
                <a:ln>
                  <a:noFill/>
                </a:ln>
                <a:solidFill>
                  <a:srgbClr val="000000"/>
                </a:solidFill>
                <a:effectLst/>
                <a:uLnTx/>
                <a:uFillTx/>
                <a:latin typeface="Arial"/>
                <a:ea typeface="DejaVu Sans"/>
                <a:cs typeface="+mn-cs"/>
              </a:rPr>
              <a:t>2025-ILS proposed test matrix</a:t>
            </a:r>
            <a:endParaRPr kumimoji="0" lang="en-US" sz="2100" b="0" i="0" u="none" strike="noStrike" kern="0" cap="none" spc="-1" normalizeH="0" baseline="0" noProof="0" dirty="0">
              <a:ln>
                <a:noFill/>
              </a:ln>
              <a:solidFill>
                <a:prstClr val="black"/>
              </a:solidFill>
              <a:effectLst/>
              <a:uLnTx/>
              <a:uFillTx/>
              <a:latin typeface="Arial"/>
              <a:ea typeface="+mn-ea"/>
              <a:cs typeface="+mn-cs"/>
            </a:endParaRPr>
          </a:p>
        </p:txBody>
      </p:sp>
      <p:graphicFrame>
        <p:nvGraphicFramePr>
          <p:cNvPr id="7" name="Object 6">
            <a:extLst>
              <a:ext uri="{FF2B5EF4-FFF2-40B4-BE49-F238E27FC236}">
                <a16:creationId xmlns:a16="http://schemas.microsoft.com/office/drawing/2014/main" id="{2ADF11FD-4FEC-374B-E1B6-3914A435205B}"/>
              </a:ext>
            </a:extLst>
          </p:cNvPr>
          <p:cNvGraphicFramePr/>
          <p:nvPr>
            <p:extLst>
              <p:ext uri="{D42A27DB-BD31-4B8C-83A1-F6EECF244321}">
                <p14:modId xmlns:p14="http://schemas.microsoft.com/office/powerpoint/2010/main" val="901077054"/>
              </p:ext>
            </p:extLst>
          </p:nvPr>
        </p:nvGraphicFramePr>
        <p:xfrm>
          <a:off x="1699640" y="1670674"/>
          <a:ext cx="9328024" cy="4227205"/>
        </p:xfrm>
        <a:graphic>
          <a:graphicData uri="http://schemas.openxmlformats.org/presentationml/2006/ole">
            <mc:AlternateContent xmlns:mc="http://schemas.openxmlformats.org/markup-compatibility/2006">
              <mc:Choice xmlns:v="urn:schemas-microsoft-com:vml" Requires="v">
                <p:oleObj r:id="rId2" imgW="0" imgH="0" progId="Excel.Sheet.12">
                  <p:embed/>
                </p:oleObj>
              </mc:Choice>
              <mc:Fallback>
                <p:oleObj r:id="rId2" imgW="0" imgH="0" progId="Excel.Sheet.12">
                  <p:embed/>
                  <p:pic>
                    <p:nvPicPr>
                      <p:cNvPr id="7" name="Object 6">
                        <a:extLst>
                          <a:ext uri="{FF2B5EF4-FFF2-40B4-BE49-F238E27FC236}">
                            <a16:creationId xmlns:a16="http://schemas.microsoft.com/office/drawing/2014/main" id="{2ADF11FD-4FEC-374B-E1B6-3914A435205B}"/>
                          </a:ext>
                        </a:extLst>
                      </p:cNvPr>
                      <p:cNvPicPr/>
                      <p:nvPr/>
                    </p:nvPicPr>
                    <p:blipFill>
                      <a:blip r:embed="rId3"/>
                      <a:stretch/>
                    </p:blipFill>
                    <p:spPr>
                      <a:xfrm>
                        <a:off x="1699640" y="1670674"/>
                        <a:ext cx="9328024" cy="4227205"/>
                      </a:xfrm>
                      <a:prstGeom prst="rect">
                        <a:avLst/>
                      </a:prstGeom>
                      <a:ln w="0">
                        <a:noFill/>
                      </a:ln>
                    </p:spPr>
                  </p:pic>
                </p:oleObj>
              </mc:Fallback>
            </mc:AlternateContent>
          </a:graphicData>
        </a:graphic>
      </p:graphicFrame>
      <p:sp>
        <p:nvSpPr>
          <p:cNvPr id="8" name="TextBox 7">
            <a:extLst>
              <a:ext uri="{FF2B5EF4-FFF2-40B4-BE49-F238E27FC236}">
                <a16:creationId xmlns:a16="http://schemas.microsoft.com/office/drawing/2014/main" id="{5C6C3A6A-1B30-F9AD-4873-3511A6F1CE61}"/>
              </a:ext>
            </a:extLst>
          </p:cNvPr>
          <p:cNvSpPr txBox="1"/>
          <p:nvPr/>
        </p:nvSpPr>
        <p:spPr>
          <a:xfrm>
            <a:off x="3502152" y="1873585"/>
            <a:ext cx="914400" cy="307777"/>
          </a:xfrm>
          <a:prstGeom prst="rect">
            <a:avLst/>
          </a:prstGeom>
          <a:solidFill>
            <a:schemeClr val="bg1">
              <a:lumMod val="95000"/>
            </a:schemeClr>
          </a:solidFill>
        </p:spPr>
        <p:txBody>
          <a:bodyPr wrap="square" rtlCol="0">
            <a:spAutoFit/>
          </a:bodyPr>
          <a:lstStyle/>
          <a:p>
            <a:pPr algn="ctr"/>
            <a:r>
              <a:rPr lang="en-US" sz="1400" i="1" dirty="0" err="1"/>
              <a:t>CuCrZr</a:t>
            </a:r>
            <a:endParaRPr lang="en-GB" sz="1400" i="1" dirty="0"/>
          </a:p>
        </p:txBody>
      </p:sp>
      <p:sp>
        <p:nvSpPr>
          <p:cNvPr id="9" name="TextBox 8">
            <a:extLst>
              <a:ext uri="{FF2B5EF4-FFF2-40B4-BE49-F238E27FC236}">
                <a16:creationId xmlns:a16="http://schemas.microsoft.com/office/drawing/2014/main" id="{F1EEF0FC-8973-2247-0B8E-B8BA06A542A5}"/>
              </a:ext>
            </a:extLst>
          </p:cNvPr>
          <p:cNvSpPr txBox="1"/>
          <p:nvPr/>
        </p:nvSpPr>
        <p:spPr>
          <a:xfrm>
            <a:off x="6363652" y="1873584"/>
            <a:ext cx="914400" cy="307777"/>
          </a:xfrm>
          <a:prstGeom prst="rect">
            <a:avLst/>
          </a:prstGeom>
          <a:solidFill>
            <a:schemeClr val="bg1">
              <a:lumMod val="95000"/>
            </a:schemeClr>
          </a:solidFill>
        </p:spPr>
        <p:txBody>
          <a:bodyPr wrap="square" rtlCol="0">
            <a:spAutoFit/>
          </a:bodyPr>
          <a:lstStyle/>
          <a:p>
            <a:pPr algn="ctr"/>
            <a:r>
              <a:rPr lang="en-US" sz="1400" i="1" dirty="0" err="1"/>
              <a:t>CuCrZr</a:t>
            </a:r>
            <a:endParaRPr lang="en-GB" sz="1400" i="1" dirty="0"/>
          </a:p>
        </p:txBody>
      </p:sp>
      <p:sp>
        <p:nvSpPr>
          <p:cNvPr id="10" name="TextBox 9">
            <a:extLst>
              <a:ext uri="{FF2B5EF4-FFF2-40B4-BE49-F238E27FC236}">
                <a16:creationId xmlns:a16="http://schemas.microsoft.com/office/drawing/2014/main" id="{D921D945-B503-9DB4-DB7D-1501E0081CBE}"/>
              </a:ext>
            </a:extLst>
          </p:cNvPr>
          <p:cNvSpPr txBox="1"/>
          <p:nvPr/>
        </p:nvSpPr>
        <p:spPr>
          <a:xfrm>
            <a:off x="9135428" y="1873583"/>
            <a:ext cx="914400" cy="307777"/>
          </a:xfrm>
          <a:prstGeom prst="rect">
            <a:avLst/>
          </a:prstGeom>
          <a:solidFill>
            <a:schemeClr val="bg1">
              <a:lumMod val="95000"/>
            </a:schemeClr>
          </a:solidFill>
        </p:spPr>
        <p:txBody>
          <a:bodyPr wrap="square" rtlCol="0">
            <a:spAutoFit/>
          </a:bodyPr>
          <a:lstStyle/>
          <a:p>
            <a:pPr algn="ctr"/>
            <a:r>
              <a:rPr lang="en-US" sz="1400" i="1" dirty="0" err="1"/>
              <a:t>CuCrZr</a:t>
            </a:r>
            <a:endParaRPr lang="en-GB" sz="1400" i="1" dirty="0"/>
          </a:p>
        </p:txBody>
      </p:sp>
    </p:spTree>
    <p:extLst>
      <p:ext uri="{BB962C8B-B14F-4D97-AF65-F5344CB8AC3E}">
        <p14:creationId xmlns:p14="http://schemas.microsoft.com/office/powerpoint/2010/main" val="4044215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6037-3CD1-44B0-227A-A4657A3D57C7}"/>
              </a:ext>
            </a:extLst>
          </p:cNvPr>
          <p:cNvSpPr>
            <a:spLocks noGrp="1"/>
          </p:cNvSpPr>
          <p:nvPr>
            <p:ph type="title"/>
          </p:nvPr>
        </p:nvSpPr>
        <p:spPr/>
        <p:txBody>
          <a:bodyPr/>
          <a:lstStyle/>
          <a:p>
            <a:r>
              <a:rPr lang="en-US" sz="3600" dirty="0"/>
              <a:t>Conclusions</a:t>
            </a:r>
            <a:endParaRPr lang="en-GB" sz="3600" dirty="0"/>
          </a:p>
        </p:txBody>
      </p:sp>
      <p:sp>
        <p:nvSpPr>
          <p:cNvPr id="4" name="Footer Placeholder 3">
            <a:extLst>
              <a:ext uri="{FF2B5EF4-FFF2-40B4-BE49-F238E27FC236}">
                <a16:creationId xmlns:a16="http://schemas.microsoft.com/office/drawing/2014/main" id="{68949DD3-A544-398D-7DDC-215AF0319030}"/>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1DD3C0D5-B46A-18F6-CDA9-856A050BF52C}"/>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
        <p:nvSpPr>
          <p:cNvPr id="6" name="Text Placeholder 2">
            <a:extLst>
              <a:ext uri="{FF2B5EF4-FFF2-40B4-BE49-F238E27FC236}">
                <a16:creationId xmlns:a16="http://schemas.microsoft.com/office/drawing/2014/main" id="{4F5CF75B-493F-3EBB-A075-24CD9C94A55D}"/>
              </a:ext>
            </a:extLst>
          </p:cNvPr>
          <p:cNvSpPr txBox="1">
            <a:spLocks/>
          </p:cNvSpPr>
          <p:nvPr/>
        </p:nvSpPr>
        <p:spPr>
          <a:xfrm>
            <a:off x="438453" y="972256"/>
            <a:ext cx="11315094" cy="4301992"/>
          </a:xfrm>
          <a:prstGeom prst="rect">
            <a:avLst/>
          </a:prstGeom>
        </p:spPr>
        <p:txBody>
          <a:bodyPr vert="horz" lIns="91440" tIns="45720" rIns="91440" bIns="45720" rtlCol="0">
            <a:noAutofit/>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marR="0" lvl="0" indent="-266700" algn="l" defTabSz="914400" rtl="0" eaLnBrk="1" fontAlgn="auto" latinLnBrk="0" hangingPunct="1">
              <a:lnSpc>
                <a:spcPct val="100000"/>
              </a:lnSpc>
              <a:spcBef>
                <a:spcPts val="1000"/>
              </a:spcBef>
              <a:spcAft>
                <a:spcPts val="0"/>
              </a:spcAft>
              <a:buClr>
                <a:srgbClr val="984A9C"/>
              </a:buClr>
              <a:buSzTx/>
              <a:buFont typeface="Arial" panose="020B0604020202020204" pitchFamily="34" charset="0"/>
              <a:buChar char="•"/>
              <a:tabLst/>
              <a:defRPr/>
            </a:pPr>
            <a:r>
              <a:rPr kumimoji="0" lang="en-US" sz="2800" b="1" i="0" u="none" strike="noStrike" kern="1200" cap="none" spc="0" normalizeH="0" baseline="0" noProof="0" dirty="0">
                <a:ln>
                  <a:noFill/>
                </a:ln>
                <a:solidFill>
                  <a:schemeClr val="tx2"/>
                </a:solidFill>
                <a:effectLst/>
                <a:uLnTx/>
                <a:uFillTx/>
                <a:ea typeface="+mn-ea"/>
                <a:cs typeface="+mn-cs"/>
              </a:rPr>
              <a:t>SSTT geometries are defined for Tensile, LCF, Fracture Toughness, FCG</a:t>
            </a:r>
          </a:p>
          <a:p>
            <a:pPr marL="622300" marR="0" lvl="1" indent="-266700" algn="l" defTabSz="914400" rtl="0" eaLnBrk="1" fontAlgn="auto" latinLnBrk="0" hangingPunct="1">
              <a:lnSpc>
                <a:spcPct val="100000"/>
              </a:lnSpc>
              <a:spcBef>
                <a:spcPts val="500"/>
              </a:spcBef>
              <a:spcAft>
                <a:spcPts val="0"/>
              </a:spcAft>
              <a:buClr>
                <a:srgbClr val="562873"/>
              </a:buClr>
              <a:buSzTx/>
              <a:buFont typeface="Arial" panose="020B0604020202020204" pitchFamily="34" charset="0"/>
              <a:buChar char="•"/>
              <a:tabLst/>
              <a:defRPr/>
            </a:pPr>
            <a:r>
              <a:rPr kumimoji="0" lang="en-US" b="0" i="1" u="none" strike="noStrike" kern="1200" cap="none" spc="0" normalizeH="0" baseline="0" noProof="0" dirty="0">
                <a:ln>
                  <a:noFill/>
                </a:ln>
                <a:solidFill>
                  <a:sysClr val="windowText" lastClr="000000"/>
                </a:solidFill>
                <a:effectLst/>
                <a:uLnTx/>
                <a:uFillTx/>
                <a:ea typeface="+mn-ea"/>
                <a:cs typeface="+mn-cs"/>
              </a:rPr>
              <a:t>Experimental testing for validation of selected geometries are on-going</a:t>
            </a:r>
          </a:p>
          <a:p>
            <a:pPr marL="622300" marR="0" lvl="1" indent="-266700" algn="l" defTabSz="914400" rtl="0" eaLnBrk="1" fontAlgn="auto" latinLnBrk="0" hangingPunct="1">
              <a:lnSpc>
                <a:spcPct val="100000"/>
              </a:lnSpc>
              <a:spcBef>
                <a:spcPts val="500"/>
              </a:spcBef>
              <a:spcAft>
                <a:spcPts val="0"/>
              </a:spcAft>
              <a:buClr>
                <a:srgbClr val="562873"/>
              </a:buClr>
              <a:buSzTx/>
              <a:buFont typeface="Arial" panose="020B0604020202020204" pitchFamily="34" charset="0"/>
              <a:buChar char="•"/>
              <a:tabLst/>
              <a:defRPr/>
            </a:pPr>
            <a:r>
              <a:rPr kumimoji="0" lang="en-US" b="0" i="1" u="none" strike="noStrike" kern="1200" cap="none" spc="0" normalizeH="0" baseline="0" noProof="0" dirty="0">
                <a:ln>
                  <a:noFill/>
                </a:ln>
                <a:solidFill>
                  <a:sysClr val="windowText" lastClr="000000"/>
                </a:solidFill>
                <a:effectLst/>
                <a:uLnTx/>
                <a:uFillTx/>
                <a:ea typeface="+mn-ea"/>
                <a:cs typeface="+mn-cs"/>
              </a:rPr>
              <a:t>Tensile samples are taken as 1</a:t>
            </a:r>
            <a:r>
              <a:rPr kumimoji="0" lang="en-US" b="0" i="1" u="none" strike="noStrike" kern="1200" cap="none" spc="0" normalizeH="0" baseline="30000" noProof="0" dirty="0">
                <a:ln>
                  <a:noFill/>
                </a:ln>
                <a:solidFill>
                  <a:sysClr val="windowText" lastClr="000000"/>
                </a:solidFill>
                <a:effectLst/>
                <a:uLnTx/>
                <a:uFillTx/>
                <a:ea typeface="+mn-ea"/>
                <a:cs typeface="+mn-cs"/>
              </a:rPr>
              <a:t>st</a:t>
            </a:r>
            <a:r>
              <a:rPr kumimoji="0" lang="en-US" b="0" i="1" u="none" strike="noStrike" kern="1200" cap="none" spc="0" normalizeH="0" baseline="0" noProof="0" dirty="0">
                <a:ln>
                  <a:noFill/>
                </a:ln>
                <a:solidFill>
                  <a:sysClr val="windowText" lastClr="000000"/>
                </a:solidFill>
                <a:effectLst/>
                <a:uLnTx/>
                <a:uFillTx/>
                <a:ea typeface="+mn-ea"/>
                <a:cs typeface="+mn-cs"/>
              </a:rPr>
              <a:t> step to update ASTM E8 standard</a:t>
            </a:r>
          </a:p>
          <a:p>
            <a:pPr marL="622300" marR="0" lvl="1" indent="-266700" algn="l" defTabSz="914400" rtl="0" eaLnBrk="1" fontAlgn="auto" latinLnBrk="0" hangingPunct="1">
              <a:lnSpc>
                <a:spcPct val="100000"/>
              </a:lnSpc>
              <a:spcBef>
                <a:spcPts val="500"/>
              </a:spcBef>
              <a:spcAft>
                <a:spcPts val="1200"/>
              </a:spcAft>
              <a:buClr>
                <a:srgbClr val="562873"/>
              </a:buClr>
              <a:buSzTx/>
              <a:buFont typeface="Arial" panose="020B0604020202020204" pitchFamily="34" charset="0"/>
              <a:buChar char="•"/>
              <a:tabLst/>
              <a:defRPr/>
            </a:pPr>
            <a:r>
              <a:rPr kumimoji="0" lang="en-US" b="0" i="1" u="none" strike="noStrike" kern="1200" cap="none" spc="0" normalizeH="0" baseline="0" noProof="0" dirty="0">
                <a:ln>
                  <a:noFill/>
                </a:ln>
                <a:solidFill>
                  <a:sysClr val="windowText" lastClr="000000"/>
                </a:solidFill>
                <a:effectLst/>
                <a:uLnTx/>
                <a:uFillTx/>
                <a:ea typeface="+mn-ea"/>
                <a:cs typeface="+mn-cs"/>
              </a:rPr>
              <a:t>Fracture toughness is the next step</a:t>
            </a:r>
          </a:p>
          <a:p>
            <a:pPr marL="88900" marR="0" lvl="0" indent="0" algn="l" defTabSz="914400" rtl="0" eaLnBrk="1" fontAlgn="auto" latinLnBrk="0" hangingPunct="1">
              <a:lnSpc>
                <a:spcPct val="100000"/>
              </a:lnSpc>
              <a:spcBef>
                <a:spcPts val="1000"/>
              </a:spcBef>
              <a:spcAft>
                <a:spcPts val="0"/>
              </a:spcAft>
              <a:buClr>
                <a:srgbClr val="984A9C"/>
              </a:buClr>
              <a:buSzTx/>
              <a:buNone/>
              <a:tabLst/>
              <a:defRPr/>
            </a:pPr>
            <a:endParaRPr lang="en-US" sz="2800" b="1" dirty="0">
              <a:solidFill>
                <a:schemeClr val="tx2"/>
              </a:solidFill>
            </a:endParaRPr>
          </a:p>
          <a:p>
            <a:pPr marL="355600" marR="0" lvl="0" indent="-266700" algn="l" defTabSz="914400" rtl="0" eaLnBrk="1" fontAlgn="auto" latinLnBrk="0" hangingPunct="1">
              <a:lnSpc>
                <a:spcPct val="100000"/>
              </a:lnSpc>
              <a:spcBef>
                <a:spcPts val="1000"/>
              </a:spcBef>
              <a:spcAft>
                <a:spcPts val="0"/>
              </a:spcAft>
              <a:buClr>
                <a:srgbClr val="984A9C"/>
              </a:buClr>
              <a:buSzTx/>
              <a:buFont typeface="Arial" panose="020B0604020202020204" pitchFamily="34" charset="0"/>
              <a:buChar char="•"/>
              <a:tabLst/>
              <a:defRPr/>
            </a:pPr>
            <a:r>
              <a:rPr kumimoji="0" lang="en-US" sz="2800" b="1" i="0" u="none" strike="noStrike" kern="1200" cap="none" spc="0" normalizeH="0" baseline="0" noProof="0" dirty="0">
                <a:ln>
                  <a:noFill/>
                </a:ln>
                <a:solidFill>
                  <a:schemeClr val="tx2"/>
                </a:solidFill>
                <a:effectLst/>
                <a:uLnTx/>
                <a:uFillTx/>
                <a:ea typeface="+mn-ea"/>
                <a:cs typeface="+mn-cs"/>
              </a:rPr>
              <a:t>Digital Image Correlation and Finite Element Modelling practice &amp; tools still to be improved</a:t>
            </a:r>
          </a:p>
          <a:p>
            <a:pPr marL="622300" marR="0" lvl="1" indent="-266700" algn="l" defTabSz="914400" rtl="0" eaLnBrk="1" fontAlgn="auto" latinLnBrk="0" hangingPunct="1">
              <a:lnSpc>
                <a:spcPct val="100000"/>
              </a:lnSpc>
              <a:spcBef>
                <a:spcPts val="500"/>
              </a:spcBef>
              <a:spcAft>
                <a:spcPts val="1200"/>
              </a:spcAft>
              <a:buClr>
                <a:srgbClr val="562873"/>
              </a:buClr>
              <a:buSzTx/>
              <a:buFont typeface="Arial" panose="020B0604020202020204" pitchFamily="34" charset="0"/>
              <a:buChar char="•"/>
              <a:tabLst/>
              <a:defRPr/>
            </a:pPr>
            <a:r>
              <a:rPr kumimoji="0" lang="en-US" b="0" i="1" u="none" strike="noStrike" kern="1200" cap="none" spc="0" normalizeH="0" baseline="0" noProof="0" dirty="0">
                <a:ln>
                  <a:noFill/>
                </a:ln>
                <a:solidFill>
                  <a:sysClr val="windowText" lastClr="000000"/>
                </a:solidFill>
                <a:effectLst/>
                <a:uLnTx/>
                <a:uFillTx/>
                <a:ea typeface="+mn-ea"/>
                <a:cs typeface="+mn-cs"/>
              </a:rPr>
              <a:t>Especially important for LCF and Fracture Toughness</a:t>
            </a:r>
          </a:p>
          <a:p>
            <a:pPr marL="355600" marR="0" lvl="0" indent="-266700" algn="l" defTabSz="914400" rtl="0" eaLnBrk="1" fontAlgn="auto" latinLnBrk="0" hangingPunct="1">
              <a:lnSpc>
                <a:spcPct val="100000"/>
              </a:lnSpc>
              <a:spcBef>
                <a:spcPts val="1000"/>
              </a:spcBef>
              <a:spcAft>
                <a:spcPts val="0"/>
              </a:spcAft>
              <a:buClr>
                <a:srgbClr val="984A9C"/>
              </a:buClr>
              <a:buSzTx/>
              <a:buFont typeface="Arial" panose="020B0604020202020204" pitchFamily="34" charset="0"/>
              <a:buChar char="•"/>
              <a:tabLst/>
              <a:defRPr/>
            </a:pPr>
            <a:endParaRPr kumimoji="0" lang="en-BE" sz="2800" b="0" i="0" u="none" strike="noStrike" kern="1200" cap="none" spc="0" normalizeH="0" baseline="0" noProof="0" dirty="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2845586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6037-3CD1-44B0-227A-A4657A3D57C7}"/>
              </a:ext>
            </a:extLst>
          </p:cNvPr>
          <p:cNvSpPr>
            <a:spLocks noGrp="1"/>
          </p:cNvSpPr>
          <p:nvPr>
            <p:ph type="title"/>
          </p:nvPr>
        </p:nvSpPr>
        <p:spPr/>
        <p:txBody>
          <a:bodyPr/>
          <a:lstStyle/>
          <a:p>
            <a:r>
              <a:rPr lang="en-US" sz="3200" dirty="0"/>
              <a:t>Next Steps</a:t>
            </a:r>
            <a:endParaRPr lang="en-GB" sz="3200" dirty="0"/>
          </a:p>
        </p:txBody>
      </p:sp>
      <p:sp>
        <p:nvSpPr>
          <p:cNvPr id="4" name="Footer Placeholder 3">
            <a:extLst>
              <a:ext uri="{FF2B5EF4-FFF2-40B4-BE49-F238E27FC236}">
                <a16:creationId xmlns:a16="http://schemas.microsoft.com/office/drawing/2014/main" id="{68949DD3-A544-398D-7DDC-215AF0319030}"/>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1DD3C0D5-B46A-18F6-CDA9-856A050BF52C}"/>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sp>
        <p:nvSpPr>
          <p:cNvPr id="6" name="Text Placeholder 2">
            <a:extLst>
              <a:ext uri="{FF2B5EF4-FFF2-40B4-BE49-F238E27FC236}">
                <a16:creationId xmlns:a16="http://schemas.microsoft.com/office/drawing/2014/main" id="{4F5CF75B-493F-3EBB-A075-24CD9C94A55D}"/>
              </a:ext>
            </a:extLst>
          </p:cNvPr>
          <p:cNvSpPr txBox="1">
            <a:spLocks/>
          </p:cNvSpPr>
          <p:nvPr/>
        </p:nvSpPr>
        <p:spPr>
          <a:xfrm>
            <a:off x="438453" y="972256"/>
            <a:ext cx="11315094" cy="4301992"/>
          </a:xfrm>
          <a:prstGeom prst="rect">
            <a:avLst/>
          </a:prstGeom>
        </p:spPr>
        <p:txBody>
          <a:bodyPr vert="horz" lIns="91440" tIns="45720" rIns="91440" bIns="45720" rtlCol="0">
            <a:noAutofit/>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984A9C"/>
              </a:buClr>
            </a:pPr>
            <a:r>
              <a:rPr kumimoji="0" lang="en-US" sz="2800" b="1" u="none" strike="noStrike" kern="1200" cap="none" spc="0" normalizeH="0" baseline="0" noProof="0" dirty="0">
                <a:ln>
                  <a:noFill/>
                </a:ln>
                <a:solidFill>
                  <a:schemeClr val="tx2"/>
                </a:solidFill>
                <a:effectLst/>
                <a:uLnTx/>
                <a:uFillTx/>
                <a:ea typeface="+mn-ea"/>
                <a:cs typeface="+mn-cs"/>
              </a:rPr>
              <a:t>Validation Irradiation </a:t>
            </a:r>
            <a:r>
              <a:rPr kumimoji="0" lang="en-US" sz="2800" b="1" u="none" strike="noStrike" kern="1200" cap="none" spc="0" normalizeH="0" baseline="0" noProof="0" dirty="0" err="1">
                <a:ln>
                  <a:noFill/>
                </a:ln>
                <a:solidFill>
                  <a:schemeClr val="tx2"/>
                </a:solidFill>
                <a:effectLst/>
                <a:uLnTx/>
                <a:uFillTx/>
                <a:ea typeface="+mn-ea"/>
                <a:cs typeface="+mn-cs"/>
              </a:rPr>
              <a:t>programme</a:t>
            </a:r>
            <a:r>
              <a:rPr kumimoji="0" lang="en-US" sz="2800" b="1" u="none" strike="noStrike" kern="1200" cap="none" spc="0" normalizeH="0" baseline="0" noProof="0" dirty="0">
                <a:ln>
                  <a:noFill/>
                </a:ln>
                <a:solidFill>
                  <a:schemeClr val="tx2"/>
                </a:solidFill>
                <a:effectLst/>
                <a:uLnTx/>
                <a:uFillTx/>
                <a:ea typeface="+mn-ea"/>
                <a:cs typeface="+mn-cs"/>
              </a:rPr>
              <a:t> still to be developed</a:t>
            </a:r>
          </a:p>
          <a:p>
            <a:pPr lvl="1">
              <a:spcBef>
                <a:spcPts val="0"/>
              </a:spcBef>
              <a:spcAft>
                <a:spcPts val="1200"/>
              </a:spcAft>
              <a:buClr>
                <a:srgbClr val="984A9C"/>
              </a:buClr>
            </a:pPr>
            <a:r>
              <a:rPr kumimoji="0" lang="en-US" b="0" i="1" u="none" strike="noStrike" kern="1200" cap="none" spc="0" normalizeH="0" baseline="0" noProof="0" dirty="0">
                <a:ln>
                  <a:noFill/>
                </a:ln>
                <a:solidFill>
                  <a:sysClr val="windowText" lastClr="000000"/>
                </a:solidFill>
                <a:effectLst/>
                <a:uLnTx/>
                <a:uFillTx/>
                <a:ea typeface="+mn-ea"/>
                <a:cs typeface="+mn-cs"/>
              </a:rPr>
              <a:t>Validation </a:t>
            </a:r>
            <a:r>
              <a:rPr kumimoji="0" lang="en-US" b="0" i="1" u="none" strike="noStrike" kern="1200" cap="none" spc="0" normalizeH="0" baseline="0" noProof="0" dirty="0" err="1">
                <a:ln>
                  <a:noFill/>
                </a:ln>
                <a:solidFill>
                  <a:sysClr val="windowText" lastClr="000000"/>
                </a:solidFill>
                <a:effectLst/>
                <a:uLnTx/>
                <a:uFillTx/>
                <a:ea typeface="+mn-ea"/>
                <a:cs typeface="+mn-cs"/>
              </a:rPr>
              <a:t>programme</a:t>
            </a:r>
            <a:r>
              <a:rPr kumimoji="0" lang="en-US" b="0" i="1" u="none" strike="noStrike" kern="1200" cap="none" spc="0" normalizeH="0" baseline="0" noProof="0" dirty="0">
                <a:ln>
                  <a:noFill/>
                </a:ln>
                <a:solidFill>
                  <a:sysClr val="windowText" lastClr="000000"/>
                </a:solidFill>
                <a:effectLst/>
                <a:uLnTx/>
                <a:uFillTx/>
                <a:ea typeface="+mn-ea"/>
                <a:cs typeface="+mn-cs"/>
              </a:rPr>
              <a:t> for tensile samples to compare precision statement in hot cell environment </a:t>
            </a:r>
          </a:p>
          <a:p>
            <a:pPr lvl="1">
              <a:spcBef>
                <a:spcPts val="0"/>
              </a:spcBef>
              <a:spcAft>
                <a:spcPts val="1200"/>
              </a:spcAft>
              <a:buClr>
                <a:srgbClr val="984A9C"/>
              </a:buClr>
            </a:pPr>
            <a:r>
              <a:rPr lang="en-US" i="1" dirty="0">
                <a:solidFill>
                  <a:sysClr val="windowText" lastClr="000000"/>
                </a:solidFill>
              </a:rPr>
              <a:t>Fracture toughness (for EUROFER97 and </a:t>
            </a:r>
            <a:r>
              <a:rPr lang="en-US" i="1" dirty="0" err="1">
                <a:solidFill>
                  <a:sysClr val="windowText" lastClr="000000"/>
                </a:solidFill>
              </a:rPr>
              <a:t>CuCrZr</a:t>
            </a:r>
            <a:r>
              <a:rPr lang="en-US" i="1" dirty="0">
                <a:solidFill>
                  <a:sysClr val="windowText" lastClr="000000"/>
                </a:solidFill>
              </a:rPr>
              <a:t>) ductile crack growth</a:t>
            </a:r>
          </a:p>
          <a:p>
            <a:pPr lvl="1">
              <a:spcBef>
                <a:spcPts val="0"/>
              </a:spcBef>
              <a:spcAft>
                <a:spcPts val="1200"/>
              </a:spcAft>
              <a:buClr>
                <a:srgbClr val="984A9C"/>
              </a:buClr>
            </a:pPr>
            <a:r>
              <a:rPr lang="en-US" i="1" dirty="0">
                <a:solidFill>
                  <a:sysClr val="windowText" lastClr="000000"/>
                </a:solidFill>
              </a:rPr>
              <a:t>Low cycle fatigue</a:t>
            </a:r>
          </a:p>
          <a:p>
            <a:pPr>
              <a:spcBef>
                <a:spcPts val="0"/>
              </a:spcBef>
              <a:spcAft>
                <a:spcPts val="1200"/>
              </a:spcAft>
              <a:buClr>
                <a:srgbClr val="984A9C"/>
              </a:buClr>
            </a:pPr>
            <a:endParaRPr kumimoji="0" lang="en-US" sz="2800" b="1" u="none" strike="noStrike" kern="1200" cap="none" spc="0" normalizeH="0" baseline="0" noProof="0" dirty="0">
              <a:ln>
                <a:noFill/>
              </a:ln>
              <a:solidFill>
                <a:schemeClr val="tx2"/>
              </a:solidFill>
              <a:effectLst/>
              <a:uLnTx/>
              <a:uFillTx/>
              <a:ea typeface="+mn-ea"/>
              <a:cs typeface="+mn-cs"/>
            </a:endParaRPr>
          </a:p>
          <a:p>
            <a:pPr>
              <a:spcBef>
                <a:spcPts val="0"/>
              </a:spcBef>
              <a:spcAft>
                <a:spcPts val="1200"/>
              </a:spcAft>
              <a:buClr>
                <a:srgbClr val="984A9C"/>
              </a:buClr>
            </a:pPr>
            <a:r>
              <a:rPr kumimoji="0" lang="en-US" sz="2800" b="1" u="none" strike="noStrike" kern="1200" cap="none" spc="0" normalizeH="0" baseline="0" noProof="0" dirty="0">
                <a:ln>
                  <a:noFill/>
                </a:ln>
                <a:solidFill>
                  <a:schemeClr val="tx2"/>
                </a:solidFill>
                <a:effectLst/>
                <a:uLnTx/>
                <a:uFillTx/>
                <a:ea typeface="+mn-ea"/>
                <a:cs typeface="+mn-cs"/>
              </a:rPr>
              <a:t>Best practice for handling of SSTT samples in Hot Cell environment </a:t>
            </a:r>
          </a:p>
          <a:p>
            <a:pPr lvl="1">
              <a:spcBef>
                <a:spcPts val="0"/>
              </a:spcBef>
              <a:spcAft>
                <a:spcPts val="1200"/>
              </a:spcAft>
              <a:buClr>
                <a:srgbClr val="984A9C"/>
              </a:buClr>
            </a:pPr>
            <a:r>
              <a:rPr kumimoji="0" lang="en-US" b="0" i="1" u="none" strike="noStrike" kern="1200" cap="none" spc="0" normalizeH="0" baseline="0" noProof="0" dirty="0">
                <a:ln>
                  <a:noFill/>
                </a:ln>
                <a:solidFill>
                  <a:sysClr val="windowText" lastClr="000000"/>
                </a:solidFill>
                <a:effectLst/>
                <a:uLnTx/>
                <a:uFillTx/>
                <a:ea typeface="+mn-ea"/>
                <a:cs typeface="+mn-cs"/>
              </a:rPr>
              <a:t>Design of grippers and sample mounting systems for remote handling </a:t>
            </a:r>
          </a:p>
          <a:p>
            <a:pPr lvl="1">
              <a:spcBef>
                <a:spcPts val="0"/>
              </a:spcBef>
              <a:spcAft>
                <a:spcPts val="1200"/>
              </a:spcAft>
              <a:buClr>
                <a:srgbClr val="984A9C"/>
              </a:buClr>
            </a:pPr>
            <a:r>
              <a:rPr lang="en-US" i="1" dirty="0">
                <a:solidFill>
                  <a:sysClr val="windowText" lastClr="000000"/>
                </a:solidFill>
              </a:rPr>
              <a:t>Reduced round robin to compare precision statement in hot cell environment </a:t>
            </a:r>
          </a:p>
          <a:p>
            <a:pPr lvl="1">
              <a:spcBef>
                <a:spcPts val="0"/>
              </a:spcBef>
              <a:spcAft>
                <a:spcPts val="1200"/>
              </a:spcAft>
              <a:buClr>
                <a:srgbClr val="984A9C"/>
              </a:buClr>
            </a:pPr>
            <a:endParaRPr kumimoji="0" lang="en-US" b="0" i="1" u="none" strike="noStrike" kern="1200" cap="none" spc="0" normalizeH="0" baseline="0" noProof="0" dirty="0">
              <a:ln>
                <a:noFill/>
              </a:ln>
              <a:solidFill>
                <a:sysClr val="windowText" lastClr="000000"/>
              </a:solidFill>
              <a:effectLst/>
              <a:uLnTx/>
              <a:uFillTx/>
              <a:ea typeface="+mn-ea"/>
              <a:cs typeface="+mn-cs"/>
            </a:endParaRPr>
          </a:p>
          <a:p>
            <a:pPr lvl="2">
              <a:spcBef>
                <a:spcPts val="0"/>
              </a:spcBef>
              <a:spcAft>
                <a:spcPts val="1200"/>
              </a:spcAft>
              <a:buClr>
                <a:srgbClr val="984A9C"/>
              </a:buClr>
            </a:pPr>
            <a:endParaRPr kumimoji="0" lang="en-US" sz="2400" b="0" i="1" u="none" strike="noStrike" kern="1200" cap="none" spc="0" normalizeH="0" baseline="0" noProof="0" dirty="0">
              <a:ln>
                <a:noFill/>
              </a:ln>
              <a:solidFill>
                <a:sysClr val="windowText" lastClr="000000"/>
              </a:solidFill>
              <a:effectLst/>
              <a:uLnTx/>
              <a:uFillTx/>
              <a:ea typeface="+mn-ea"/>
              <a:cs typeface="+mn-cs"/>
            </a:endParaRPr>
          </a:p>
          <a:p>
            <a:pPr marL="355600" marR="0" lvl="0" indent="-266700" algn="l" defTabSz="914400" rtl="0" eaLnBrk="1" fontAlgn="auto" latinLnBrk="0" hangingPunct="1">
              <a:lnSpc>
                <a:spcPct val="100000"/>
              </a:lnSpc>
              <a:spcBef>
                <a:spcPts val="0"/>
              </a:spcBef>
              <a:spcAft>
                <a:spcPts val="1200"/>
              </a:spcAft>
              <a:buClr>
                <a:srgbClr val="984A9C"/>
              </a:buClr>
              <a:buSzTx/>
              <a:buFont typeface="Arial" panose="020B0604020202020204" pitchFamily="34" charset="0"/>
              <a:buChar char="•"/>
              <a:tabLst/>
              <a:defRPr/>
            </a:pPr>
            <a:endParaRPr kumimoji="0" lang="en-BE" sz="3200" b="0" i="0" u="none" strike="noStrike" kern="1200" cap="none" spc="0" normalizeH="0" baseline="0" noProof="0" dirty="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854049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C898-524F-32DE-E8F5-78863BE9215B}"/>
              </a:ext>
            </a:extLst>
          </p:cNvPr>
          <p:cNvSpPr>
            <a:spLocks noGrp="1"/>
          </p:cNvSpPr>
          <p:nvPr>
            <p:ph type="title"/>
          </p:nvPr>
        </p:nvSpPr>
        <p:spPr/>
        <p:txBody>
          <a:bodyPr/>
          <a:lstStyle/>
          <a:p>
            <a:endParaRPr lang="en-GB"/>
          </a:p>
        </p:txBody>
      </p:sp>
      <p:sp>
        <p:nvSpPr>
          <p:cNvPr id="3" name="Footer Placeholder 2">
            <a:extLst>
              <a:ext uri="{FF2B5EF4-FFF2-40B4-BE49-F238E27FC236}">
                <a16:creationId xmlns:a16="http://schemas.microsoft.com/office/drawing/2014/main" id="{78F36F62-6F91-AE70-7095-0372EC4AE041}"/>
              </a:ext>
            </a:extLst>
          </p:cNvPr>
          <p:cNvSpPr>
            <a:spLocks noGrp="1"/>
          </p:cNvSpPr>
          <p:nvPr>
            <p:ph type="ftr" sz="quarter" idx="11"/>
          </p:nvPr>
        </p:nvSpPr>
        <p:spPr/>
        <p:txBody>
          <a:bodyPr/>
          <a:lstStyle/>
          <a:p>
            <a:r>
              <a:rPr lang="en-GB">
                <a:solidFill>
                  <a:prstClr val="white"/>
                </a:solidFill>
              </a:rPr>
              <a:t>EUROfusion Values | Event | dd Month yyyy</a:t>
            </a:r>
            <a:endParaRPr lang="en-GB" dirty="0">
              <a:solidFill>
                <a:prstClr val="white"/>
              </a:solidFill>
            </a:endParaRPr>
          </a:p>
        </p:txBody>
      </p:sp>
      <p:sp>
        <p:nvSpPr>
          <p:cNvPr id="4" name="Slide Number Placeholder 3">
            <a:extLst>
              <a:ext uri="{FF2B5EF4-FFF2-40B4-BE49-F238E27FC236}">
                <a16:creationId xmlns:a16="http://schemas.microsoft.com/office/drawing/2014/main" id="{4BA61239-D88E-D147-333F-DF879732FB53}"/>
              </a:ext>
            </a:extLst>
          </p:cNvPr>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p:spTree>
    <p:extLst>
      <p:ext uri="{BB962C8B-B14F-4D97-AF65-F5344CB8AC3E}">
        <p14:creationId xmlns:p14="http://schemas.microsoft.com/office/powerpoint/2010/main" val="3035386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52F0-3933-1ED5-B82D-C5BF92FFD8FA}"/>
              </a:ext>
            </a:extLst>
          </p:cNvPr>
          <p:cNvSpPr>
            <a:spLocks noGrp="1"/>
          </p:cNvSpPr>
          <p:nvPr>
            <p:ph type="title"/>
          </p:nvPr>
        </p:nvSpPr>
        <p:spPr/>
        <p:txBody>
          <a:bodyPr/>
          <a:lstStyle/>
          <a:p>
            <a:r>
              <a:rPr lang="en-US" dirty="0"/>
              <a:t>Summary</a:t>
            </a:r>
            <a:endParaRPr lang="en-GB" dirty="0"/>
          </a:p>
        </p:txBody>
      </p:sp>
      <p:sp>
        <p:nvSpPr>
          <p:cNvPr id="3" name="Content Placeholder 2">
            <a:extLst>
              <a:ext uri="{FF2B5EF4-FFF2-40B4-BE49-F238E27FC236}">
                <a16:creationId xmlns:a16="http://schemas.microsoft.com/office/drawing/2014/main" id="{BA00DBA6-45C3-1CFC-333D-8575FD84A764}"/>
              </a:ext>
            </a:extLst>
          </p:cNvPr>
          <p:cNvSpPr>
            <a:spLocks noGrp="1"/>
          </p:cNvSpPr>
          <p:nvPr>
            <p:ph idx="1"/>
          </p:nvPr>
        </p:nvSpPr>
        <p:spPr/>
        <p:txBody>
          <a:bodyPr/>
          <a:lstStyle/>
          <a:p>
            <a:pPr>
              <a:spcAft>
                <a:spcPts val="1800"/>
              </a:spcAft>
            </a:pPr>
            <a:r>
              <a:rPr lang="en-US" b="1" dirty="0"/>
              <a:t>Scope and goals of EUROfusion activities</a:t>
            </a:r>
          </a:p>
          <a:p>
            <a:pPr>
              <a:spcAft>
                <a:spcPts val="1800"/>
              </a:spcAft>
            </a:pPr>
            <a:r>
              <a:rPr lang="en-US" b="1" dirty="0"/>
              <a:t>SSTT for Low Cycle Fatigue</a:t>
            </a:r>
          </a:p>
          <a:p>
            <a:pPr>
              <a:spcAft>
                <a:spcPts val="1800"/>
              </a:spcAft>
            </a:pPr>
            <a:r>
              <a:rPr lang="en-US" b="1" dirty="0"/>
              <a:t>SSTT for Fracture Toughness</a:t>
            </a:r>
          </a:p>
          <a:p>
            <a:pPr>
              <a:spcAft>
                <a:spcPts val="1800"/>
              </a:spcAft>
            </a:pPr>
            <a:r>
              <a:rPr lang="en-US" b="1" dirty="0"/>
              <a:t>SSTT for Fatigue Crack Growth</a:t>
            </a:r>
          </a:p>
          <a:p>
            <a:pPr>
              <a:spcAft>
                <a:spcPts val="600"/>
              </a:spcAft>
            </a:pPr>
            <a:r>
              <a:rPr lang="en-GB" b="1" dirty="0"/>
              <a:t>SSTT for Tensile properties</a:t>
            </a:r>
          </a:p>
          <a:p>
            <a:pPr lvl="1">
              <a:spcAft>
                <a:spcPts val="1800"/>
              </a:spcAft>
            </a:pPr>
            <a:r>
              <a:rPr lang="en-GB" dirty="0"/>
              <a:t>Results of Pilot Run and proposal for ILS</a:t>
            </a:r>
          </a:p>
          <a:p>
            <a:pPr>
              <a:spcAft>
                <a:spcPts val="1800"/>
              </a:spcAft>
            </a:pPr>
            <a:r>
              <a:rPr lang="en-GB" b="1" dirty="0"/>
              <a:t>Conclusions</a:t>
            </a:r>
          </a:p>
          <a:p>
            <a:pPr>
              <a:spcAft>
                <a:spcPts val="1800"/>
              </a:spcAft>
            </a:pPr>
            <a:endParaRPr lang="en-GB" dirty="0"/>
          </a:p>
        </p:txBody>
      </p:sp>
      <p:sp>
        <p:nvSpPr>
          <p:cNvPr id="4" name="Footer Placeholder 3">
            <a:extLst>
              <a:ext uri="{FF2B5EF4-FFF2-40B4-BE49-F238E27FC236}">
                <a16:creationId xmlns:a16="http://schemas.microsoft.com/office/drawing/2014/main" id="{8DC4BE22-933E-0949-313B-C422F7247AB7}"/>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BA78FFD4-343E-DD26-A376-FE119C79D3E0}"/>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pic>
        <p:nvPicPr>
          <p:cNvPr id="6" name="Picture 5" descr="A picture containing diagram&#10;&#10;Description automatically generated">
            <a:extLst>
              <a:ext uri="{FF2B5EF4-FFF2-40B4-BE49-F238E27FC236}">
                <a16:creationId xmlns:a16="http://schemas.microsoft.com/office/drawing/2014/main" id="{8B89CBCA-4365-4A6C-3D2B-EB0C358769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04177" y="806286"/>
            <a:ext cx="3248463" cy="4875931"/>
          </a:xfrm>
          <a:prstGeom prst="rect">
            <a:avLst/>
          </a:prstGeom>
        </p:spPr>
      </p:pic>
    </p:spTree>
    <p:extLst>
      <p:ext uri="{BB962C8B-B14F-4D97-AF65-F5344CB8AC3E}">
        <p14:creationId xmlns:p14="http://schemas.microsoft.com/office/powerpoint/2010/main" val="101456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1B7E-F986-5AFE-D522-BA8FC94B6119}"/>
              </a:ext>
            </a:extLst>
          </p:cNvPr>
          <p:cNvSpPr>
            <a:spLocks noGrp="1"/>
          </p:cNvSpPr>
          <p:nvPr>
            <p:ph type="title"/>
          </p:nvPr>
        </p:nvSpPr>
        <p:spPr>
          <a:xfrm>
            <a:off x="1370112" y="2624819"/>
            <a:ext cx="9451776" cy="457200"/>
          </a:xfrm>
        </p:spPr>
        <p:txBody>
          <a:bodyPr/>
          <a:lstStyle/>
          <a:p>
            <a:pPr algn="ctr"/>
            <a:r>
              <a:rPr lang="en-US" dirty="0"/>
              <a:t>COMPLEMENTARY SLIDES</a:t>
            </a:r>
            <a:endParaRPr lang="en-GB" dirty="0"/>
          </a:p>
        </p:txBody>
      </p:sp>
      <p:sp>
        <p:nvSpPr>
          <p:cNvPr id="3" name="Slide Number Placeholder 2">
            <a:extLst>
              <a:ext uri="{FF2B5EF4-FFF2-40B4-BE49-F238E27FC236}">
                <a16:creationId xmlns:a16="http://schemas.microsoft.com/office/drawing/2014/main" id="{740757DF-DFFC-FFD7-366F-6EB018206D33}"/>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dirty="0">
              <a:solidFill>
                <a:prstClr val="white"/>
              </a:solidFill>
            </a:endParaRPr>
          </a:p>
        </p:txBody>
      </p:sp>
      <p:sp>
        <p:nvSpPr>
          <p:cNvPr id="5" name="Footer Placeholder 4">
            <a:extLst>
              <a:ext uri="{FF2B5EF4-FFF2-40B4-BE49-F238E27FC236}">
                <a16:creationId xmlns:a16="http://schemas.microsoft.com/office/drawing/2014/main" id="{E83E3710-64C4-1B6D-D7EC-7D680D497C98}"/>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3174587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5933-EB9E-FD8C-14FD-55FE47DEA720}"/>
              </a:ext>
            </a:extLst>
          </p:cNvPr>
          <p:cNvSpPr>
            <a:spLocks noGrp="1"/>
          </p:cNvSpPr>
          <p:nvPr>
            <p:ph type="title"/>
          </p:nvPr>
        </p:nvSpPr>
        <p:spPr/>
        <p:txBody>
          <a:bodyPr/>
          <a:lstStyle/>
          <a:p>
            <a:r>
              <a:rPr lang="en-US" dirty="0"/>
              <a:t>Low Cycle Fatigue</a:t>
            </a:r>
            <a:endParaRPr lang="en-BE" dirty="0"/>
          </a:p>
        </p:txBody>
      </p:sp>
      <p:sp>
        <p:nvSpPr>
          <p:cNvPr id="4" name="Slide Number Placeholder 3">
            <a:extLst>
              <a:ext uri="{FF2B5EF4-FFF2-40B4-BE49-F238E27FC236}">
                <a16:creationId xmlns:a16="http://schemas.microsoft.com/office/drawing/2014/main" id="{2D5974FF-70D5-CCCC-5909-E8942398957C}"/>
              </a:ext>
            </a:extLst>
          </p:cNvPr>
          <p:cNvSpPr>
            <a:spLocks noGrp="1"/>
          </p:cNvSpPr>
          <p:nvPr>
            <p:ph type="sldNum" sz="quarter" idx="12"/>
          </p:nvPr>
        </p:nvSpPr>
        <p:spPr/>
        <p:txBody>
          <a:bodyPr/>
          <a:lstStyle/>
          <a:p>
            <a:fld id="{A814E660-BF25-4843-B2A0-93C6E2B6253B}" type="slidenum">
              <a:rPr lang="en-BE" smtClean="0"/>
              <a:pPr/>
              <a:t>21</a:t>
            </a:fld>
            <a:endParaRPr lang="en-BE" dirty="0"/>
          </a:p>
        </p:txBody>
      </p:sp>
      <p:sp>
        <p:nvSpPr>
          <p:cNvPr id="5" name="TextBox 12">
            <a:extLst>
              <a:ext uri="{FF2B5EF4-FFF2-40B4-BE49-F238E27FC236}">
                <a16:creationId xmlns:a16="http://schemas.microsoft.com/office/drawing/2014/main" id="{41F4242A-9DC6-E6D8-4C2A-92AEFD301E56}"/>
              </a:ext>
            </a:extLst>
          </p:cNvPr>
          <p:cNvSpPr txBox="1"/>
          <p:nvPr/>
        </p:nvSpPr>
        <p:spPr>
          <a:xfrm>
            <a:off x="6778854" y="1914863"/>
            <a:ext cx="5317543" cy="3416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pPr>
            <a:r>
              <a:rPr lang="en-GB" dirty="0">
                <a:solidFill>
                  <a:srgbClr val="00B050"/>
                </a:solidFill>
              </a:rPr>
              <a:t>Floating crosshead</a:t>
            </a:r>
          </a:p>
          <a:p>
            <a:pPr marL="457200" indent="-457200">
              <a:buFont typeface="+mj-lt"/>
              <a:buAutoNum type="arabicPeriod"/>
            </a:pPr>
            <a:r>
              <a:rPr lang="en-GB" dirty="0">
                <a:solidFill>
                  <a:srgbClr val="E46C0A"/>
                </a:solidFill>
              </a:rPr>
              <a:t>Upgraded vacuum system (10</a:t>
            </a:r>
            <a:r>
              <a:rPr lang="en-GB" baseline="30000" dirty="0">
                <a:solidFill>
                  <a:srgbClr val="E46C0A"/>
                </a:solidFill>
              </a:rPr>
              <a:t>-5 </a:t>
            </a:r>
            <a:r>
              <a:rPr lang="en-GB" dirty="0">
                <a:solidFill>
                  <a:srgbClr val="E46C0A"/>
                </a:solidFill>
              </a:rPr>
              <a:t>mbar) </a:t>
            </a:r>
          </a:p>
          <a:p>
            <a:pPr marL="457200" indent="-457200">
              <a:buFont typeface="+mj-lt"/>
              <a:buAutoNum type="arabicPeriod"/>
            </a:pPr>
            <a:r>
              <a:rPr lang="en-GB" dirty="0">
                <a:solidFill>
                  <a:srgbClr val="0070C0"/>
                </a:solidFill>
              </a:rPr>
              <a:t>Extended  columns</a:t>
            </a:r>
          </a:p>
          <a:p>
            <a:pPr marL="457200" indent="-457200">
              <a:buFont typeface="+mj-lt"/>
              <a:buAutoNum type="arabicPeriod"/>
            </a:pPr>
            <a:r>
              <a:rPr lang="en-GB" dirty="0">
                <a:solidFill>
                  <a:srgbClr val="7030A0"/>
                </a:solidFill>
              </a:rPr>
              <a:t>High temperature extensometer feed through</a:t>
            </a:r>
          </a:p>
          <a:p>
            <a:pPr marL="457200" indent="-457200">
              <a:buFont typeface="+mj-lt"/>
              <a:buAutoNum type="arabicPeriod"/>
            </a:pPr>
            <a:r>
              <a:rPr lang="en-GB" dirty="0">
                <a:solidFill>
                  <a:srgbClr val="FF0000"/>
                </a:solidFill>
              </a:rPr>
              <a:t>Stiffer pull bars</a:t>
            </a:r>
          </a:p>
          <a:p>
            <a:pPr marL="457200" indent="-457200">
              <a:buFont typeface="+mj-lt"/>
              <a:buAutoNum type="arabicPeriod"/>
            </a:pPr>
            <a:r>
              <a:rPr lang="en-GB" dirty="0">
                <a:solidFill>
                  <a:srgbClr val="009999"/>
                </a:solidFill>
              </a:rPr>
              <a:t>Revised gripping solution for increased stability</a:t>
            </a:r>
          </a:p>
          <a:p>
            <a:pPr marL="457200" indent="-457200">
              <a:buFont typeface="+mj-lt"/>
              <a:buAutoNum type="arabicPeriod"/>
            </a:pPr>
            <a:r>
              <a:rPr lang="en-GB" dirty="0">
                <a:solidFill>
                  <a:srgbClr val="CC0099"/>
                </a:solidFill>
              </a:rPr>
              <a:t>Uprated load capacity (20 </a:t>
            </a:r>
            <a:r>
              <a:rPr lang="en-GB" dirty="0" err="1">
                <a:solidFill>
                  <a:srgbClr val="CC0099"/>
                </a:solidFill>
              </a:rPr>
              <a:t>kN</a:t>
            </a:r>
            <a:r>
              <a:rPr lang="en-GB" dirty="0">
                <a:solidFill>
                  <a:srgbClr val="CC0099"/>
                </a:solidFill>
              </a:rPr>
              <a:t>)</a:t>
            </a:r>
          </a:p>
        </p:txBody>
      </p:sp>
      <p:grpSp>
        <p:nvGrpSpPr>
          <p:cNvPr id="6" name="Group 5">
            <a:extLst>
              <a:ext uri="{FF2B5EF4-FFF2-40B4-BE49-F238E27FC236}">
                <a16:creationId xmlns:a16="http://schemas.microsoft.com/office/drawing/2014/main" id="{22E1A62A-BD00-6919-F408-DB637FFCC46A}"/>
              </a:ext>
            </a:extLst>
          </p:cNvPr>
          <p:cNvGrpSpPr/>
          <p:nvPr/>
        </p:nvGrpSpPr>
        <p:grpSpPr>
          <a:xfrm>
            <a:off x="3489530" y="1647689"/>
            <a:ext cx="3244030" cy="4320000"/>
            <a:chOff x="4719203" y="1907121"/>
            <a:chExt cx="3244030" cy="4320000"/>
          </a:xfrm>
        </p:grpSpPr>
        <p:grpSp>
          <p:nvGrpSpPr>
            <p:cNvPr id="8" name="Group 7">
              <a:extLst>
                <a:ext uri="{FF2B5EF4-FFF2-40B4-BE49-F238E27FC236}">
                  <a16:creationId xmlns:a16="http://schemas.microsoft.com/office/drawing/2014/main" id="{7C1E3D52-9802-374A-4CB4-C8AC359F936B}"/>
                </a:ext>
              </a:extLst>
            </p:cNvPr>
            <p:cNvGrpSpPr/>
            <p:nvPr/>
          </p:nvGrpSpPr>
          <p:grpSpPr>
            <a:xfrm>
              <a:off x="4719203" y="1907121"/>
              <a:ext cx="3244030" cy="4320000"/>
              <a:chOff x="4719203" y="1907121"/>
              <a:chExt cx="3244030" cy="4320000"/>
            </a:xfrm>
          </p:grpSpPr>
          <p:grpSp>
            <p:nvGrpSpPr>
              <p:cNvPr id="10" name="Group 9">
                <a:extLst>
                  <a:ext uri="{FF2B5EF4-FFF2-40B4-BE49-F238E27FC236}">
                    <a16:creationId xmlns:a16="http://schemas.microsoft.com/office/drawing/2014/main" id="{3F5D32C6-90D9-9007-6705-8958B9548882}"/>
                  </a:ext>
                </a:extLst>
              </p:cNvPr>
              <p:cNvGrpSpPr/>
              <p:nvPr/>
            </p:nvGrpSpPr>
            <p:grpSpPr>
              <a:xfrm>
                <a:off x="4719203" y="1907121"/>
                <a:ext cx="3240000" cy="4320000"/>
                <a:chOff x="4719203" y="1907121"/>
                <a:chExt cx="3240000" cy="4320000"/>
              </a:xfrm>
            </p:grpSpPr>
            <p:pic>
              <p:nvPicPr>
                <p:cNvPr id="38" name="Picture 37" descr="A machine with a light inside&#10;&#10;Description automatically generated">
                  <a:extLst>
                    <a:ext uri="{FF2B5EF4-FFF2-40B4-BE49-F238E27FC236}">
                      <a16:creationId xmlns:a16="http://schemas.microsoft.com/office/drawing/2014/main" id="{2CF997A7-5038-FD1A-84B7-01C1E21849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9203" y="1907121"/>
                  <a:ext cx="3240000" cy="4320000"/>
                </a:xfrm>
                <a:prstGeom prst="rect">
                  <a:avLst/>
                </a:prstGeom>
              </p:spPr>
            </p:pic>
            <p:sp>
              <p:nvSpPr>
                <p:cNvPr id="39" name="Rectangle 38">
                  <a:extLst>
                    <a:ext uri="{FF2B5EF4-FFF2-40B4-BE49-F238E27FC236}">
                      <a16:creationId xmlns:a16="http://schemas.microsoft.com/office/drawing/2014/main" id="{88C66CE9-9F10-AA92-C8F9-DA06C3285058}"/>
                    </a:ext>
                  </a:extLst>
                </p:cNvPr>
                <p:cNvSpPr/>
                <p:nvPr/>
              </p:nvSpPr>
              <p:spPr>
                <a:xfrm>
                  <a:off x="5733796" y="3048755"/>
                  <a:ext cx="1156495" cy="452673"/>
                </a:xfrm>
                <a:prstGeom prst="rect">
                  <a:avLst/>
                </a:prstGeom>
                <a:solidFill>
                  <a:srgbClr val="00B050">
                    <a:alpha val="40000"/>
                  </a:srgb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0" name="Rectangle 39">
                  <a:extLst>
                    <a:ext uri="{FF2B5EF4-FFF2-40B4-BE49-F238E27FC236}">
                      <a16:creationId xmlns:a16="http://schemas.microsoft.com/office/drawing/2014/main" id="{4B627F59-B007-F960-6D6E-7FED32F47DC8}"/>
                    </a:ext>
                  </a:extLst>
                </p:cNvPr>
                <p:cNvSpPr/>
                <p:nvPr/>
              </p:nvSpPr>
              <p:spPr>
                <a:xfrm>
                  <a:off x="6746274" y="4067121"/>
                  <a:ext cx="886461" cy="600413"/>
                </a:xfrm>
                <a:prstGeom prst="rect">
                  <a:avLst/>
                </a:prstGeom>
                <a:solidFill>
                  <a:srgbClr val="E46C0A">
                    <a:alpha val="40000"/>
                  </a:srgb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1" name="Rectangle 40">
                  <a:extLst>
                    <a:ext uri="{FF2B5EF4-FFF2-40B4-BE49-F238E27FC236}">
                      <a16:creationId xmlns:a16="http://schemas.microsoft.com/office/drawing/2014/main" id="{BD845C38-ABA9-5419-64C2-3D7A19E2D2BA}"/>
                    </a:ext>
                  </a:extLst>
                </p:cNvPr>
                <p:cNvSpPr/>
                <p:nvPr/>
              </p:nvSpPr>
              <p:spPr>
                <a:xfrm>
                  <a:off x="6746275" y="3904816"/>
                  <a:ext cx="336914" cy="162306"/>
                </a:xfrm>
                <a:prstGeom prst="rect">
                  <a:avLst/>
                </a:prstGeom>
                <a:solidFill>
                  <a:srgbClr val="7030A0">
                    <a:alpha val="40000"/>
                  </a:srgbClr>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2" name="Rectangle 41">
                  <a:extLst>
                    <a:ext uri="{FF2B5EF4-FFF2-40B4-BE49-F238E27FC236}">
                      <a16:creationId xmlns:a16="http://schemas.microsoft.com/office/drawing/2014/main" id="{945FBF12-8E90-D6E7-287E-4B79F00E305E}"/>
                    </a:ext>
                  </a:extLst>
                </p:cNvPr>
                <p:cNvSpPr/>
                <p:nvPr/>
              </p:nvSpPr>
              <p:spPr>
                <a:xfrm>
                  <a:off x="5684472" y="1990725"/>
                  <a:ext cx="228162" cy="3143250"/>
                </a:xfrm>
                <a:prstGeom prst="rect">
                  <a:avLst/>
                </a:prstGeom>
                <a:solidFill>
                  <a:srgbClr val="0070C0">
                    <a:alpha val="40000"/>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3" name="Rectangle 42">
                  <a:extLst>
                    <a:ext uri="{FF2B5EF4-FFF2-40B4-BE49-F238E27FC236}">
                      <a16:creationId xmlns:a16="http://schemas.microsoft.com/office/drawing/2014/main" id="{F7AEB8E6-F196-184E-F43C-DD82F6981E4C}"/>
                    </a:ext>
                  </a:extLst>
                </p:cNvPr>
                <p:cNvSpPr/>
                <p:nvPr/>
              </p:nvSpPr>
              <p:spPr>
                <a:xfrm>
                  <a:off x="6208339" y="3181778"/>
                  <a:ext cx="228162" cy="1779850"/>
                </a:xfrm>
                <a:prstGeom prst="rect">
                  <a:avLst/>
                </a:prstGeom>
                <a:solidFill>
                  <a:srgbClr val="FF0000">
                    <a:alpha val="4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4" name="Rectangle 43">
                  <a:extLst>
                    <a:ext uri="{FF2B5EF4-FFF2-40B4-BE49-F238E27FC236}">
                      <a16:creationId xmlns:a16="http://schemas.microsoft.com/office/drawing/2014/main" id="{C965EC06-6AC2-7A7B-57CA-BCBE7A92E238}"/>
                    </a:ext>
                  </a:extLst>
                </p:cNvPr>
                <p:cNvSpPr/>
                <p:nvPr/>
              </p:nvSpPr>
              <p:spPr>
                <a:xfrm>
                  <a:off x="6208338" y="3924601"/>
                  <a:ext cx="228162" cy="323843"/>
                </a:xfrm>
                <a:prstGeom prst="rect">
                  <a:avLst/>
                </a:prstGeom>
                <a:solidFill>
                  <a:srgbClr val="009999">
                    <a:alpha val="40000"/>
                  </a:srgbClr>
                </a:solidFill>
                <a:ln w="38100">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rgbClr val="0070C0"/>
                    </a:solidFill>
                  </a:endParaRPr>
                </a:p>
              </p:txBody>
            </p:sp>
            <p:sp>
              <p:nvSpPr>
                <p:cNvPr id="45" name="Rectangle 44">
                  <a:extLst>
                    <a:ext uri="{FF2B5EF4-FFF2-40B4-BE49-F238E27FC236}">
                      <a16:creationId xmlns:a16="http://schemas.microsoft.com/office/drawing/2014/main" id="{CC11FBED-8813-F1F5-A382-34A3B5FCF57D}"/>
                    </a:ext>
                  </a:extLst>
                </p:cNvPr>
                <p:cNvSpPr/>
                <p:nvPr/>
              </p:nvSpPr>
              <p:spPr>
                <a:xfrm>
                  <a:off x="6122478" y="1990725"/>
                  <a:ext cx="411965" cy="872487"/>
                </a:xfrm>
                <a:prstGeom prst="rect">
                  <a:avLst/>
                </a:prstGeom>
                <a:solidFill>
                  <a:srgbClr val="CC0099">
                    <a:alpha val="40000"/>
                  </a:srgbClr>
                </a:solidFill>
                <a:ln w="38100">
                  <a:solidFill>
                    <a:srgbClr val="CC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grpSp>
            <p:nvGrpSpPr>
              <p:cNvPr id="11" name="Group 10">
                <a:extLst>
                  <a:ext uri="{FF2B5EF4-FFF2-40B4-BE49-F238E27FC236}">
                    <a16:creationId xmlns:a16="http://schemas.microsoft.com/office/drawing/2014/main" id="{CAA6A5AC-8B35-1C32-5851-E4D4C1F1F63E}"/>
                  </a:ext>
                </a:extLst>
              </p:cNvPr>
              <p:cNvGrpSpPr/>
              <p:nvPr/>
            </p:nvGrpSpPr>
            <p:grpSpPr>
              <a:xfrm>
                <a:off x="7107055" y="2925765"/>
                <a:ext cx="364401" cy="461665"/>
                <a:chOff x="8282923" y="1657646"/>
                <a:chExt cx="364401" cy="461665"/>
              </a:xfrm>
            </p:grpSpPr>
            <p:sp>
              <p:nvSpPr>
                <p:cNvPr id="36" name="Rectangle 35">
                  <a:extLst>
                    <a:ext uri="{FF2B5EF4-FFF2-40B4-BE49-F238E27FC236}">
                      <a16:creationId xmlns:a16="http://schemas.microsoft.com/office/drawing/2014/main" id="{498B11AE-6619-B0BB-7F2B-637E234737C5}"/>
                    </a:ext>
                  </a:extLst>
                </p:cNvPr>
                <p:cNvSpPr/>
                <p:nvPr/>
              </p:nvSpPr>
              <p:spPr>
                <a:xfrm>
                  <a:off x="8313957" y="1721578"/>
                  <a:ext cx="289591" cy="318566"/>
                </a:xfrm>
                <a:prstGeom prst="rect">
                  <a:avLst/>
                </a:prstGeom>
                <a:solidFill>
                  <a:srgbClr val="00B05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7" name="TextBox 22">
                  <a:extLst>
                    <a:ext uri="{FF2B5EF4-FFF2-40B4-BE49-F238E27FC236}">
                      <a16:creationId xmlns:a16="http://schemas.microsoft.com/office/drawing/2014/main" id="{A1271DD7-0F9A-7DEE-5FE4-05E18CA044BB}"/>
                    </a:ext>
                  </a:extLst>
                </p:cNvPr>
                <p:cNvSpPr txBox="1"/>
                <p:nvPr/>
              </p:nvSpPr>
              <p:spPr>
                <a:xfrm>
                  <a:off x="8282923" y="1657646"/>
                  <a:ext cx="36440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solidFill>
                        <a:schemeClr val="bg1"/>
                      </a:solidFill>
                    </a:rPr>
                    <a:t>1</a:t>
                  </a:r>
                </a:p>
              </p:txBody>
            </p:sp>
          </p:grpSp>
          <p:grpSp>
            <p:nvGrpSpPr>
              <p:cNvPr id="12" name="Group 11">
                <a:extLst>
                  <a:ext uri="{FF2B5EF4-FFF2-40B4-BE49-F238E27FC236}">
                    <a16:creationId xmlns:a16="http://schemas.microsoft.com/office/drawing/2014/main" id="{9C8358C2-B151-91D4-D935-73FF55A5DF3D}"/>
                  </a:ext>
                </a:extLst>
              </p:cNvPr>
              <p:cNvGrpSpPr/>
              <p:nvPr/>
            </p:nvGrpSpPr>
            <p:grpSpPr>
              <a:xfrm>
                <a:off x="7598832" y="3545024"/>
                <a:ext cx="364401" cy="461665"/>
                <a:chOff x="8272897" y="1645605"/>
                <a:chExt cx="364401" cy="461665"/>
              </a:xfrm>
            </p:grpSpPr>
            <p:sp>
              <p:nvSpPr>
                <p:cNvPr id="34" name="Rectangle 33">
                  <a:extLst>
                    <a:ext uri="{FF2B5EF4-FFF2-40B4-BE49-F238E27FC236}">
                      <a16:creationId xmlns:a16="http://schemas.microsoft.com/office/drawing/2014/main" id="{78268309-0940-62D7-047D-9FDFB8A18F1A}"/>
                    </a:ext>
                  </a:extLst>
                </p:cNvPr>
                <p:cNvSpPr/>
                <p:nvPr/>
              </p:nvSpPr>
              <p:spPr>
                <a:xfrm>
                  <a:off x="8313957" y="1721578"/>
                  <a:ext cx="289591" cy="318566"/>
                </a:xfrm>
                <a:prstGeom prst="rect">
                  <a:avLst/>
                </a:prstGeom>
                <a:solidFill>
                  <a:srgbClr val="E46C0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5" name="TextBox 27">
                  <a:extLst>
                    <a:ext uri="{FF2B5EF4-FFF2-40B4-BE49-F238E27FC236}">
                      <a16:creationId xmlns:a16="http://schemas.microsoft.com/office/drawing/2014/main" id="{10364D7A-7F06-9ED3-A792-F53E2A2E6FA5}"/>
                    </a:ext>
                  </a:extLst>
                </p:cNvPr>
                <p:cNvSpPr txBox="1"/>
                <p:nvPr/>
              </p:nvSpPr>
              <p:spPr>
                <a:xfrm>
                  <a:off x="8272897" y="1645605"/>
                  <a:ext cx="36440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solidFill>
                        <a:schemeClr val="bg1"/>
                      </a:solidFill>
                    </a:rPr>
                    <a:t>2</a:t>
                  </a:r>
                </a:p>
              </p:txBody>
            </p:sp>
          </p:grpSp>
          <p:grpSp>
            <p:nvGrpSpPr>
              <p:cNvPr id="13" name="Group 12">
                <a:extLst>
                  <a:ext uri="{FF2B5EF4-FFF2-40B4-BE49-F238E27FC236}">
                    <a16:creationId xmlns:a16="http://schemas.microsoft.com/office/drawing/2014/main" id="{1309DE9E-DD6F-8E73-4B5B-DAE2C6C32501}"/>
                  </a:ext>
                </a:extLst>
              </p:cNvPr>
              <p:cNvGrpSpPr/>
              <p:nvPr/>
            </p:nvGrpSpPr>
            <p:grpSpPr>
              <a:xfrm>
                <a:off x="7198093" y="3417646"/>
                <a:ext cx="364401" cy="461665"/>
                <a:chOff x="8285097" y="1647969"/>
                <a:chExt cx="364401" cy="461665"/>
              </a:xfrm>
            </p:grpSpPr>
            <p:sp>
              <p:nvSpPr>
                <p:cNvPr id="32" name="Rectangle 31">
                  <a:extLst>
                    <a:ext uri="{FF2B5EF4-FFF2-40B4-BE49-F238E27FC236}">
                      <a16:creationId xmlns:a16="http://schemas.microsoft.com/office/drawing/2014/main" id="{8D43F569-D0D9-B4E6-01D3-668CC0787FD8}"/>
                    </a:ext>
                  </a:extLst>
                </p:cNvPr>
                <p:cNvSpPr/>
                <p:nvPr/>
              </p:nvSpPr>
              <p:spPr>
                <a:xfrm>
                  <a:off x="8313957" y="1721578"/>
                  <a:ext cx="289591" cy="318566"/>
                </a:xfrm>
                <a:prstGeom prst="rect">
                  <a:avLst/>
                </a:prstGeom>
                <a:solidFill>
                  <a:srgbClr val="7030A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3" name="TextBox 30">
                  <a:extLst>
                    <a:ext uri="{FF2B5EF4-FFF2-40B4-BE49-F238E27FC236}">
                      <a16:creationId xmlns:a16="http://schemas.microsoft.com/office/drawing/2014/main" id="{D2ED496D-42CB-88EB-EA44-4B7D8AD51172}"/>
                    </a:ext>
                  </a:extLst>
                </p:cNvPr>
                <p:cNvSpPr txBox="1"/>
                <p:nvPr/>
              </p:nvSpPr>
              <p:spPr>
                <a:xfrm>
                  <a:off x="8285097" y="1647969"/>
                  <a:ext cx="36440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solidFill>
                        <a:schemeClr val="bg1"/>
                      </a:solidFill>
                    </a:rPr>
                    <a:t>4</a:t>
                  </a:r>
                </a:p>
              </p:txBody>
            </p:sp>
          </p:grpSp>
          <p:grpSp>
            <p:nvGrpSpPr>
              <p:cNvPr id="14" name="Group 13">
                <a:extLst>
                  <a:ext uri="{FF2B5EF4-FFF2-40B4-BE49-F238E27FC236}">
                    <a16:creationId xmlns:a16="http://schemas.microsoft.com/office/drawing/2014/main" id="{17E35BA8-D7B7-C87A-947F-4215878C00CA}"/>
                  </a:ext>
                </a:extLst>
              </p:cNvPr>
              <p:cNvGrpSpPr/>
              <p:nvPr/>
            </p:nvGrpSpPr>
            <p:grpSpPr>
              <a:xfrm>
                <a:off x="5140655" y="2653222"/>
                <a:ext cx="364401" cy="461665"/>
                <a:chOff x="8282923" y="1649098"/>
                <a:chExt cx="364401" cy="461665"/>
              </a:xfrm>
            </p:grpSpPr>
            <p:sp>
              <p:nvSpPr>
                <p:cNvPr id="30" name="Rectangle 29">
                  <a:extLst>
                    <a:ext uri="{FF2B5EF4-FFF2-40B4-BE49-F238E27FC236}">
                      <a16:creationId xmlns:a16="http://schemas.microsoft.com/office/drawing/2014/main" id="{19D2AAB8-F566-9E0D-9103-4EACF9016B2A}"/>
                    </a:ext>
                  </a:extLst>
                </p:cNvPr>
                <p:cNvSpPr/>
                <p:nvPr/>
              </p:nvSpPr>
              <p:spPr>
                <a:xfrm>
                  <a:off x="8313957" y="1721578"/>
                  <a:ext cx="289591" cy="318566"/>
                </a:xfrm>
                <a:prstGeom prst="rect">
                  <a:avLst/>
                </a:prstGeom>
                <a:solidFill>
                  <a:srgbClr val="0070C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1" name="TextBox 33">
                  <a:extLst>
                    <a:ext uri="{FF2B5EF4-FFF2-40B4-BE49-F238E27FC236}">
                      <a16:creationId xmlns:a16="http://schemas.microsoft.com/office/drawing/2014/main" id="{791E29E7-1537-2C57-D2E8-FB449A00D583}"/>
                    </a:ext>
                  </a:extLst>
                </p:cNvPr>
                <p:cNvSpPr txBox="1"/>
                <p:nvPr/>
              </p:nvSpPr>
              <p:spPr>
                <a:xfrm>
                  <a:off x="8282923" y="1649098"/>
                  <a:ext cx="36440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solidFill>
                        <a:schemeClr val="bg1"/>
                      </a:solidFill>
                    </a:rPr>
                    <a:t>3</a:t>
                  </a:r>
                </a:p>
              </p:txBody>
            </p:sp>
          </p:grpSp>
          <p:grpSp>
            <p:nvGrpSpPr>
              <p:cNvPr id="15" name="Group 14">
                <a:extLst>
                  <a:ext uri="{FF2B5EF4-FFF2-40B4-BE49-F238E27FC236}">
                    <a16:creationId xmlns:a16="http://schemas.microsoft.com/office/drawing/2014/main" id="{E540F17A-B4B7-BCB4-A435-DC72FC20B7AF}"/>
                  </a:ext>
                </a:extLst>
              </p:cNvPr>
              <p:cNvGrpSpPr/>
              <p:nvPr/>
            </p:nvGrpSpPr>
            <p:grpSpPr>
              <a:xfrm>
                <a:off x="5141269" y="3090754"/>
                <a:ext cx="364401" cy="461665"/>
                <a:chOff x="8282923" y="1657643"/>
                <a:chExt cx="364401" cy="461665"/>
              </a:xfrm>
            </p:grpSpPr>
            <p:sp>
              <p:nvSpPr>
                <p:cNvPr id="28" name="Rectangle 27">
                  <a:extLst>
                    <a:ext uri="{FF2B5EF4-FFF2-40B4-BE49-F238E27FC236}">
                      <a16:creationId xmlns:a16="http://schemas.microsoft.com/office/drawing/2014/main" id="{4749524C-8E98-ED86-FBC5-FAD175340FDA}"/>
                    </a:ext>
                  </a:extLst>
                </p:cNvPr>
                <p:cNvSpPr/>
                <p:nvPr/>
              </p:nvSpPr>
              <p:spPr>
                <a:xfrm>
                  <a:off x="8313957" y="1721578"/>
                  <a:ext cx="289591" cy="318566"/>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9" name="TextBox 36">
                  <a:extLst>
                    <a:ext uri="{FF2B5EF4-FFF2-40B4-BE49-F238E27FC236}">
                      <a16:creationId xmlns:a16="http://schemas.microsoft.com/office/drawing/2014/main" id="{B3013181-04EF-462C-B4D2-72E8363D80D9}"/>
                    </a:ext>
                  </a:extLst>
                </p:cNvPr>
                <p:cNvSpPr txBox="1"/>
                <p:nvPr/>
              </p:nvSpPr>
              <p:spPr>
                <a:xfrm>
                  <a:off x="8282923" y="1657643"/>
                  <a:ext cx="36440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solidFill>
                        <a:schemeClr val="bg1"/>
                      </a:solidFill>
                    </a:rPr>
                    <a:t>5</a:t>
                  </a:r>
                </a:p>
              </p:txBody>
            </p:sp>
          </p:grpSp>
          <p:grpSp>
            <p:nvGrpSpPr>
              <p:cNvPr id="16" name="Group 15">
                <a:extLst>
                  <a:ext uri="{FF2B5EF4-FFF2-40B4-BE49-F238E27FC236}">
                    <a16:creationId xmlns:a16="http://schemas.microsoft.com/office/drawing/2014/main" id="{2ED127EE-67B8-8314-1A86-7A0FC7F5B27B}"/>
                  </a:ext>
                </a:extLst>
              </p:cNvPr>
              <p:cNvGrpSpPr/>
              <p:nvPr/>
            </p:nvGrpSpPr>
            <p:grpSpPr>
              <a:xfrm>
                <a:off x="5140654" y="3513057"/>
                <a:ext cx="364401" cy="461665"/>
                <a:chOff x="8282923" y="1657641"/>
                <a:chExt cx="364401" cy="461665"/>
              </a:xfrm>
            </p:grpSpPr>
            <p:sp>
              <p:nvSpPr>
                <p:cNvPr id="26" name="Rectangle 25">
                  <a:extLst>
                    <a:ext uri="{FF2B5EF4-FFF2-40B4-BE49-F238E27FC236}">
                      <a16:creationId xmlns:a16="http://schemas.microsoft.com/office/drawing/2014/main" id="{E93ECFD7-C350-C74A-CF8B-CA58B04348B7}"/>
                    </a:ext>
                  </a:extLst>
                </p:cNvPr>
                <p:cNvSpPr/>
                <p:nvPr/>
              </p:nvSpPr>
              <p:spPr>
                <a:xfrm>
                  <a:off x="8313957" y="1721578"/>
                  <a:ext cx="289591" cy="318566"/>
                </a:xfrm>
                <a:prstGeom prst="rect">
                  <a:avLst/>
                </a:prstGeom>
                <a:solidFill>
                  <a:srgbClr val="009999">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7" name="TextBox 39">
                  <a:extLst>
                    <a:ext uri="{FF2B5EF4-FFF2-40B4-BE49-F238E27FC236}">
                      <a16:creationId xmlns:a16="http://schemas.microsoft.com/office/drawing/2014/main" id="{BB2E68FD-2B38-77E7-3D1D-4737027F1FC3}"/>
                    </a:ext>
                  </a:extLst>
                </p:cNvPr>
                <p:cNvSpPr txBox="1"/>
                <p:nvPr/>
              </p:nvSpPr>
              <p:spPr>
                <a:xfrm>
                  <a:off x="8282923" y="1657641"/>
                  <a:ext cx="36440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solidFill>
                        <a:schemeClr val="bg1"/>
                      </a:solidFill>
                    </a:rPr>
                    <a:t>6</a:t>
                  </a:r>
                </a:p>
              </p:txBody>
            </p:sp>
          </p:grpSp>
          <p:grpSp>
            <p:nvGrpSpPr>
              <p:cNvPr id="17" name="Group 16">
                <a:extLst>
                  <a:ext uri="{FF2B5EF4-FFF2-40B4-BE49-F238E27FC236}">
                    <a16:creationId xmlns:a16="http://schemas.microsoft.com/office/drawing/2014/main" id="{7562133F-BD72-4AB0-65FA-CEC0B56E2FA3}"/>
                  </a:ext>
                </a:extLst>
              </p:cNvPr>
              <p:cNvGrpSpPr/>
              <p:nvPr/>
            </p:nvGrpSpPr>
            <p:grpSpPr>
              <a:xfrm>
                <a:off x="7007347" y="2140880"/>
                <a:ext cx="364401" cy="461665"/>
                <a:chOff x="8282923" y="1503816"/>
                <a:chExt cx="364401" cy="461665"/>
              </a:xfrm>
            </p:grpSpPr>
            <p:sp>
              <p:nvSpPr>
                <p:cNvPr id="24" name="Rectangle 23">
                  <a:extLst>
                    <a:ext uri="{FF2B5EF4-FFF2-40B4-BE49-F238E27FC236}">
                      <a16:creationId xmlns:a16="http://schemas.microsoft.com/office/drawing/2014/main" id="{38033082-4BFC-F380-91CC-C88BC4A7A504}"/>
                    </a:ext>
                  </a:extLst>
                </p:cNvPr>
                <p:cNvSpPr/>
                <p:nvPr/>
              </p:nvSpPr>
              <p:spPr>
                <a:xfrm>
                  <a:off x="8313957" y="1567752"/>
                  <a:ext cx="289591" cy="318566"/>
                </a:xfrm>
                <a:prstGeom prst="rect">
                  <a:avLst/>
                </a:prstGeom>
                <a:solidFill>
                  <a:srgbClr val="CC0099">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5" name="TextBox 42">
                  <a:extLst>
                    <a:ext uri="{FF2B5EF4-FFF2-40B4-BE49-F238E27FC236}">
                      <a16:creationId xmlns:a16="http://schemas.microsoft.com/office/drawing/2014/main" id="{7EA0FA74-AB61-C388-DEFB-FD3DB347236C}"/>
                    </a:ext>
                  </a:extLst>
                </p:cNvPr>
                <p:cNvSpPr txBox="1"/>
                <p:nvPr/>
              </p:nvSpPr>
              <p:spPr>
                <a:xfrm>
                  <a:off x="8282923" y="1503816"/>
                  <a:ext cx="36440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solidFill>
                        <a:schemeClr val="bg1"/>
                      </a:solidFill>
                    </a:rPr>
                    <a:t>7</a:t>
                  </a:r>
                </a:p>
              </p:txBody>
            </p:sp>
          </p:grpSp>
          <p:cxnSp>
            <p:nvCxnSpPr>
              <p:cNvPr id="18" name="Straight Arrow Connector 17">
                <a:extLst>
                  <a:ext uri="{FF2B5EF4-FFF2-40B4-BE49-F238E27FC236}">
                    <a16:creationId xmlns:a16="http://schemas.microsoft.com/office/drawing/2014/main" id="{7B9B6FDC-E8C7-72C3-DD0E-25C74B76B9B1}"/>
                  </a:ext>
                </a:extLst>
              </p:cNvPr>
              <p:cNvCxnSpPr>
                <a:cxnSpLocks/>
              </p:cNvCxnSpPr>
              <p:nvPr/>
            </p:nvCxnSpPr>
            <p:spPr>
              <a:xfrm flipV="1">
                <a:off x="5458955" y="2641156"/>
                <a:ext cx="221487" cy="11608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0AA296E-EA29-F14F-0F9D-C9B25EB6CEFF}"/>
                  </a:ext>
                </a:extLst>
              </p:cNvPr>
              <p:cNvCxnSpPr>
                <a:cxnSpLocks/>
              </p:cNvCxnSpPr>
              <p:nvPr/>
            </p:nvCxnSpPr>
            <p:spPr>
              <a:xfrm>
                <a:off x="5446747" y="3214895"/>
                <a:ext cx="744241" cy="4061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BB39E5C-027C-97DB-898C-F0D4233123FE}"/>
                  </a:ext>
                </a:extLst>
              </p:cNvPr>
              <p:cNvCxnSpPr>
                <a:cxnSpLocks/>
              </p:cNvCxnSpPr>
              <p:nvPr/>
            </p:nvCxnSpPr>
            <p:spPr>
              <a:xfrm>
                <a:off x="5442985" y="3634076"/>
                <a:ext cx="744241" cy="406102"/>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0FBA4C3-DD8F-1C6D-570A-FE80FC0CCFD9}"/>
                  </a:ext>
                </a:extLst>
              </p:cNvPr>
              <p:cNvCxnSpPr>
                <a:cxnSpLocks/>
              </p:cNvCxnSpPr>
              <p:nvPr/>
            </p:nvCxnSpPr>
            <p:spPr>
              <a:xfrm flipH="1">
                <a:off x="7103658" y="3809821"/>
                <a:ext cx="143292" cy="17376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9BB4770-2FF9-02E4-808A-03792D176029}"/>
                  </a:ext>
                </a:extLst>
              </p:cNvPr>
              <p:cNvCxnSpPr>
                <a:cxnSpLocks/>
              </p:cNvCxnSpPr>
              <p:nvPr/>
            </p:nvCxnSpPr>
            <p:spPr>
              <a:xfrm flipH="1">
                <a:off x="7648944" y="3941359"/>
                <a:ext cx="143292" cy="173761"/>
              </a:xfrm>
              <a:prstGeom prst="straightConnector1">
                <a:avLst/>
              </a:prstGeom>
              <a:ln w="38100">
                <a:solidFill>
                  <a:srgbClr val="E46C0A"/>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1499543-9D44-6254-9A9F-FF1619ED94AC}"/>
                  </a:ext>
                </a:extLst>
              </p:cNvPr>
              <p:cNvCxnSpPr>
                <a:cxnSpLocks/>
                <a:endCxn id="39" idx="3"/>
              </p:cNvCxnSpPr>
              <p:nvPr/>
            </p:nvCxnSpPr>
            <p:spPr>
              <a:xfrm flipH="1">
                <a:off x="6890291" y="3210815"/>
                <a:ext cx="251471" cy="6427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 name="Straight Arrow Connector 8">
              <a:extLst>
                <a:ext uri="{FF2B5EF4-FFF2-40B4-BE49-F238E27FC236}">
                  <a16:creationId xmlns:a16="http://schemas.microsoft.com/office/drawing/2014/main" id="{09264BA2-F0E7-D913-FCC7-2B23FE8F5851}"/>
                </a:ext>
              </a:extLst>
            </p:cNvPr>
            <p:cNvCxnSpPr>
              <a:cxnSpLocks/>
            </p:cNvCxnSpPr>
            <p:nvPr/>
          </p:nvCxnSpPr>
          <p:spPr>
            <a:xfrm flipH="1">
              <a:off x="6565477" y="2377158"/>
              <a:ext cx="473598" cy="24111"/>
            </a:xfrm>
            <a:prstGeom prst="straightConnector1">
              <a:avLst/>
            </a:prstGeom>
            <a:ln w="38100">
              <a:solidFill>
                <a:srgbClr val="CC0099"/>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Picture 6" descr="A machine with a light inside&#10;&#10;Description automatically generated">
            <a:extLst>
              <a:ext uri="{FF2B5EF4-FFF2-40B4-BE49-F238E27FC236}">
                <a16:creationId xmlns:a16="http://schemas.microsoft.com/office/drawing/2014/main" id="{10303CAC-1E9A-3965-CDE7-A4CD1A58D9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604" y="1647689"/>
            <a:ext cx="3240000" cy="4320000"/>
          </a:xfrm>
          <a:prstGeom prst="rect">
            <a:avLst/>
          </a:prstGeom>
        </p:spPr>
      </p:pic>
      <p:sp>
        <p:nvSpPr>
          <p:cNvPr id="49" name="Footer Placeholder 48">
            <a:extLst>
              <a:ext uri="{FF2B5EF4-FFF2-40B4-BE49-F238E27FC236}">
                <a16:creationId xmlns:a16="http://schemas.microsoft.com/office/drawing/2014/main" id="{99A3B0FC-068A-5D2D-5670-215C66672CC5}"/>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1265309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5933-EB9E-FD8C-14FD-55FE47DEA720}"/>
              </a:ext>
            </a:extLst>
          </p:cNvPr>
          <p:cNvSpPr>
            <a:spLocks noGrp="1"/>
          </p:cNvSpPr>
          <p:nvPr>
            <p:ph type="title"/>
          </p:nvPr>
        </p:nvSpPr>
        <p:spPr/>
        <p:txBody>
          <a:bodyPr/>
          <a:lstStyle/>
          <a:p>
            <a:r>
              <a:rPr lang="en-US" dirty="0"/>
              <a:t>Low Cycle Fatigue</a:t>
            </a:r>
            <a:endParaRPr lang="en-BE" dirty="0"/>
          </a:p>
        </p:txBody>
      </p:sp>
      <p:sp>
        <p:nvSpPr>
          <p:cNvPr id="4" name="Slide Number Placeholder 3">
            <a:extLst>
              <a:ext uri="{FF2B5EF4-FFF2-40B4-BE49-F238E27FC236}">
                <a16:creationId xmlns:a16="http://schemas.microsoft.com/office/drawing/2014/main" id="{2D5974FF-70D5-CCCC-5909-E8942398957C}"/>
              </a:ext>
            </a:extLst>
          </p:cNvPr>
          <p:cNvSpPr>
            <a:spLocks noGrp="1"/>
          </p:cNvSpPr>
          <p:nvPr>
            <p:ph type="sldNum" sz="quarter" idx="12"/>
          </p:nvPr>
        </p:nvSpPr>
        <p:spPr/>
        <p:txBody>
          <a:bodyPr/>
          <a:lstStyle/>
          <a:p>
            <a:fld id="{A814E660-BF25-4843-B2A0-93C6E2B6253B}" type="slidenum">
              <a:rPr lang="en-BE" smtClean="0"/>
              <a:pPr/>
              <a:t>22</a:t>
            </a:fld>
            <a:endParaRPr lang="en-BE" dirty="0"/>
          </a:p>
        </p:txBody>
      </p:sp>
      <p:pic>
        <p:nvPicPr>
          <p:cNvPr id="25" name="Picture 24" descr="A machine with a purple light&#10;&#10;Description automatically generated">
            <a:extLst>
              <a:ext uri="{FF2B5EF4-FFF2-40B4-BE49-F238E27FC236}">
                <a16:creationId xmlns:a16="http://schemas.microsoft.com/office/drawing/2014/main" id="{16E12911-73AC-BE9F-355E-5FF19879F0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6529225" y="900788"/>
            <a:ext cx="6361685" cy="4771264"/>
          </a:xfrm>
          <a:prstGeom prst="rect">
            <a:avLst/>
          </a:prstGeom>
        </p:spPr>
      </p:pic>
      <p:grpSp>
        <p:nvGrpSpPr>
          <p:cNvPr id="26" name="Group 25">
            <a:extLst>
              <a:ext uri="{FF2B5EF4-FFF2-40B4-BE49-F238E27FC236}">
                <a16:creationId xmlns:a16="http://schemas.microsoft.com/office/drawing/2014/main" id="{60223B12-158E-2D09-AB2F-954C716C975A}"/>
              </a:ext>
            </a:extLst>
          </p:cNvPr>
          <p:cNvGrpSpPr/>
          <p:nvPr/>
        </p:nvGrpSpPr>
        <p:grpSpPr>
          <a:xfrm>
            <a:off x="10222523" y="1998067"/>
            <a:ext cx="1969477" cy="523220"/>
            <a:chOff x="7799115" y="2451923"/>
            <a:chExt cx="1969477" cy="523220"/>
          </a:xfrm>
        </p:grpSpPr>
        <p:sp>
          <p:nvSpPr>
            <p:cNvPr id="27" name="Rectangle 26">
              <a:extLst>
                <a:ext uri="{FF2B5EF4-FFF2-40B4-BE49-F238E27FC236}">
                  <a16:creationId xmlns:a16="http://schemas.microsoft.com/office/drawing/2014/main" id="{0288C04D-8F61-EADD-4781-D51FB21F109D}"/>
                </a:ext>
              </a:extLst>
            </p:cNvPr>
            <p:cNvSpPr/>
            <p:nvPr/>
          </p:nvSpPr>
          <p:spPr>
            <a:xfrm>
              <a:off x="7946825" y="2486605"/>
              <a:ext cx="1674056" cy="45385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64122F37-1AE0-BA8D-C8E1-1924D7371363}"/>
                </a:ext>
              </a:extLst>
            </p:cNvPr>
            <p:cNvSpPr txBox="1"/>
            <p:nvPr/>
          </p:nvSpPr>
          <p:spPr>
            <a:xfrm>
              <a:off x="7799115" y="2451923"/>
              <a:ext cx="196947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black"/>
                  </a:solidFill>
                  <a:effectLst/>
                  <a:uLnTx/>
                  <a:uFillTx/>
                  <a:latin typeface="Calibri"/>
                </a:rPr>
                <a:t>IR furnace</a:t>
              </a:r>
            </a:p>
          </p:txBody>
        </p:sp>
      </p:grpSp>
      <p:cxnSp>
        <p:nvCxnSpPr>
          <p:cNvPr id="29" name="Straight Arrow Connector 28">
            <a:extLst>
              <a:ext uri="{FF2B5EF4-FFF2-40B4-BE49-F238E27FC236}">
                <a16:creationId xmlns:a16="http://schemas.microsoft.com/office/drawing/2014/main" id="{88CC6BB7-22BF-2611-5C96-3A5449FDF821}"/>
              </a:ext>
            </a:extLst>
          </p:cNvPr>
          <p:cNvCxnSpPr/>
          <p:nvPr/>
        </p:nvCxnSpPr>
        <p:spPr>
          <a:xfrm flipH="1">
            <a:off x="9959926" y="2521287"/>
            <a:ext cx="633046" cy="475131"/>
          </a:xfrm>
          <a:prstGeom prst="straightConnector1">
            <a:avLst/>
          </a:prstGeom>
          <a:noFill/>
          <a:ln w="76200" cap="flat" cmpd="sng" algn="ctr">
            <a:solidFill>
              <a:srgbClr val="FF0000"/>
            </a:solidFill>
            <a:prstDash val="solid"/>
            <a:tailEnd type="triangle"/>
          </a:ln>
          <a:effectLst/>
        </p:spPr>
      </p:cxnSp>
      <p:grpSp>
        <p:nvGrpSpPr>
          <p:cNvPr id="30" name="Group 29">
            <a:extLst>
              <a:ext uri="{FF2B5EF4-FFF2-40B4-BE49-F238E27FC236}">
                <a16:creationId xmlns:a16="http://schemas.microsoft.com/office/drawing/2014/main" id="{7BBC1FC7-1D7D-1F2E-427A-A82E54BEF2F0}"/>
              </a:ext>
            </a:extLst>
          </p:cNvPr>
          <p:cNvGrpSpPr/>
          <p:nvPr/>
        </p:nvGrpSpPr>
        <p:grpSpPr>
          <a:xfrm>
            <a:off x="7157608" y="5339253"/>
            <a:ext cx="1969477" cy="954107"/>
            <a:chOff x="7680726" y="2486604"/>
            <a:chExt cx="1969477" cy="954107"/>
          </a:xfrm>
        </p:grpSpPr>
        <p:sp>
          <p:nvSpPr>
            <p:cNvPr id="31" name="Rectangle 30">
              <a:extLst>
                <a:ext uri="{FF2B5EF4-FFF2-40B4-BE49-F238E27FC236}">
                  <a16:creationId xmlns:a16="http://schemas.microsoft.com/office/drawing/2014/main" id="{5855894D-26B8-6E53-0D0E-CC1FD94C7626}"/>
                </a:ext>
              </a:extLst>
            </p:cNvPr>
            <p:cNvSpPr/>
            <p:nvPr/>
          </p:nvSpPr>
          <p:spPr>
            <a:xfrm>
              <a:off x="7946825" y="2486604"/>
              <a:ext cx="1457436" cy="954107"/>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3B9CCA9-1BE4-8043-9DFF-D110A1D08186}"/>
                </a:ext>
              </a:extLst>
            </p:cNvPr>
            <p:cNvSpPr txBox="1"/>
            <p:nvPr/>
          </p:nvSpPr>
          <p:spPr>
            <a:xfrm>
              <a:off x="7680726" y="2486604"/>
              <a:ext cx="1969477"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black"/>
                  </a:solidFill>
                  <a:effectLst/>
                  <a:uLnTx/>
                  <a:uFillTx/>
                  <a:latin typeface="Calibri"/>
                </a:rPr>
                <a:t>5 </a:t>
              </a:r>
              <a:r>
                <a:rPr kumimoji="0" lang="en-GB" sz="2800" b="1" i="0" u="none" strike="noStrike" kern="0" cap="none" spc="0" normalizeH="0" baseline="0" noProof="0" dirty="0" err="1">
                  <a:ln>
                    <a:noFill/>
                  </a:ln>
                  <a:solidFill>
                    <a:prstClr val="black"/>
                  </a:solidFill>
                  <a:effectLst/>
                  <a:uLnTx/>
                  <a:uFillTx/>
                  <a:latin typeface="Calibri"/>
                </a:rPr>
                <a:t>Mpx</a:t>
              </a:r>
              <a:r>
                <a:rPr kumimoji="0" lang="en-GB" sz="2800" b="1" i="0" u="none" strike="noStrike" kern="0" cap="none" spc="0" normalizeH="0" baseline="0" noProof="0" dirty="0">
                  <a:ln>
                    <a:noFill/>
                  </a:ln>
                  <a:solidFill>
                    <a:prstClr val="black"/>
                  </a:solidFill>
                  <a:effectLst/>
                  <a:uLnTx/>
                  <a:uFillTx/>
                  <a:latin typeface="Calibri"/>
                </a:rPr>
                <a:t> cameras</a:t>
              </a:r>
            </a:p>
          </p:txBody>
        </p:sp>
      </p:grpSp>
      <p:cxnSp>
        <p:nvCxnSpPr>
          <p:cNvPr id="33" name="Straight Arrow Connector 32">
            <a:extLst>
              <a:ext uri="{FF2B5EF4-FFF2-40B4-BE49-F238E27FC236}">
                <a16:creationId xmlns:a16="http://schemas.microsoft.com/office/drawing/2014/main" id="{DEEF5905-BFC6-3836-1CC4-6A948CBD96CC}"/>
              </a:ext>
            </a:extLst>
          </p:cNvPr>
          <p:cNvCxnSpPr>
            <a:cxnSpLocks/>
          </p:cNvCxnSpPr>
          <p:nvPr/>
        </p:nvCxnSpPr>
        <p:spPr>
          <a:xfrm flipV="1">
            <a:off x="8152425" y="4656760"/>
            <a:ext cx="0" cy="668926"/>
          </a:xfrm>
          <a:prstGeom prst="straightConnector1">
            <a:avLst/>
          </a:prstGeom>
          <a:noFill/>
          <a:ln w="76200" cap="flat" cmpd="sng" algn="ctr">
            <a:solidFill>
              <a:srgbClr val="FF0000"/>
            </a:solidFill>
            <a:prstDash val="solid"/>
            <a:tailEnd type="triangle"/>
          </a:ln>
          <a:effectLst/>
        </p:spPr>
      </p:cxnSp>
      <p:grpSp>
        <p:nvGrpSpPr>
          <p:cNvPr id="34" name="Group 33">
            <a:extLst>
              <a:ext uri="{FF2B5EF4-FFF2-40B4-BE49-F238E27FC236}">
                <a16:creationId xmlns:a16="http://schemas.microsoft.com/office/drawing/2014/main" id="{8C8C6B2F-F7F9-FB93-2589-254341F2EAB1}"/>
              </a:ext>
            </a:extLst>
          </p:cNvPr>
          <p:cNvGrpSpPr/>
          <p:nvPr/>
        </p:nvGrpSpPr>
        <p:grpSpPr>
          <a:xfrm>
            <a:off x="7423707" y="1219536"/>
            <a:ext cx="1969477" cy="1295151"/>
            <a:chOff x="7924717" y="2486605"/>
            <a:chExt cx="1969477" cy="964079"/>
          </a:xfrm>
        </p:grpSpPr>
        <p:sp>
          <p:nvSpPr>
            <p:cNvPr id="35" name="Rectangle 34">
              <a:extLst>
                <a:ext uri="{FF2B5EF4-FFF2-40B4-BE49-F238E27FC236}">
                  <a16:creationId xmlns:a16="http://schemas.microsoft.com/office/drawing/2014/main" id="{AED06B19-E3DD-AB1A-5307-C07D5D92CEFD}"/>
                </a:ext>
              </a:extLst>
            </p:cNvPr>
            <p:cNvSpPr/>
            <p:nvPr/>
          </p:nvSpPr>
          <p:spPr>
            <a:xfrm>
              <a:off x="7946825" y="2486605"/>
              <a:ext cx="1904036" cy="724413"/>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E57B6E69-4C47-2FE6-EF9D-656F42296444}"/>
                </a:ext>
              </a:extLst>
            </p:cNvPr>
            <p:cNvSpPr txBox="1"/>
            <p:nvPr/>
          </p:nvSpPr>
          <p:spPr>
            <a:xfrm>
              <a:off x="7924717" y="2496577"/>
              <a:ext cx="1969477"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black"/>
                  </a:solidFill>
                  <a:effectLst/>
                  <a:uLnTx/>
                  <a:uFillTx/>
                  <a:latin typeface="Calibri"/>
                </a:rPr>
                <a:t>455 nm LED + polarisers</a:t>
              </a:r>
            </a:p>
          </p:txBody>
        </p:sp>
      </p:grpSp>
      <p:cxnSp>
        <p:nvCxnSpPr>
          <p:cNvPr id="37" name="Straight Arrow Connector 36">
            <a:extLst>
              <a:ext uri="{FF2B5EF4-FFF2-40B4-BE49-F238E27FC236}">
                <a16:creationId xmlns:a16="http://schemas.microsoft.com/office/drawing/2014/main" id="{91E9A7C1-0CF8-9E6E-18F2-38C3AEF22BD3}"/>
              </a:ext>
            </a:extLst>
          </p:cNvPr>
          <p:cNvCxnSpPr>
            <a:cxnSpLocks/>
          </p:cNvCxnSpPr>
          <p:nvPr/>
        </p:nvCxnSpPr>
        <p:spPr>
          <a:xfrm>
            <a:off x="9069810" y="2206114"/>
            <a:ext cx="290497" cy="552738"/>
          </a:xfrm>
          <a:prstGeom prst="straightConnector1">
            <a:avLst/>
          </a:prstGeom>
          <a:noFill/>
          <a:ln w="76200" cap="flat" cmpd="sng" algn="ctr">
            <a:solidFill>
              <a:srgbClr val="FF0000"/>
            </a:solidFill>
            <a:prstDash val="solid"/>
            <a:tailEnd type="triangle"/>
          </a:ln>
          <a:effectLst/>
        </p:spPr>
      </p:cxnSp>
      <p:grpSp>
        <p:nvGrpSpPr>
          <p:cNvPr id="38" name="Group 37">
            <a:extLst>
              <a:ext uri="{FF2B5EF4-FFF2-40B4-BE49-F238E27FC236}">
                <a16:creationId xmlns:a16="http://schemas.microsoft.com/office/drawing/2014/main" id="{2C3ACCAF-D04E-D077-D9C7-A229E2B8F899}"/>
              </a:ext>
            </a:extLst>
          </p:cNvPr>
          <p:cNvGrpSpPr/>
          <p:nvPr/>
        </p:nvGrpSpPr>
        <p:grpSpPr>
          <a:xfrm>
            <a:off x="9112444" y="4969568"/>
            <a:ext cx="2946507" cy="1384997"/>
            <a:chOff x="7848237" y="2421979"/>
            <a:chExt cx="2946507" cy="1030958"/>
          </a:xfrm>
        </p:grpSpPr>
        <p:sp>
          <p:nvSpPr>
            <p:cNvPr id="39" name="Rectangle 38">
              <a:extLst>
                <a:ext uri="{FF2B5EF4-FFF2-40B4-BE49-F238E27FC236}">
                  <a16:creationId xmlns:a16="http://schemas.microsoft.com/office/drawing/2014/main" id="{D93CC962-1E86-E7C3-A553-6B9CE6B0710F}"/>
                </a:ext>
              </a:extLst>
            </p:cNvPr>
            <p:cNvSpPr/>
            <p:nvPr/>
          </p:nvSpPr>
          <p:spPr>
            <a:xfrm>
              <a:off x="7946824" y="2486606"/>
              <a:ext cx="2796509" cy="966331"/>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0CC4F962-4966-A963-AB20-09540C67DA19}"/>
                </a:ext>
              </a:extLst>
            </p:cNvPr>
            <p:cNvSpPr txBox="1"/>
            <p:nvPr/>
          </p:nvSpPr>
          <p:spPr>
            <a:xfrm>
              <a:off x="7848237" y="2421979"/>
              <a:ext cx="2946507" cy="103095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black"/>
                  </a:solidFill>
                  <a:effectLst/>
                  <a:uLnTx/>
                  <a:uFillTx/>
                  <a:latin typeface="Calibri"/>
                </a:rPr>
                <a:t>200 mm lens + polarisers and 450 ± 50 nm filters </a:t>
              </a:r>
            </a:p>
          </p:txBody>
        </p:sp>
      </p:grpSp>
      <p:cxnSp>
        <p:nvCxnSpPr>
          <p:cNvPr id="41" name="Straight Arrow Connector 40">
            <a:extLst>
              <a:ext uri="{FF2B5EF4-FFF2-40B4-BE49-F238E27FC236}">
                <a16:creationId xmlns:a16="http://schemas.microsoft.com/office/drawing/2014/main" id="{DCA33DCD-ECF4-C8DA-20C2-666E3DF0E43B}"/>
              </a:ext>
            </a:extLst>
          </p:cNvPr>
          <p:cNvCxnSpPr>
            <a:cxnSpLocks/>
          </p:cNvCxnSpPr>
          <p:nvPr/>
        </p:nvCxnSpPr>
        <p:spPr>
          <a:xfrm flipV="1">
            <a:off x="9710067" y="4022116"/>
            <a:ext cx="282881" cy="999959"/>
          </a:xfrm>
          <a:prstGeom prst="straightConnector1">
            <a:avLst/>
          </a:prstGeom>
          <a:noFill/>
          <a:ln w="76200" cap="flat" cmpd="sng" algn="ctr">
            <a:solidFill>
              <a:srgbClr val="FF0000"/>
            </a:solidFill>
            <a:prstDash val="solid"/>
            <a:tailEnd type="triangle"/>
          </a:ln>
          <a:effectLst/>
        </p:spPr>
      </p:cxnSp>
      <p:grpSp>
        <p:nvGrpSpPr>
          <p:cNvPr id="42" name="Group 41">
            <a:extLst>
              <a:ext uri="{FF2B5EF4-FFF2-40B4-BE49-F238E27FC236}">
                <a16:creationId xmlns:a16="http://schemas.microsoft.com/office/drawing/2014/main" id="{BBA9F9F8-21F6-B80A-44DA-10128329BD34}"/>
              </a:ext>
            </a:extLst>
          </p:cNvPr>
          <p:cNvGrpSpPr/>
          <p:nvPr/>
        </p:nvGrpSpPr>
        <p:grpSpPr>
          <a:xfrm>
            <a:off x="7445815" y="218268"/>
            <a:ext cx="4657977" cy="536252"/>
            <a:chOff x="7632013" y="2486605"/>
            <a:chExt cx="1969477" cy="399173"/>
          </a:xfrm>
        </p:grpSpPr>
        <p:sp>
          <p:nvSpPr>
            <p:cNvPr id="43" name="Rectangle 42">
              <a:extLst>
                <a:ext uri="{FF2B5EF4-FFF2-40B4-BE49-F238E27FC236}">
                  <a16:creationId xmlns:a16="http://schemas.microsoft.com/office/drawing/2014/main" id="{4E30A8A1-493E-F9D6-91A2-736102613C69}"/>
                </a:ext>
              </a:extLst>
            </p:cNvPr>
            <p:cNvSpPr/>
            <p:nvPr/>
          </p:nvSpPr>
          <p:spPr>
            <a:xfrm>
              <a:off x="7946826" y="2486605"/>
              <a:ext cx="1374583" cy="399173"/>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C3F1719E-5B7D-FEDD-F8D2-3D1CBB8021B4}"/>
                </a:ext>
              </a:extLst>
            </p:cNvPr>
            <p:cNvSpPr txBox="1"/>
            <p:nvPr/>
          </p:nvSpPr>
          <p:spPr>
            <a:xfrm>
              <a:off x="7632013" y="2496306"/>
              <a:ext cx="1969477" cy="3894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black"/>
                  </a:solidFill>
                  <a:effectLst/>
                  <a:uLnTx/>
                  <a:uFillTx/>
                  <a:latin typeface="Calibri"/>
                </a:rPr>
                <a:t>Optimised DIC setup</a:t>
              </a:r>
            </a:p>
          </p:txBody>
        </p:sp>
      </p:grpSp>
      <p:sp>
        <p:nvSpPr>
          <p:cNvPr id="46" name="Content Placeholder 2">
            <a:extLst>
              <a:ext uri="{FF2B5EF4-FFF2-40B4-BE49-F238E27FC236}">
                <a16:creationId xmlns:a16="http://schemas.microsoft.com/office/drawing/2014/main" id="{CBCF6C36-5D46-0834-F72F-EF62B3EA4AAC}"/>
              </a:ext>
            </a:extLst>
          </p:cNvPr>
          <p:cNvSpPr txBox="1">
            <a:spLocks/>
          </p:cNvSpPr>
          <p:nvPr/>
        </p:nvSpPr>
        <p:spPr>
          <a:xfrm>
            <a:off x="242103" y="1432687"/>
            <a:ext cx="6331671" cy="568863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ysClr val="windowText" lastClr="000000"/>
                </a:solidFill>
                <a:effectLst/>
                <a:uLnTx/>
                <a:uFillTx/>
                <a:latin typeface="Calibri"/>
                <a:ea typeface="+mn-ea"/>
                <a:cs typeface="Arial" panose="020B0604020202020204" pitchFamily="34" charset="0"/>
              </a:rPr>
              <a:t>Combination of matched wavelength LEDs and filters has minimised the glare from the IR furnace </a:t>
            </a:r>
            <a:r>
              <a:rPr kumimoji="0" lang="en-GB" sz="2600" b="0" i="0" u="none" strike="noStrike" kern="1200" cap="none" spc="0" normalizeH="0" baseline="0" noProof="0" dirty="0">
                <a:ln>
                  <a:noFill/>
                </a:ln>
                <a:solidFill>
                  <a:sysClr val="windowText" lastClr="000000"/>
                </a:solidFill>
                <a:effectLst/>
                <a:uLnTx/>
                <a:uFillTx/>
                <a:latin typeface="Google Sans"/>
                <a:ea typeface="+mn-ea"/>
                <a:cs typeface="Arial" panose="020B0604020202020204" pitchFamily="34" charset="0"/>
              </a:rPr>
              <a:t>→ oscillations in furnace IR control do not influence DIC image accusation. </a:t>
            </a:r>
            <a:endParaRPr kumimoji="0" lang="en-GB" sz="2600" b="0" i="0" u="none" strike="noStrike" kern="1200" cap="none" spc="0" normalizeH="0" baseline="0" noProof="0" dirty="0">
              <a:ln>
                <a:noFill/>
              </a:ln>
              <a:solidFill>
                <a:sysClr val="windowText" lastClr="000000"/>
              </a:solidFill>
              <a:effectLst/>
              <a:uLnTx/>
              <a:uFillTx/>
              <a:latin typeface="Calibri"/>
              <a:ea typeface="+mn-ea"/>
              <a:cs typeface="Arial" panose="020B0604020202020204" pitchFamily="34" charset="0"/>
            </a:endParaRP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ysClr val="windowText" lastClr="000000"/>
                </a:solidFill>
                <a:effectLst/>
                <a:uLnTx/>
                <a:uFillTx/>
                <a:latin typeface="Calibri"/>
                <a:ea typeface="+mn-ea"/>
                <a:cs typeface="Arial" panose="020B0604020202020204" pitchFamily="34" charset="0"/>
              </a:rPr>
              <a:t>Minimise specular reflection from round specimens using polarisers.</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ysClr val="windowText" lastClr="000000"/>
                </a:solidFill>
                <a:effectLst/>
                <a:uLnTx/>
                <a:uFillTx/>
                <a:latin typeface="Calibri"/>
                <a:ea typeface="+mn-ea"/>
                <a:cs typeface="Arial" panose="020B0604020202020204" pitchFamily="34" charset="0"/>
              </a:rPr>
              <a:t>This setup has been successfully deployed on mini LCF specimen at 350 °C in vacuum.  </a:t>
            </a:r>
          </a:p>
        </p:txBody>
      </p:sp>
      <p:pic>
        <p:nvPicPr>
          <p:cNvPr id="47" name="Picture 46" descr="A close-up of a metal rod&#10;&#10;Description automatically generated">
            <a:extLst>
              <a:ext uri="{FF2B5EF4-FFF2-40B4-BE49-F238E27FC236}">
                <a16:creationId xmlns:a16="http://schemas.microsoft.com/office/drawing/2014/main" id="{834ED88B-DAE3-B81F-2F60-657522DA09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2767" y="5339253"/>
            <a:ext cx="4683232" cy="1170510"/>
          </a:xfrm>
          <a:prstGeom prst="rect">
            <a:avLst/>
          </a:prstGeom>
        </p:spPr>
      </p:pic>
      <p:sp>
        <p:nvSpPr>
          <p:cNvPr id="8" name="Footer Placeholder 7">
            <a:extLst>
              <a:ext uri="{FF2B5EF4-FFF2-40B4-BE49-F238E27FC236}">
                <a16:creationId xmlns:a16="http://schemas.microsoft.com/office/drawing/2014/main" id="{F9A4A074-1647-8F65-75DA-440CF8E64F83}"/>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2038714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0D8E11F-2AD6-ED0B-C2A3-D10E2F1746DB}"/>
              </a:ext>
            </a:extLst>
          </p:cNvPr>
          <p:cNvSpPr>
            <a:spLocks noGrp="1"/>
          </p:cNvSpPr>
          <p:nvPr>
            <p:ph type="title"/>
          </p:nvPr>
        </p:nvSpPr>
        <p:spPr/>
        <p:txBody>
          <a:bodyPr/>
          <a:lstStyle/>
          <a:p>
            <a:r>
              <a:rPr lang="en-US" dirty="0"/>
              <a:t>Low Cycle Fatigue</a:t>
            </a:r>
            <a:endParaRPr lang="en-GB" dirty="0"/>
          </a:p>
        </p:txBody>
      </p:sp>
      <p:sp>
        <p:nvSpPr>
          <p:cNvPr id="4" name="Slide Number Placeholder 3">
            <a:extLst>
              <a:ext uri="{FF2B5EF4-FFF2-40B4-BE49-F238E27FC236}">
                <a16:creationId xmlns:a16="http://schemas.microsoft.com/office/drawing/2014/main" id="{2D5974FF-70D5-CCCC-5909-E8942398957C}"/>
              </a:ext>
            </a:extLst>
          </p:cNvPr>
          <p:cNvSpPr>
            <a:spLocks noGrp="1"/>
          </p:cNvSpPr>
          <p:nvPr>
            <p:ph type="sldNum" sz="quarter" idx="12"/>
          </p:nvPr>
        </p:nvSpPr>
        <p:spPr/>
        <p:txBody>
          <a:bodyPr/>
          <a:lstStyle/>
          <a:p>
            <a:fld id="{A814E660-BF25-4843-B2A0-93C6E2B6253B}" type="slidenum">
              <a:rPr lang="en-BE" smtClean="0"/>
              <a:pPr/>
              <a:t>23</a:t>
            </a:fld>
            <a:endParaRPr lang="en-BE" dirty="0"/>
          </a:p>
        </p:txBody>
      </p:sp>
      <p:pic>
        <p:nvPicPr>
          <p:cNvPr id="5" name="Picture 4" descr="Close-up of a machine with a couple of metal parts&#10;&#10;Description automatically generated">
            <a:extLst>
              <a:ext uri="{FF2B5EF4-FFF2-40B4-BE49-F238E27FC236}">
                <a16:creationId xmlns:a16="http://schemas.microsoft.com/office/drawing/2014/main" id="{279CD774-AC04-1AAC-88F9-E36973A03D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654358" y="2918820"/>
            <a:ext cx="3840000" cy="2880000"/>
          </a:xfrm>
          <a:prstGeom prst="rect">
            <a:avLst/>
          </a:prstGeom>
        </p:spPr>
      </p:pic>
      <p:pic>
        <p:nvPicPr>
          <p:cNvPr id="6" name="Picture 5" descr="A close-up of a machine&#10;&#10;Description automatically generated">
            <a:extLst>
              <a:ext uri="{FF2B5EF4-FFF2-40B4-BE49-F238E27FC236}">
                <a16:creationId xmlns:a16="http://schemas.microsoft.com/office/drawing/2014/main" id="{3856CDA0-7364-F235-E72F-FB4F4F4D8E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686519" y="2918820"/>
            <a:ext cx="3840000" cy="2880000"/>
          </a:xfrm>
          <a:prstGeom prst="rect">
            <a:avLst/>
          </a:prstGeom>
        </p:spPr>
      </p:pic>
      <p:pic>
        <p:nvPicPr>
          <p:cNvPr id="7" name="Picture 6" descr="A close-up of a metal object&#10;&#10;Description automatically generated">
            <a:extLst>
              <a:ext uri="{FF2B5EF4-FFF2-40B4-BE49-F238E27FC236}">
                <a16:creationId xmlns:a16="http://schemas.microsoft.com/office/drawing/2014/main" id="{51806F95-D1B8-B83B-C3EB-37FD830392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09964" y="2918820"/>
            <a:ext cx="3840000" cy="2880000"/>
          </a:xfrm>
          <a:prstGeom prst="rect">
            <a:avLst/>
          </a:prstGeom>
        </p:spPr>
      </p:pic>
      <p:pic>
        <p:nvPicPr>
          <p:cNvPr id="8" name="Picture 7" descr="A hand holding a piece of metal&#10;&#10;Description automatically generated">
            <a:extLst>
              <a:ext uri="{FF2B5EF4-FFF2-40B4-BE49-F238E27FC236}">
                <a16:creationId xmlns:a16="http://schemas.microsoft.com/office/drawing/2014/main" id="{9A59EA64-D706-29A9-2CBC-B87A9BA71C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622197" y="2918820"/>
            <a:ext cx="3840000" cy="2880000"/>
          </a:xfrm>
          <a:prstGeom prst="rect">
            <a:avLst/>
          </a:prstGeom>
        </p:spPr>
      </p:pic>
      <p:sp>
        <p:nvSpPr>
          <p:cNvPr id="9" name="TextBox 8">
            <a:extLst>
              <a:ext uri="{FF2B5EF4-FFF2-40B4-BE49-F238E27FC236}">
                <a16:creationId xmlns:a16="http://schemas.microsoft.com/office/drawing/2014/main" id="{F8A74D39-E9C9-2889-A602-08E4A94B105E}"/>
              </a:ext>
            </a:extLst>
          </p:cNvPr>
          <p:cNvSpPr txBox="1"/>
          <p:nvPr/>
        </p:nvSpPr>
        <p:spPr>
          <a:xfrm>
            <a:off x="8445796" y="526555"/>
            <a:ext cx="6634054" cy="1477328"/>
          </a:xfrm>
          <a:prstGeom prst="rect">
            <a:avLst/>
          </a:prstGeom>
          <a:noFill/>
        </p:spPr>
        <p:txBody>
          <a:bodyPr wrap="square" rtlCol="0">
            <a:spAutoFit/>
          </a:bodyPr>
          <a:lstStyle/>
          <a:p>
            <a:pPr algn="l"/>
            <a:r>
              <a:rPr lang="en-GB" b="1" dirty="0"/>
              <a:t>Colling options: </a:t>
            </a:r>
          </a:p>
          <a:p>
            <a:pPr marL="514350" indent="-514350" algn="l">
              <a:buFont typeface="+mj-lt"/>
              <a:buAutoNum type="arabicPeriod"/>
            </a:pPr>
            <a:r>
              <a:rPr lang="en-GB" dirty="0"/>
              <a:t>Conduction through grips</a:t>
            </a:r>
          </a:p>
          <a:p>
            <a:pPr marL="514350" indent="-514350" algn="l">
              <a:buFont typeface="+mj-lt"/>
              <a:buAutoNum type="arabicPeriod"/>
            </a:pPr>
            <a:r>
              <a:rPr lang="en-GB" dirty="0"/>
              <a:t>Conduction via cooling collars </a:t>
            </a:r>
          </a:p>
          <a:p>
            <a:pPr marL="514350" indent="-514350" algn="l">
              <a:buFont typeface="+mj-lt"/>
              <a:buAutoNum type="arabicPeriod"/>
            </a:pPr>
            <a:r>
              <a:rPr lang="en-GB" dirty="0"/>
              <a:t>direct liquid nitrogen spray</a:t>
            </a:r>
          </a:p>
          <a:p>
            <a:pPr marL="514350" indent="-514350" algn="l">
              <a:buFont typeface="+mj-lt"/>
              <a:buAutoNum type="arabicPeriod"/>
            </a:pPr>
            <a:r>
              <a:rPr lang="en-GB" dirty="0"/>
              <a:t>Combined cooling</a:t>
            </a:r>
          </a:p>
        </p:txBody>
      </p:sp>
      <p:sp>
        <p:nvSpPr>
          <p:cNvPr id="10" name="TextBox 9">
            <a:extLst>
              <a:ext uri="{FF2B5EF4-FFF2-40B4-BE49-F238E27FC236}">
                <a16:creationId xmlns:a16="http://schemas.microsoft.com/office/drawing/2014/main" id="{45C4681F-63F3-BF67-5DA3-E0A1483AE865}"/>
              </a:ext>
            </a:extLst>
          </p:cNvPr>
          <p:cNvSpPr txBox="1"/>
          <p:nvPr/>
        </p:nvSpPr>
        <p:spPr>
          <a:xfrm>
            <a:off x="335708" y="1465225"/>
            <a:ext cx="2614327" cy="523220"/>
          </a:xfrm>
          <a:prstGeom prst="rect">
            <a:avLst/>
          </a:prstGeom>
          <a:noFill/>
        </p:spPr>
        <p:txBody>
          <a:bodyPr wrap="square" rtlCol="0">
            <a:spAutoFit/>
          </a:bodyPr>
          <a:lstStyle/>
          <a:p>
            <a:pPr algn="l"/>
            <a:r>
              <a:rPr lang="en-GB" sz="2800" b="1" dirty="0" err="1"/>
              <a:t>Cryo</a:t>
            </a:r>
            <a:r>
              <a:rPr lang="en-GB" sz="2800" b="1" dirty="0"/>
              <a:t> mini LCF</a:t>
            </a:r>
          </a:p>
        </p:txBody>
      </p:sp>
      <p:sp>
        <p:nvSpPr>
          <p:cNvPr id="11" name="TextBox 10">
            <a:extLst>
              <a:ext uri="{FF2B5EF4-FFF2-40B4-BE49-F238E27FC236}">
                <a16:creationId xmlns:a16="http://schemas.microsoft.com/office/drawing/2014/main" id="{589BDF5E-58A0-3C9C-6593-346980ACC025}"/>
              </a:ext>
            </a:extLst>
          </p:cNvPr>
          <p:cNvSpPr txBox="1"/>
          <p:nvPr/>
        </p:nvSpPr>
        <p:spPr>
          <a:xfrm>
            <a:off x="-399568" y="637284"/>
            <a:ext cx="9231795" cy="523220"/>
          </a:xfrm>
          <a:prstGeom prst="rect">
            <a:avLst/>
          </a:prstGeom>
          <a:noFill/>
        </p:spPr>
        <p:txBody>
          <a:bodyPr wrap="square" rtlCol="0">
            <a:spAutoFit/>
          </a:bodyPr>
          <a:lstStyle/>
          <a:p>
            <a:pPr algn="ctr"/>
            <a:r>
              <a:rPr lang="en-GB" sz="2800" b="1" dirty="0"/>
              <a:t>Load frame: </a:t>
            </a:r>
            <a:r>
              <a:rPr lang="en-GB" sz="2400" dirty="0"/>
              <a:t>50 </a:t>
            </a:r>
            <a:r>
              <a:rPr lang="en-GB" sz="2400" dirty="0" err="1"/>
              <a:t>kN</a:t>
            </a:r>
            <a:r>
              <a:rPr lang="en-GB" sz="2400" dirty="0"/>
              <a:t> servo hydraulic (5 and 50 </a:t>
            </a:r>
            <a:r>
              <a:rPr lang="en-GB" sz="2400" dirty="0" err="1"/>
              <a:t>kN</a:t>
            </a:r>
            <a:r>
              <a:rPr lang="en-GB" sz="2400" dirty="0"/>
              <a:t> load cells) </a:t>
            </a:r>
            <a:endParaRPr lang="en-GB" sz="2800" dirty="0"/>
          </a:p>
        </p:txBody>
      </p:sp>
      <p:sp>
        <p:nvSpPr>
          <p:cNvPr id="12" name="TextBox 11">
            <a:extLst>
              <a:ext uri="{FF2B5EF4-FFF2-40B4-BE49-F238E27FC236}">
                <a16:creationId xmlns:a16="http://schemas.microsoft.com/office/drawing/2014/main" id="{04906F63-3806-73F3-3B7F-68142F0F1B0E}"/>
              </a:ext>
            </a:extLst>
          </p:cNvPr>
          <p:cNvSpPr txBox="1"/>
          <p:nvPr/>
        </p:nvSpPr>
        <p:spPr>
          <a:xfrm>
            <a:off x="3339702" y="1210793"/>
            <a:ext cx="2433877" cy="954107"/>
          </a:xfrm>
          <a:prstGeom prst="rect">
            <a:avLst/>
          </a:prstGeom>
          <a:noFill/>
        </p:spPr>
        <p:txBody>
          <a:bodyPr wrap="square" rtlCol="0">
            <a:spAutoFit/>
          </a:bodyPr>
          <a:lstStyle/>
          <a:p>
            <a:pPr algn="ctr"/>
            <a:r>
              <a:rPr lang="en-GB" sz="2800" b="1" dirty="0"/>
              <a:t>Direct LN2 spray jets</a:t>
            </a:r>
          </a:p>
        </p:txBody>
      </p:sp>
      <p:sp>
        <p:nvSpPr>
          <p:cNvPr id="13" name="Left Brace 12">
            <a:extLst>
              <a:ext uri="{FF2B5EF4-FFF2-40B4-BE49-F238E27FC236}">
                <a16:creationId xmlns:a16="http://schemas.microsoft.com/office/drawing/2014/main" id="{61F3B576-B748-FFF8-A30B-1AF3D9905CF1}"/>
              </a:ext>
            </a:extLst>
          </p:cNvPr>
          <p:cNvSpPr/>
          <p:nvPr/>
        </p:nvSpPr>
        <p:spPr>
          <a:xfrm rot="5400000">
            <a:off x="8879137" y="-403214"/>
            <a:ext cx="270439" cy="5390075"/>
          </a:xfrm>
          <a:prstGeom prst="leftBrace">
            <a:avLst>
              <a:gd name="adj1" fmla="val 8333"/>
              <a:gd name="adj2" fmla="val 80728"/>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BF2E348F-CC67-FDF3-CD35-E751BA3D7858}"/>
              </a:ext>
            </a:extLst>
          </p:cNvPr>
          <p:cNvSpPr txBox="1"/>
          <p:nvPr/>
        </p:nvSpPr>
        <p:spPr>
          <a:xfrm>
            <a:off x="6022571" y="1210793"/>
            <a:ext cx="2433877" cy="954107"/>
          </a:xfrm>
          <a:prstGeom prst="rect">
            <a:avLst/>
          </a:prstGeom>
          <a:noFill/>
        </p:spPr>
        <p:txBody>
          <a:bodyPr wrap="square" rtlCol="0">
            <a:spAutoFit/>
          </a:bodyPr>
          <a:lstStyle/>
          <a:p>
            <a:pPr algn="ctr"/>
            <a:r>
              <a:rPr lang="en-GB" sz="2800" b="1" dirty="0"/>
              <a:t>Direct cooled SSJ3 grips</a:t>
            </a:r>
          </a:p>
        </p:txBody>
      </p:sp>
      <p:cxnSp>
        <p:nvCxnSpPr>
          <p:cNvPr id="15" name="Straight Arrow Connector 14">
            <a:extLst>
              <a:ext uri="{FF2B5EF4-FFF2-40B4-BE49-F238E27FC236}">
                <a16:creationId xmlns:a16="http://schemas.microsoft.com/office/drawing/2014/main" id="{12DF0954-55DB-D7E4-78E7-5C039CBAF0DF}"/>
              </a:ext>
            </a:extLst>
          </p:cNvPr>
          <p:cNvCxnSpPr/>
          <p:nvPr/>
        </p:nvCxnSpPr>
        <p:spPr>
          <a:xfrm>
            <a:off x="3890513" y="3709358"/>
            <a:ext cx="0" cy="721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B3FD1EF-534E-4E0A-7CA6-116C16FFAAFB}"/>
              </a:ext>
            </a:extLst>
          </p:cNvPr>
          <p:cNvCxnSpPr>
            <a:cxnSpLocks/>
          </p:cNvCxnSpPr>
          <p:nvPr/>
        </p:nvCxnSpPr>
        <p:spPr>
          <a:xfrm>
            <a:off x="4226943" y="3709358"/>
            <a:ext cx="659396" cy="4185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0426B80-1F9D-9466-A3AE-B7519E6296E1}"/>
              </a:ext>
            </a:extLst>
          </p:cNvPr>
          <p:cNvGrpSpPr/>
          <p:nvPr/>
        </p:nvGrpSpPr>
        <p:grpSpPr>
          <a:xfrm>
            <a:off x="3242204" y="2685887"/>
            <a:ext cx="1969477" cy="973182"/>
            <a:chOff x="7924717" y="2486605"/>
            <a:chExt cx="1969477" cy="724413"/>
          </a:xfrm>
        </p:grpSpPr>
        <p:sp>
          <p:nvSpPr>
            <p:cNvPr id="18" name="Rectangle 17">
              <a:extLst>
                <a:ext uri="{FF2B5EF4-FFF2-40B4-BE49-F238E27FC236}">
                  <a16:creationId xmlns:a16="http://schemas.microsoft.com/office/drawing/2014/main" id="{78D60F15-D240-845F-F03A-EC70326C5E6F}"/>
                </a:ext>
              </a:extLst>
            </p:cNvPr>
            <p:cNvSpPr/>
            <p:nvPr/>
          </p:nvSpPr>
          <p:spPr>
            <a:xfrm>
              <a:off x="7946825" y="2486605"/>
              <a:ext cx="1904036" cy="724413"/>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B380586-2D51-32FD-0034-D13A1D8D6921}"/>
                </a:ext>
              </a:extLst>
            </p:cNvPr>
            <p:cNvSpPr txBox="1"/>
            <p:nvPr/>
          </p:nvSpPr>
          <p:spPr>
            <a:xfrm>
              <a:off x="7924717" y="2496577"/>
              <a:ext cx="1969477" cy="710214"/>
            </a:xfrm>
            <a:prstGeom prst="rect">
              <a:avLst/>
            </a:prstGeom>
            <a:noFill/>
          </p:spPr>
          <p:txBody>
            <a:bodyPr wrap="square" rtlCol="0">
              <a:spAutoFit/>
            </a:bodyPr>
            <a:lstStyle/>
            <a:p>
              <a:pPr algn="ctr"/>
              <a:r>
                <a:rPr lang="en-GB" sz="2800" b="1" dirty="0"/>
                <a:t>LN2 Spray Nozzles</a:t>
              </a:r>
            </a:p>
          </p:txBody>
        </p:sp>
      </p:grpSp>
      <p:pic>
        <p:nvPicPr>
          <p:cNvPr id="20" name="Picture 19">
            <a:extLst>
              <a:ext uri="{FF2B5EF4-FFF2-40B4-BE49-F238E27FC236}">
                <a16:creationId xmlns:a16="http://schemas.microsoft.com/office/drawing/2014/main" id="{19125797-85A7-C4DA-4FE3-886F1889DD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59787" y="2740034"/>
            <a:ext cx="755588" cy="3381847"/>
          </a:xfrm>
          <a:prstGeom prst="rect">
            <a:avLst/>
          </a:prstGeom>
        </p:spPr>
      </p:pic>
      <p:sp>
        <p:nvSpPr>
          <p:cNvPr id="24" name="Footer Placeholder 23">
            <a:extLst>
              <a:ext uri="{FF2B5EF4-FFF2-40B4-BE49-F238E27FC236}">
                <a16:creationId xmlns:a16="http://schemas.microsoft.com/office/drawing/2014/main" id="{EBD64EAE-3005-C861-ECD4-C15E8E047AD6}"/>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2400987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76B099-53F9-5D26-AD35-1995574AE919}"/>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sp>
        <p:nvSpPr>
          <p:cNvPr id="5" name="Footer Placeholder 4">
            <a:extLst>
              <a:ext uri="{FF2B5EF4-FFF2-40B4-BE49-F238E27FC236}">
                <a16:creationId xmlns:a16="http://schemas.microsoft.com/office/drawing/2014/main" id="{27B2F7F6-65B7-1475-FA8E-6041A4AA7B82}"/>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6" name="Title 1">
            <a:extLst>
              <a:ext uri="{FF2B5EF4-FFF2-40B4-BE49-F238E27FC236}">
                <a16:creationId xmlns:a16="http://schemas.microsoft.com/office/drawing/2014/main" id="{CE28FCD4-E3B2-68F1-3C90-4933BEC20C91}"/>
              </a:ext>
            </a:extLst>
          </p:cNvPr>
          <p:cNvSpPr txBox="1">
            <a:spLocks/>
          </p:cNvSpPr>
          <p:nvPr/>
        </p:nvSpPr>
        <p:spPr>
          <a:xfrm>
            <a:off x="972807" y="-82941"/>
            <a:ext cx="10658475" cy="985576"/>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en-US" dirty="0"/>
              <a:t>Low Cycle Fatigue</a:t>
            </a:r>
            <a:endParaRPr lang="en-BE" dirty="0"/>
          </a:p>
        </p:txBody>
      </p:sp>
      <p:pic>
        <p:nvPicPr>
          <p:cNvPr id="8" name="Picture 7" descr="Chart&#10;&#10;Description automatically generated">
            <a:extLst>
              <a:ext uri="{FF2B5EF4-FFF2-40B4-BE49-F238E27FC236}">
                <a16:creationId xmlns:a16="http://schemas.microsoft.com/office/drawing/2014/main" id="{D2877E68-F36C-E410-F62F-DDC23E019F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74937" y="862077"/>
            <a:ext cx="2828742" cy="2520000"/>
          </a:xfrm>
          <a:prstGeom prst="rect">
            <a:avLst/>
          </a:prstGeom>
        </p:spPr>
      </p:pic>
      <p:pic>
        <p:nvPicPr>
          <p:cNvPr id="9" name="Picture 8" descr="Chart, line chart&#10;&#10;Description automatically generated">
            <a:extLst>
              <a:ext uri="{FF2B5EF4-FFF2-40B4-BE49-F238E27FC236}">
                <a16:creationId xmlns:a16="http://schemas.microsoft.com/office/drawing/2014/main" id="{455E0364-B0A6-09AD-6274-1A303714C2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2917" y="878259"/>
            <a:ext cx="2603677" cy="2520000"/>
          </a:xfrm>
          <a:prstGeom prst="rect">
            <a:avLst/>
          </a:prstGeom>
        </p:spPr>
      </p:pic>
      <p:sp>
        <p:nvSpPr>
          <p:cNvPr id="10" name="TextBox 9">
            <a:extLst>
              <a:ext uri="{FF2B5EF4-FFF2-40B4-BE49-F238E27FC236}">
                <a16:creationId xmlns:a16="http://schemas.microsoft.com/office/drawing/2014/main" id="{C77DCFE4-8B5F-A23A-70DA-0AD4D9770A33}"/>
              </a:ext>
            </a:extLst>
          </p:cNvPr>
          <p:cNvSpPr txBox="1"/>
          <p:nvPr/>
        </p:nvSpPr>
        <p:spPr>
          <a:xfrm>
            <a:off x="45246" y="904376"/>
            <a:ext cx="4013250" cy="1754326"/>
          </a:xfrm>
          <a:prstGeom prst="rect">
            <a:avLst/>
          </a:prstGeom>
          <a:noFill/>
        </p:spPr>
        <p:txBody>
          <a:bodyPr wrap="square" rtlCol="0">
            <a:spAutoFit/>
          </a:bodyPr>
          <a:lstStyle/>
          <a:p>
            <a:pPr marL="342900" indent="-342900">
              <a:buFont typeface="Arial" panose="020B0604020202020204" pitchFamily="34" charset="0"/>
              <a:buChar char="•"/>
            </a:pPr>
            <a:r>
              <a:rPr lang="en-GB" sz="1800"/>
              <a:t>Commissioning experiment conducted using a Gr.91 IFMIF-DONES cylindrical fatigue specimen.</a:t>
            </a:r>
          </a:p>
          <a:p>
            <a:pPr marL="342900" indent="-342900">
              <a:buFont typeface="Arial" panose="020B0604020202020204" pitchFamily="34" charset="0"/>
              <a:buChar char="•"/>
            </a:pPr>
            <a:r>
              <a:rPr lang="en-GB" sz="1800"/>
              <a:t>Both tests exhibit unacceptable misalignment issues. </a:t>
            </a:r>
          </a:p>
          <a:p>
            <a:pPr marL="342900" indent="-342900">
              <a:buFont typeface="Arial" panose="020B0604020202020204" pitchFamily="34" charset="0"/>
              <a:buChar char="•"/>
            </a:pPr>
            <a:r>
              <a:rPr lang="en-GB" sz="1800"/>
              <a:t>Further rig development required.</a:t>
            </a:r>
          </a:p>
        </p:txBody>
      </p:sp>
      <p:pic>
        <p:nvPicPr>
          <p:cNvPr id="11" name="Picture 10" descr="Chart&#10;&#10;Description automatically generated">
            <a:extLst>
              <a:ext uri="{FF2B5EF4-FFF2-40B4-BE49-F238E27FC236}">
                <a16:creationId xmlns:a16="http://schemas.microsoft.com/office/drawing/2014/main" id="{D0A9E917-E331-7B05-65A3-A01FBBEF1B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2261" y="878259"/>
            <a:ext cx="2760479" cy="2520000"/>
          </a:xfrm>
          <a:prstGeom prst="rect">
            <a:avLst/>
          </a:prstGeom>
        </p:spPr>
      </p:pic>
      <p:graphicFrame>
        <p:nvGraphicFramePr>
          <p:cNvPr id="12" name="Table 17">
            <a:extLst>
              <a:ext uri="{FF2B5EF4-FFF2-40B4-BE49-F238E27FC236}">
                <a16:creationId xmlns:a16="http://schemas.microsoft.com/office/drawing/2014/main" id="{0483340B-8684-351E-1383-4CC5163EBB90}"/>
              </a:ext>
            </a:extLst>
          </p:cNvPr>
          <p:cNvGraphicFramePr>
            <a:graphicFrameLocks noGrp="1"/>
          </p:cNvGraphicFramePr>
          <p:nvPr/>
        </p:nvGraphicFramePr>
        <p:xfrm>
          <a:off x="272263" y="2903296"/>
          <a:ext cx="2545299" cy="2052648"/>
        </p:xfrm>
        <a:graphic>
          <a:graphicData uri="http://schemas.openxmlformats.org/drawingml/2006/table">
            <a:tbl>
              <a:tblPr firstRow="1" bandRow="1">
                <a:tableStyleId>{5C22544A-7EE6-4342-B048-85BDC9FD1C3A}</a:tableStyleId>
              </a:tblPr>
              <a:tblGrid>
                <a:gridCol w="1434145">
                  <a:extLst>
                    <a:ext uri="{9D8B030D-6E8A-4147-A177-3AD203B41FA5}">
                      <a16:colId xmlns:a16="http://schemas.microsoft.com/office/drawing/2014/main" val="2785032928"/>
                    </a:ext>
                  </a:extLst>
                </a:gridCol>
                <a:gridCol w="1111154">
                  <a:extLst>
                    <a:ext uri="{9D8B030D-6E8A-4147-A177-3AD203B41FA5}">
                      <a16:colId xmlns:a16="http://schemas.microsoft.com/office/drawing/2014/main" val="2383482136"/>
                    </a:ext>
                  </a:extLst>
                </a:gridCol>
              </a:tblGrid>
              <a:tr h="342108">
                <a:tc gridSpan="2">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400"/>
                        <a:t>Test Parameters</a:t>
                      </a:r>
                    </a:p>
                  </a:txBody>
                  <a:tcPr/>
                </a:tc>
                <a:tc hMerge="1">
                  <a:txBody>
                    <a:bodyPr/>
                    <a:lstStyle/>
                    <a:p>
                      <a:endParaRPr lang="en-GB"/>
                    </a:p>
                  </a:txBody>
                  <a:tcPr/>
                </a:tc>
                <a:extLst>
                  <a:ext uri="{0D108BD9-81ED-4DB2-BD59-A6C34878D82A}">
                    <a16:rowId xmlns:a16="http://schemas.microsoft.com/office/drawing/2014/main" val="472060120"/>
                  </a:ext>
                </a:extLst>
              </a:tr>
              <a:tr h="342108">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400"/>
                        <a:t>Material</a:t>
                      </a:r>
                    </a:p>
                  </a:txBody>
                  <a:tcPr/>
                </a:tc>
                <a:tc>
                  <a:txBody>
                    <a:bodyPr/>
                    <a:lstStyle/>
                    <a:p>
                      <a:pPr algn="ctr"/>
                      <a:r>
                        <a:rPr lang="en-GB" sz="1400"/>
                        <a:t>Gr.91</a:t>
                      </a:r>
                    </a:p>
                  </a:txBody>
                  <a:tcPr/>
                </a:tc>
                <a:extLst>
                  <a:ext uri="{0D108BD9-81ED-4DB2-BD59-A6C34878D82A}">
                    <a16:rowId xmlns:a16="http://schemas.microsoft.com/office/drawing/2014/main" val="1464266569"/>
                  </a:ext>
                </a:extLst>
              </a:tr>
              <a:tr h="342108">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400"/>
                        <a:t>Stress amplitude </a:t>
                      </a:r>
                    </a:p>
                  </a:txBody>
                  <a:tcPr/>
                </a:tc>
                <a:tc>
                  <a:txBody>
                    <a:bodyPr/>
                    <a:lstStyle/>
                    <a:p>
                      <a:pPr algn="ctr"/>
                      <a:r>
                        <a:rPr lang="en-GB" sz="1400"/>
                        <a:t>540 MPa</a:t>
                      </a:r>
                    </a:p>
                  </a:txBody>
                  <a:tcPr/>
                </a:tc>
                <a:extLst>
                  <a:ext uri="{0D108BD9-81ED-4DB2-BD59-A6C34878D82A}">
                    <a16:rowId xmlns:a16="http://schemas.microsoft.com/office/drawing/2014/main" val="3348134111"/>
                  </a:ext>
                </a:extLst>
              </a:tr>
              <a:tr h="342108">
                <a:tc>
                  <a:txBody>
                    <a:bodyPr/>
                    <a:lstStyle/>
                    <a:p>
                      <a:pPr algn="ctr"/>
                      <a:r>
                        <a:rPr lang="en-GB" sz="1400"/>
                        <a:t>R ratio</a:t>
                      </a:r>
                    </a:p>
                  </a:txBody>
                  <a:tcPr/>
                </a:tc>
                <a:tc>
                  <a:txBody>
                    <a:bodyPr/>
                    <a:lstStyle/>
                    <a:p>
                      <a:pPr algn="ctr"/>
                      <a:r>
                        <a:rPr lang="en-GB" sz="1400"/>
                        <a:t>-1</a:t>
                      </a:r>
                    </a:p>
                  </a:txBody>
                  <a:tcPr/>
                </a:tc>
                <a:extLst>
                  <a:ext uri="{0D108BD9-81ED-4DB2-BD59-A6C34878D82A}">
                    <a16:rowId xmlns:a16="http://schemas.microsoft.com/office/drawing/2014/main" val="1875726640"/>
                  </a:ext>
                </a:extLst>
              </a:tr>
              <a:tr h="342108">
                <a:tc>
                  <a:txBody>
                    <a:bodyPr/>
                    <a:lstStyle/>
                    <a:p>
                      <a:pPr algn="ctr"/>
                      <a:r>
                        <a:rPr lang="en-GB" sz="1400"/>
                        <a:t>Frequency </a:t>
                      </a:r>
                    </a:p>
                  </a:txBody>
                  <a:tcPr/>
                </a:tc>
                <a:tc>
                  <a:txBody>
                    <a:bodyPr/>
                    <a:lstStyle/>
                    <a:p>
                      <a:pPr algn="ctr"/>
                      <a:r>
                        <a:rPr lang="en-GB" sz="1400"/>
                        <a:t>0.5 Hz</a:t>
                      </a:r>
                    </a:p>
                  </a:txBody>
                  <a:tcPr/>
                </a:tc>
                <a:extLst>
                  <a:ext uri="{0D108BD9-81ED-4DB2-BD59-A6C34878D82A}">
                    <a16:rowId xmlns:a16="http://schemas.microsoft.com/office/drawing/2014/main" val="2470929659"/>
                  </a:ext>
                </a:extLst>
              </a:tr>
              <a:tr h="342108">
                <a:tc>
                  <a:txBody>
                    <a:bodyPr/>
                    <a:lstStyle/>
                    <a:p>
                      <a:pPr algn="ctr"/>
                      <a:r>
                        <a:rPr lang="en-GB" sz="1400"/>
                        <a:t>Waveform</a:t>
                      </a:r>
                    </a:p>
                  </a:txBody>
                  <a:tcPr/>
                </a:tc>
                <a:tc>
                  <a:txBody>
                    <a:bodyPr/>
                    <a:lstStyle/>
                    <a:p>
                      <a:pPr algn="ctr"/>
                      <a:r>
                        <a:rPr lang="en-GB" sz="1400"/>
                        <a:t>sinusoidal</a:t>
                      </a:r>
                    </a:p>
                  </a:txBody>
                  <a:tcPr/>
                </a:tc>
                <a:extLst>
                  <a:ext uri="{0D108BD9-81ED-4DB2-BD59-A6C34878D82A}">
                    <a16:rowId xmlns:a16="http://schemas.microsoft.com/office/drawing/2014/main" val="2249216182"/>
                  </a:ext>
                </a:extLst>
              </a:tr>
            </a:tbl>
          </a:graphicData>
        </a:graphic>
      </p:graphicFrame>
      <p:pic>
        <p:nvPicPr>
          <p:cNvPr id="14" name="Picture 13" descr="Chart, line chart&#10;&#10;Description automatically generated">
            <a:extLst>
              <a:ext uri="{FF2B5EF4-FFF2-40B4-BE49-F238E27FC236}">
                <a16:creationId xmlns:a16="http://schemas.microsoft.com/office/drawing/2014/main" id="{6568F8CF-FF88-C7A5-0850-087BCB7A37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45383" y="3956259"/>
            <a:ext cx="2702873" cy="2520000"/>
          </a:xfrm>
          <a:prstGeom prst="rect">
            <a:avLst/>
          </a:prstGeom>
        </p:spPr>
      </p:pic>
      <p:pic>
        <p:nvPicPr>
          <p:cNvPr id="15" name="Picture 14" descr="Chart, line chart&#10;&#10;Description automatically generated">
            <a:extLst>
              <a:ext uri="{FF2B5EF4-FFF2-40B4-BE49-F238E27FC236}">
                <a16:creationId xmlns:a16="http://schemas.microsoft.com/office/drawing/2014/main" id="{CEEADD78-450B-284E-3968-237588600D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8323" y="3956259"/>
            <a:ext cx="2603677" cy="2520000"/>
          </a:xfrm>
          <a:prstGeom prst="rect">
            <a:avLst/>
          </a:prstGeom>
        </p:spPr>
      </p:pic>
      <p:pic>
        <p:nvPicPr>
          <p:cNvPr id="16" name="Picture 15" descr="Chart, line chart&#10;&#10;Description automatically generated">
            <a:extLst>
              <a:ext uri="{FF2B5EF4-FFF2-40B4-BE49-F238E27FC236}">
                <a16:creationId xmlns:a16="http://schemas.microsoft.com/office/drawing/2014/main" id="{1A1179D5-63DF-FBFB-07DF-7DBEBFBA96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52502" y="3956259"/>
            <a:ext cx="2673613" cy="2520000"/>
          </a:xfrm>
          <a:prstGeom prst="rect">
            <a:avLst/>
          </a:prstGeom>
        </p:spPr>
      </p:pic>
      <p:sp>
        <p:nvSpPr>
          <p:cNvPr id="17" name="TextBox 16">
            <a:extLst>
              <a:ext uri="{FF2B5EF4-FFF2-40B4-BE49-F238E27FC236}">
                <a16:creationId xmlns:a16="http://schemas.microsoft.com/office/drawing/2014/main" id="{F9E48FC0-0F34-6568-6786-60F27C4E4CB6}"/>
              </a:ext>
            </a:extLst>
          </p:cNvPr>
          <p:cNvSpPr txBox="1"/>
          <p:nvPr/>
        </p:nvSpPr>
        <p:spPr>
          <a:xfrm>
            <a:off x="5388430" y="3846727"/>
            <a:ext cx="5788871" cy="461665"/>
          </a:xfrm>
          <a:prstGeom prst="rect">
            <a:avLst/>
          </a:prstGeom>
          <a:noFill/>
        </p:spPr>
        <p:txBody>
          <a:bodyPr wrap="square" rtlCol="0">
            <a:spAutoFit/>
          </a:bodyPr>
          <a:lstStyle/>
          <a:p>
            <a:pPr algn="ctr"/>
            <a:r>
              <a:rPr lang="en-GB" b="1"/>
              <a:t>Test B: Improved alignment first iteration </a:t>
            </a:r>
          </a:p>
        </p:txBody>
      </p:sp>
      <p:pic>
        <p:nvPicPr>
          <p:cNvPr id="18" name="Picture 17">
            <a:extLst>
              <a:ext uri="{FF2B5EF4-FFF2-40B4-BE49-F238E27FC236}">
                <a16:creationId xmlns:a16="http://schemas.microsoft.com/office/drawing/2014/main" id="{BBF93637-056F-CC33-1AEE-4D77CB35C9AF}"/>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9244" b="89496" l="6129" r="94552">
                        <a14:foregroundMark x1="8059" y1="35294" x2="8059" y2="35294"/>
                        <a14:foregroundMark x1="9762" y1="28992" x2="7719" y2="46218"/>
                        <a14:foregroundMark x1="7719" y1="42857" x2="7151" y2="52521"/>
                        <a14:foregroundMark x1="11805" y1="53361" x2="6243" y2="54622"/>
                        <a14:foregroundMark x1="93757" y1="55462" x2="91146" y2="56723"/>
                        <a14:foregroundMark x1="94665" y1="46218" x2="90011" y2="47899"/>
                        <a14:backgroundMark x1="34620" y1="60924" x2="34620" y2="60924"/>
                        <a14:backgroundMark x1="37798" y1="56723" x2="33712" y2="62185"/>
                      </a14:backgroundRemoval>
                    </a14:imgEffect>
                    <a14:imgEffect>
                      <a14:brightnessContrast bright="20000"/>
                    </a14:imgEffect>
                  </a14:imgLayer>
                </a14:imgProps>
              </a:ext>
              <a:ext uri="{28A0092B-C50C-407E-A947-70E740481C1C}">
                <a14:useLocalDpi xmlns:a14="http://schemas.microsoft.com/office/drawing/2010/main"/>
              </a:ext>
            </a:extLst>
          </a:blip>
          <a:srcRect/>
          <a:stretch/>
        </p:blipFill>
        <p:spPr>
          <a:xfrm>
            <a:off x="-82479" y="5230657"/>
            <a:ext cx="3658629" cy="990218"/>
          </a:xfrm>
          <a:prstGeom prst="rect">
            <a:avLst/>
          </a:prstGeom>
        </p:spPr>
      </p:pic>
      <p:cxnSp>
        <p:nvCxnSpPr>
          <p:cNvPr id="19" name="Straight Arrow Connector 18">
            <a:extLst>
              <a:ext uri="{FF2B5EF4-FFF2-40B4-BE49-F238E27FC236}">
                <a16:creationId xmlns:a16="http://schemas.microsoft.com/office/drawing/2014/main" id="{C21381F2-DCE8-A64F-7460-D239E9BA9A20}"/>
              </a:ext>
            </a:extLst>
          </p:cNvPr>
          <p:cNvCxnSpPr/>
          <p:nvPr/>
        </p:nvCxnSpPr>
        <p:spPr>
          <a:xfrm flipV="1">
            <a:off x="3260624" y="5308061"/>
            <a:ext cx="467649" cy="1913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3047D64D-FF2E-DFCF-EC45-BA2B2638FE11}"/>
              </a:ext>
            </a:extLst>
          </p:cNvPr>
          <p:cNvSpPr/>
          <p:nvPr/>
        </p:nvSpPr>
        <p:spPr>
          <a:xfrm rot="14065238">
            <a:off x="3270842" y="2334544"/>
            <a:ext cx="1851833" cy="1901371"/>
          </a:xfrm>
          <a:prstGeom prst="arc">
            <a:avLst>
              <a:gd name="adj1" fmla="val 14629910"/>
              <a:gd name="adj2" fmla="val 0"/>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1" name="Group 20">
            <a:extLst>
              <a:ext uri="{FF2B5EF4-FFF2-40B4-BE49-F238E27FC236}">
                <a16:creationId xmlns:a16="http://schemas.microsoft.com/office/drawing/2014/main" id="{D09B864A-A77B-CC76-8888-3D89B72A85B1}"/>
              </a:ext>
            </a:extLst>
          </p:cNvPr>
          <p:cNvGrpSpPr/>
          <p:nvPr/>
        </p:nvGrpSpPr>
        <p:grpSpPr>
          <a:xfrm>
            <a:off x="246477" y="5794886"/>
            <a:ext cx="947205" cy="461665"/>
            <a:chOff x="196952" y="6230603"/>
            <a:chExt cx="947205" cy="461665"/>
          </a:xfrm>
        </p:grpSpPr>
        <p:cxnSp>
          <p:nvCxnSpPr>
            <p:cNvPr id="22" name="Straight Connector 21">
              <a:extLst>
                <a:ext uri="{FF2B5EF4-FFF2-40B4-BE49-F238E27FC236}">
                  <a16:creationId xmlns:a16="http://schemas.microsoft.com/office/drawing/2014/main" id="{6EEA3E63-52EC-819C-6D48-10C5C5232F5D}"/>
                </a:ext>
              </a:extLst>
            </p:cNvPr>
            <p:cNvCxnSpPr/>
            <p:nvPr/>
          </p:nvCxnSpPr>
          <p:spPr>
            <a:xfrm>
              <a:off x="316653" y="6665634"/>
              <a:ext cx="64727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3C6BC4B-4908-AC61-6030-2B3FE6BAE6D2}"/>
                </a:ext>
              </a:extLst>
            </p:cNvPr>
            <p:cNvSpPr txBox="1"/>
            <p:nvPr/>
          </p:nvSpPr>
          <p:spPr>
            <a:xfrm>
              <a:off x="196952" y="6230603"/>
              <a:ext cx="947205" cy="461665"/>
            </a:xfrm>
            <a:prstGeom prst="rect">
              <a:avLst/>
            </a:prstGeom>
            <a:noFill/>
          </p:spPr>
          <p:txBody>
            <a:bodyPr wrap="square" rtlCol="0">
              <a:spAutoFit/>
            </a:bodyPr>
            <a:lstStyle/>
            <a:p>
              <a:r>
                <a:rPr lang="en-GB"/>
                <a:t>4 mm</a:t>
              </a:r>
            </a:p>
          </p:txBody>
        </p:sp>
      </p:grpSp>
    </p:spTree>
    <p:extLst>
      <p:ext uri="{BB962C8B-B14F-4D97-AF65-F5344CB8AC3E}">
        <p14:creationId xmlns:p14="http://schemas.microsoft.com/office/powerpoint/2010/main" val="2134185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29A2-4920-A935-F605-3059A02F744F}"/>
              </a:ext>
            </a:extLst>
          </p:cNvPr>
          <p:cNvSpPr>
            <a:spLocks noGrp="1"/>
          </p:cNvSpPr>
          <p:nvPr>
            <p:ph type="title"/>
          </p:nvPr>
        </p:nvSpPr>
        <p:spPr/>
        <p:txBody>
          <a:bodyPr/>
          <a:lstStyle/>
          <a:p>
            <a:r>
              <a:rPr lang="en-US" dirty="0"/>
              <a:t>Fracture toughness</a:t>
            </a:r>
            <a:endParaRPr lang="en-BE" dirty="0"/>
          </a:p>
        </p:txBody>
      </p:sp>
      <p:sp>
        <p:nvSpPr>
          <p:cNvPr id="4" name="Slide Number Placeholder 3">
            <a:extLst>
              <a:ext uri="{FF2B5EF4-FFF2-40B4-BE49-F238E27FC236}">
                <a16:creationId xmlns:a16="http://schemas.microsoft.com/office/drawing/2014/main" id="{E1BF803D-9B06-9461-6290-D1E3BA266AA4}"/>
              </a:ext>
            </a:extLst>
          </p:cNvPr>
          <p:cNvSpPr>
            <a:spLocks noGrp="1"/>
          </p:cNvSpPr>
          <p:nvPr>
            <p:ph type="sldNum" sz="quarter" idx="12"/>
          </p:nvPr>
        </p:nvSpPr>
        <p:spPr/>
        <p:txBody>
          <a:bodyPr/>
          <a:lstStyle/>
          <a:p>
            <a:fld id="{A814E660-BF25-4843-B2A0-93C6E2B6253B}" type="slidenum">
              <a:rPr lang="en-BE" smtClean="0"/>
              <a:pPr/>
              <a:t>25</a:t>
            </a:fld>
            <a:endParaRPr lang="en-BE" dirty="0"/>
          </a:p>
        </p:txBody>
      </p:sp>
      <p:pic>
        <p:nvPicPr>
          <p:cNvPr id="5" name="Picture 4">
            <a:extLst>
              <a:ext uri="{FF2B5EF4-FFF2-40B4-BE49-F238E27FC236}">
                <a16:creationId xmlns:a16="http://schemas.microsoft.com/office/drawing/2014/main" id="{9E09BF70-D772-1319-A6C9-149C05C098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646212"/>
            <a:ext cx="6915007" cy="4135416"/>
          </a:xfrm>
          <a:prstGeom prst="rect">
            <a:avLst/>
          </a:prstGeom>
          <a:noFill/>
        </p:spPr>
      </p:pic>
      <p:pic>
        <p:nvPicPr>
          <p:cNvPr id="6" name="Picture 5">
            <a:extLst>
              <a:ext uri="{FF2B5EF4-FFF2-40B4-BE49-F238E27FC236}">
                <a16:creationId xmlns:a16="http://schemas.microsoft.com/office/drawing/2014/main" id="{53D24C73-8DA4-1336-E8ED-88EE135735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517951" y="1202076"/>
            <a:ext cx="5674049" cy="3074948"/>
          </a:xfrm>
          <a:prstGeom prst="rect">
            <a:avLst/>
          </a:prstGeom>
          <a:noFill/>
        </p:spPr>
      </p:pic>
      <p:sp>
        <p:nvSpPr>
          <p:cNvPr id="7" name="TextBox 6">
            <a:extLst>
              <a:ext uri="{FF2B5EF4-FFF2-40B4-BE49-F238E27FC236}">
                <a16:creationId xmlns:a16="http://schemas.microsoft.com/office/drawing/2014/main" id="{9EA23D05-A64D-31F5-601E-74FEEC37F097}"/>
              </a:ext>
            </a:extLst>
          </p:cNvPr>
          <p:cNvSpPr txBox="1"/>
          <p:nvPr/>
        </p:nvSpPr>
        <p:spPr>
          <a:xfrm>
            <a:off x="315929" y="4673307"/>
            <a:ext cx="11787027" cy="1092607"/>
          </a:xfrm>
          <a:prstGeom prst="rect">
            <a:avLst/>
          </a:prstGeom>
          <a:noFill/>
        </p:spPr>
        <p:txBody>
          <a:bodyPr wrap="square">
            <a:spAutoFit/>
          </a:bodyPr>
          <a:lstStyle/>
          <a:p>
            <a:r>
              <a:rPr lang="en-GB" sz="2400" dirty="0"/>
              <a:t>EUROFER 97 Data and analysis of miniature geometries </a:t>
            </a:r>
          </a:p>
          <a:p>
            <a:r>
              <a:rPr lang="en-GB" u="sng" dirty="0"/>
              <a:t>Majority of individual tests for all sizes fall below the median curve</a:t>
            </a:r>
          </a:p>
          <a:p>
            <a:endParaRPr lang="en-GB" sz="500" u="sng" dirty="0"/>
          </a:p>
          <a:p>
            <a:r>
              <a:rPr lang="en-GB" dirty="0"/>
              <a:t>Work published in past proposed altering slope of Master Curve [1]</a:t>
            </a:r>
          </a:p>
        </p:txBody>
      </p:sp>
      <p:sp>
        <p:nvSpPr>
          <p:cNvPr id="8" name="Rectangle 7">
            <a:extLst>
              <a:ext uri="{FF2B5EF4-FFF2-40B4-BE49-F238E27FC236}">
                <a16:creationId xmlns:a16="http://schemas.microsoft.com/office/drawing/2014/main" id="{CF33A3B2-7B29-BA0B-94F2-9BC29CC17452}"/>
              </a:ext>
            </a:extLst>
          </p:cNvPr>
          <p:cNvSpPr/>
          <p:nvPr/>
        </p:nvSpPr>
        <p:spPr>
          <a:xfrm>
            <a:off x="791110" y="1052373"/>
            <a:ext cx="1212351" cy="303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920BA390-C0AF-341B-815D-0C0E84253A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911"/>
          <a:stretch/>
        </p:blipFill>
        <p:spPr bwMode="auto">
          <a:xfrm>
            <a:off x="791110" y="895319"/>
            <a:ext cx="1482163" cy="2441213"/>
          </a:xfrm>
          <a:prstGeom prst="rect">
            <a:avLst/>
          </a:prstGeom>
          <a:noFill/>
        </p:spPr>
      </p:pic>
      <p:sp>
        <p:nvSpPr>
          <p:cNvPr id="10" name="TextBox 9">
            <a:extLst>
              <a:ext uri="{FF2B5EF4-FFF2-40B4-BE49-F238E27FC236}">
                <a16:creationId xmlns:a16="http://schemas.microsoft.com/office/drawing/2014/main" id="{1CAA65CD-49F0-8353-0B7C-6B6DAAF082A6}"/>
              </a:ext>
            </a:extLst>
          </p:cNvPr>
          <p:cNvSpPr txBox="1"/>
          <p:nvPr/>
        </p:nvSpPr>
        <p:spPr>
          <a:xfrm>
            <a:off x="315929" y="5945599"/>
            <a:ext cx="11959617" cy="523220"/>
          </a:xfrm>
          <a:prstGeom prst="rect">
            <a:avLst/>
          </a:prstGeom>
          <a:noFill/>
        </p:spPr>
        <p:txBody>
          <a:bodyPr wrap="square">
            <a:spAutoFit/>
          </a:bodyPr>
          <a:lstStyle/>
          <a:p>
            <a:r>
              <a:rPr lang="en-GB" sz="1400" dirty="0"/>
              <a:t>[1] Andres, David, et al. "Determination of Eurofer97 Fracture Toughness by Testing Small C (T) Specimens." Pressure Vessels and Piping Conference. Vol. 85314. American Society of Mechanical Engineers, 2021.</a:t>
            </a:r>
          </a:p>
        </p:txBody>
      </p:sp>
      <p:sp>
        <p:nvSpPr>
          <p:cNvPr id="11" name="Footer Placeholder 10">
            <a:extLst>
              <a:ext uri="{FF2B5EF4-FFF2-40B4-BE49-F238E27FC236}">
                <a16:creationId xmlns:a16="http://schemas.microsoft.com/office/drawing/2014/main" id="{6078C1B4-9F62-45D3-5E97-73E964A919EF}"/>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2494989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8E76E-D6B8-3A2D-D0E8-3F432FA3F580}"/>
              </a:ext>
            </a:extLst>
          </p:cNvPr>
          <p:cNvSpPr>
            <a:spLocks noGrp="1"/>
          </p:cNvSpPr>
          <p:nvPr>
            <p:ph type="title"/>
          </p:nvPr>
        </p:nvSpPr>
        <p:spPr/>
        <p:txBody>
          <a:bodyPr/>
          <a:lstStyle/>
          <a:p>
            <a:r>
              <a:rPr lang="en-US" dirty="0"/>
              <a:t>Fracture toughness</a:t>
            </a:r>
            <a:endParaRPr lang="en-BE" dirty="0"/>
          </a:p>
        </p:txBody>
      </p:sp>
      <p:sp>
        <p:nvSpPr>
          <p:cNvPr id="4" name="Slide Number Placeholder 3">
            <a:extLst>
              <a:ext uri="{FF2B5EF4-FFF2-40B4-BE49-F238E27FC236}">
                <a16:creationId xmlns:a16="http://schemas.microsoft.com/office/drawing/2014/main" id="{77EB7550-24E1-93D0-23A0-24B8C75B1F83}"/>
              </a:ext>
            </a:extLst>
          </p:cNvPr>
          <p:cNvSpPr>
            <a:spLocks noGrp="1"/>
          </p:cNvSpPr>
          <p:nvPr>
            <p:ph type="sldNum" sz="quarter" idx="12"/>
          </p:nvPr>
        </p:nvSpPr>
        <p:spPr>
          <a:xfrm>
            <a:off x="0" y="6350339"/>
            <a:ext cx="720080" cy="199174"/>
          </a:xfrm>
        </p:spPr>
        <p:txBody>
          <a:bodyPr/>
          <a:lstStyle/>
          <a:p>
            <a:fld id="{A814E660-BF25-4843-B2A0-93C6E2B6253B}" type="slidenum">
              <a:rPr lang="en-BE" smtClean="0"/>
              <a:pPr/>
              <a:t>26</a:t>
            </a:fld>
            <a:endParaRPr lang="en-BE" dirty="0"/>
          </a:p>
        </p:txBody>
      </p:sp>
      <p:pic>
        <p:nvPicPr>
          <p:cNvPr id="5" name="Imagen 3">
            <a:extLst>
              <a:ext uri="{FF2B5EF4-FFF2-40B4-BE49-F238E27FC236}">
                <a16:creationId xmlns:a16="http://schemas.microsoft.com/office/drawing/2014/main" id="{0BA66CA5-7102-150D-52F5-C9E1B8DBC5FE}"/>
              </a:ext>
            </a:extLst>
          </p:cNvPr>
          <p:cNvPicPr>
            <a:picLocks noChangeAspect="1"/>
          </p:cNvPicPr>
          <p:nvPr/>
        </p:nvPicPr>
        <p:blipFill>
          <a:blip r:embed="rId2"/>
          <a:stretch>
            <a:fillRect/>
          </a:stretch>
        </p:blipFill>
        <p:spPr>
          <a:xfrm>
            <a:off x="4767318" y="944124"/>
            <a:ext cx="2042337" cy="1353429"/>
          </a:xfrm>
          <a:prstGeom prst="rect">
            <a:avLst/>
          </a:prstGeom>
        </p:spPr>
      </p:pic>
      <p:graphicFrame>
        <p:nvGraphicFramePr>
          <p:cNvPr id="6" name="Tabla 6">
            <a:extLst>
              <a:ext uri="{FF2B5EF4-FFF2-40B4-BE49-F238E27FC236}">
                <a16:creationId xmlns:a16="http://schemas.microsoft.com/office/drawing/2014/main" id="{A6328A8D-347A-0BE8-5A98-16F109024B54}"/>
              </a:ext>
            </a:extLst>
          </p:cNvPr>
          <p:cNvGraphicFramePr>
            <a:graphicFrameLocks noGrp="1"/>
          </p:cNvGraphicFramePr>
          <p:nvPr>
            <p:extLst>
              <p:ext uri="{D42A27DB-BD31-4B8C-83A1-F6EECF244321}">
                <p14:modId xmlns:p14="http://schemas.microsoft.com/office/powerpoint/2010/main" val="2062034745"/>
              </p:ext>
            </p:extLst>
          </p:nvPr>
        </p:nvGraphicFramePr>
        <p:xfrm>
          <a:off x="407368" y="920046"/>
          <a:ext cx="3606006" cy="1385951"/>
        </p:xfrm>
        <a:graphic>
          <a:graphicData uri="http://schemas.openxmlformats.org/drawingml/2006/table">
            <a:tbl>
              <a:tblPr>
                <a:tableStyleId>{616DA210-FB5B-4158-B5E0-FEB733F419BA}</a:tableStyleId>
              </a:tblPr>
              <a:tblGrid>
                <a:gridCol w="1287859">
                  <a:extLst>
                    <a:ext uri="{9D8B030D-6E8A-4147-A177-3AD203B41FA5}">
                      <a16:colId xmlns:a16="http://schemas.microsoft.com/office/drawing/2014/main" val="20000"/>
                    </a:ext>
                  </a:extLst>
                </a:gridCol>
                <a:gridCol w="1287859">
                  <a:extLst>
                    <a:ext uri="{9D8B030D-6E8A-4147-A177-3AD203B41FA5}">
                      <a16:colId xmlns:a16="http://schemas.microsoft.com/office/drawing/2014/main" val="20001"/>
                    </a:ext>
                  </a:extLst>
                </a:gridCol>
                <a:gridCol w="1030288">
                  <a:extLst>
                    <a:ext uri="{9D8B030D-6E8A-4147-A177-3AD203B41FA5}">
                      <a16:colId xmlns:a16="http://schemas.microsoft.com/office/drawing/2014/main" val="20002"/>
                    </a:ext>
                  </a:extLst>
                </a:gridCol>
              </a:tblGrid>
              <a:tr h="102699">
                <a:tc rowSpan="2">
                  <a:txBody>
                    <a:bodyPr/>
                    <a:lstStyle/>
                    <a:p>
                      <a:pPr algn="ctr"/>
                      <a:r>
                        <a:rPr lang="es-ES" sz="1200" dirty="0">
                          <a:effectLst/>
                          <a:latin typeface="Calibri" panose="020F0502020204030204" pitchFamily="34" charset="0"/>
                          <a:ea typeface="Calibri" panose="020F0502020204030204" pitchFamily="34" charset="0"/>
                          <a:cs typeface="Times New Roman" panose="02020603050405020304" pitchFamily="18" charset="0"/>
                        </a:rPr>
                        <a:t>MAX B=b</a:t>
                      </a:r>
                      <a:r>
                        <a:rPr lang="es-ES" sz="1200"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es-ES" sz="1200" dirty="0">
                          <a:effectLst/>
                          <a:latin typeface="Calibri" panose="020F0502020204030204" pitchFamily="34" charset="0"/>
                          <a:ea typeface="Calibri" panose="020F0502020204030204" pitchFamily="34" charset="0"/>
                          <a:cs typeface="Times New Roman" panose="02020603050405020304" pitchFamily="18" charset="0"/>
                        </a:rPr>
                        <a:t>=4.6</a:t>
                      </a:r>
                      <a:r>
                        <a:rPr lang="es-ES" sz="1200" baseline="0" dirty="0">
                          <a:effectLst/>
                          <a:latin typeface="Calibri" panose="020F0502020204030204" pitchFamily="34" charset="0"/>
                          <a:ea typeface="Calibri" panose="020F0502020204030204" pitchFamily="34" charset="0"/>
                          <a:cs typeface="Times New Roman" panose="02020603050405020304" pitchFamily="18" charset="0"/>
                        </a:rPr>
                        <a:t> mm</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200">
                          <a:effectLst/>
                        </a:rPr>
                        <a:t>E399</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200">
                          <a:effectLst/>
                        </a:rPr>
                        <a:t>E1820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19214">
                <a:tc vMerge="1">
                  <a:txBody>
                    <a:bodyPr/>
                    <a:lstStyle/>
                    <a:p>
                      <a:endParaRPr lang="en-GB"/>
                    </a:p>
                  </a:txBody>
                  <a:tcPr/>
                </a:tc>
                <a:tc>
                  <a:txBody>
                    <a:bodyPr/>
                    <a:lstStyle/>
                    <a:p>
                      <a:pPr algn="ctr">
                        <a:lnSpc>
                          <a:spcPct val="115000"/>
                        </a:lnSpc>
                        <a:spcAft>
                          <a:spcPts val="0"/>
                        </a:spcAft>
                      </a:pPr>
                      <a:r>
                        <a:rPr lang="en-GB" sz="1200" dirty="0">
                          <a:effectLst/>
                        </a:rPr>
                        <a:t>ISO 12135</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200">
                          <a:effectLst/>
                        </a:rPr>
                        <a:t>ISO 12135</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59380">
                <a:tc>
                  <a:txBody>
                    <a:bodyPr/>
                    <a:lstStyle/>
                    <a:p>
                      <a:pPr algn="ctr">
                        <a:lnSpc>
                          <a:spcPct val="115000"/>
                        </a:lnSpc>
                        <a:spcAft>
                          <a:spcPts val="0"/>
                        </a:spcAft>
                      </a:pPr>
                      <a:r>
                        <a:rPr lang="en-GB" sz="1200">
                          <a:effectLst/>
                        </a:rPr>
                        <a:t>T</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200">
                          <a:effectLst/>
                        </a:rPr>
                        <a:t>K</a:t>
                      </a:r>
                      <a:r>
                        <a:rPr lang="en-GB" sz="1200" baseline="-25000">
                          <a:effectLst/>
                        </a:rPr>
                        <a:t>IC max</a:t>
                      </a:r>
                      <a:r>
                        <a:rPr lang="en-GB" sz="1200">
                          <a:effectLst/>
                        </a:rPr>
                        <a:t> MPa</a:t>
                      </a:r>
                      <a:r>
                        <a:rPr lang="en-GB" sz="1200">
                          <a:effectLst/>
                          <a:sym typeface="Symbol" panose="05050102010706020507" pitchFamily="18" charset="2"/>
                        </a:rPr>
                        <a:t></a:t>
                      </a:r>
                      <a:r>
                        <a:rPr lang="en-GB" sz="1200">
                          <a:effectLst/>
                        </a:rPr>
                        <a:t>m</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200">
                          <a:effectLst/>
                        </a:rPr>
                        <a:t>J</a:t>
                      </a:r>
                      <a:r>
                        <a:rPr lang="en-GB" sz="1200" baseline="-25000">
                          <a:effectLst/>
                        </a:rPr>
                        <a:t>max</a:t>
                      </a:r>
                      <a:r>
                        <a:rPr lang="en-GB" sz="1200">
                          <a:effectLst/>
                        </a:rPr>
                        <a:t> (kJ/m</a:t>
                      </a:r>
                      <a:r>
                        <a:rPr lang="en-GB" sz="1200" baseline="30000">
                          <a:effectLst/>
                        </a:rPr>
                        <a:t>2</a:t>
                      </a:r>
                      <a:r>
                        <a:rPr lang="en-GB" sz="1200">
                          <a:effectLst/>
                        </a:rPr>
                        <a:t>)</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02699">
                <a:tc>
                  <a:txBody>
                    <a:bodyPr/>
                    <a:lstStyle/>
                    <a:p>
                      <a:pPr algn="ctr">
                        <a:lnSpc>
                          <a:spcPct val="115000"/>
                        </a:lnSpc>
                        <a:spcAft>
                          <a:spcPts val="0"/>
                        </a:spcAft>
                      </a:pPr>
                      <a:r>
                        <a:rPr lang="en-GB" sz="1200">
                          <a:effectLst/>
                        </a:rPr>
                        <a:t>22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200">
                          <a:effectLst/>
                        </a:rPr>
                        <a:t>23</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200">
                          <a:effectLst/>
                        </a:rPr>
                        <a:t>279</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02699">
                <a:tc>
                  <a:txBody>
                    <a:bodyPr/>
                    <a:lstStyle/>
                    <a:p>
                      <a:pPr algn="ctr">
                        <a:lnSpc>
                          <a:spcPct val="115000"/>
                        </a:lnSpc>
                        <a:spcAft>
                          <a:spcPts val="0"/>
                        </a:spcAft>
                      </a:pPr>
                      <a:r>
                        <a:rPr lang="en-GB" sz="1200">
                          <a:effectLst/>
                        </a:rPr>
                        <a:t>300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200">
                          <a:effectLst/>
                        </a:rPr>
                        <a:t>20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200">
                          <a:effectLst/>
                        </a:rPr>
                        <a:t>234</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02699">
                <a:tc>
                  <a:txBody>
                    <a:bodyPr/>
                    <a:lstStyle/>
                    <a:p>
                      <a:pPr algn="ctr">
                        <a:lnSpc>
                          <a:spcPct val="115000"/>
                        </a:lnSpc>
                        <a:spcAft>
                          <a:spcPts val="0"/>
                        </a:spcAft>
                      </a:pPr>
                      <a:r>
                        <a:rPr lang="en-GB" sz="1200">
                          <a:effectLst/>
                        </a:rPr>
                        <a:t>500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200">
                          <a:effectLst/>
                        </a:rPr>
                        <a:t>17</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200">
                          <a:effectLst/>
                        </a:rPr>
                        <a:t>187</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02699">
                <a:tc>
                  <a:txBody>
                    <a:bodyPr/>
                    <a:lstStyle/>
                    <a:p>
                      <a:pPr algn="ctr">
                        <a:lnSpc>
                          <a:spcPct val="115000"/>
                        </a:lnSpc>
                        <a:spcAft>
                          <a:spcPts val="0"/>
                        </a:spcAft>
                      </a:pPr>
                      <a:r>
                        <a:rPr lang="en-GB" sz="1200">
                          <a:effectLst/>
                        </a:rPr>
                        <a:t>550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200">
                          <a:effectLst/>
                        </a:rPr>
                        <a:t>15</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200" dirty="0">
                          <a:effectLst/>
                        </a:rPr>
                        <a:t>165</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pic>
        <p:nvPicPr>
          <p:cNvPr id="7" name="Imagen 7">
            <a:extLst>
              <a:ext uri="{FF2B5EF4-FFF2-40B4-BE49-F238E27FC236}">
                <a16:creationId xmlns:a16="http://schemas.microsoft.com/office/drawing/2014/main" id="{67A8AA5A-599D-6663-BC7E-8FC2173010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895" y="2919019"/>
            <a:ext cx="3857606" cy="3458999"/>
          </a:xfrm>
          <a:prstGeom prst="rect">
            <a:avLst/>
          </a:prstGeom>
        </p:spPr>
      </p:pic>
      <p:sp>
        <p:nvSpPr>
          <p:cNvPr id="8" name="CuadroTexto 8">
            <a:extLst>
              <a:ext uri="{FF2B5EF4-FFF2-40B4-BE49-F238E27FC236}">
                <a16:creationId xmlns:a16="http://schemas.microsoft.com/office/drawing/2014/main" id="{70003049-FD16-55D2-FA60-0F3210C7129C}"/>
              </a:ext>
            </a:extLst>
          </p:cNvPr>
          <p:cNvSpPr txBox="1"/>
          <p:nvPr/>
        </p:nvSpPr>
        <p:spPr>
          <a:xfrm>
            <a:off x="1427624" y="2390909"/>
            <a:ext cx="1169294" cy="369332"/>
          </a:xfrm>
          <a:prstGeom prst="rect">
            <a:avLst/>
          </a:prstGeom>
          <a:noFill/>
        </p:spPr>
        <p:txBody>
          <a:bodyPr wrap="none" rtlCol="0">
            <a:spAutoFit/>
          </a:bodyPr>
          <a:lstStyle/>
          <a:p>
            <a:r>
              <a:rPr lang="en-GB" dirty="0">
                <a:solidFill>
                  <a:srgbClr val="FF0000"/>
                </a:solidFill>
              </a:rPr>
              <a:t>Approach</a:t>
            </a:r>
          </a:p>
        </p:txBody>
      </p:sp>
      <p:pic>
        <p:nvPicPr>
          <p:cNvPr id="9" name="Imagen 11">
            <a:extLst>
              <a:ext uri="{FF2B5EF4-FFF2-40B4-BE49-F238E27FC236}">
                <a16:creationId xmlns:a16="http://schemas.microsoft.com/office/drawing/2014/main" id="{72B94566-65EA-7F11-124D-4FF78B1F87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7808" y="2686850"/>
            <a:ext cx="6378422" cy="2271006"/>
          </a:xfrm>
          <a:prstGeom prst="rect">
            <a:avLst/>
          </a:prstGeom>
        </p:spPr>
      </p:pic>
      <p:sp>
        <p:nvSpPr>
          <p:cNvPr id="10" name="Rectángulo 12">
            <a:extLst>
              <a:ext uri="{FF2B5EF4-FFF2-40B4-BE49-F238E27FC236}">
                <a16:creationId xmlns:a16="http://schemas.microsoft.com/office/drawing/2014/main" id="{2440A28C-1892-55FE-C8B3-1979DA9F72FB}"/>
              </a:ext>
            </a:extLst>
          </p:cNvPr>
          <p:cNvSpPr/>
          <p:nvPr/>
        </p:nvSpPr>
        <p:spPr>
          <a:xfrm>
            <a:off x="8826194" y="5312534"/>
            <a:ext cx="3143672" cy="938719"/>
          </a:xfrm>
          <a:prstGeom prst="rect">
            <a:avLst/>
          </a:prstGeom>
        </p:spPr>
        <p:txBody>
          <a:bodyPr wrap="square">
            <a:spAutoFit/>
          </a:bodyPr>
          <a:lstStyle/>
          <a:p>
            <a:r>
              <a:rPr lang="en-US" sz="1100" dirty="0"/>
              <a:t>Mahler, M., </a:t>
            </a:r>
            <a:r>
              <a:rPr lang="en-US" sz="1100" dirty="0" err="1"/>
              <a:t>Fessi</a:t>
            </a:r>
            <a:r>
              <a:rPr lang="en-US" sz="1100" dirty="0"/>
              <a:t>, S., &amp; </a:t>
            </a:r>
            <a:r>
              <a:rPr lang="en-US" sz="1100" dirty="0" err="1"/>
              <a:t>Aktaa</a:t>
            </a:r>
            <a:r>
              <a:rPr lang="en-US" sz="1100" dirty="0"/>
              <a:t>, J. (2021). Simplified approach for ductile fracture mechanics SSTT and its application to Eurofer97. Nuclear Materials and Energy, 26, 100799.</a:t>
            </a:r>
            <a:endParaRPr lang="en-GB" sz="1100" dirty="0"/>
          </a:p>
        </p:txBody>
      </p:sp>
      <p:sp>
        <p:nvSpPr>
          <p:cNvPr id="11" name="Flecha derecha 13">
            <a:extLst>
              <a:ext uri="{FF2B5EF4-FFF2-40B4-BE49-F238E27FC236}">
                <a16:creationId xmlns:a16="http://schemas.microsoft.com/office/drawing/2014/main" id="{BD189350-5606-2485-593E-C1D095097536}"/>
              </a:ext>
            </a:extLst>
          </p:cNvPr>
          <p:cNvSpPr/>
          <p:nvPr/>
        </p:nvSpPr>
        <p:spPr>
          <a:xfrm rot="10800000">
            <a:off x="4159206" y="1382154"/>
            <a:ext cx="599728" cy="238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uadroTexto 14">
            <a:extLst>
              <a:ext uri="{FF2B5EF4-FFF2-40B4-BE49-F238E27FC236}">
                <a16:creationId xmlns:a16="http://schemas.microsoft.com/office/drawing/2014/main" id="{B727AF3B-462F-0A73-1DA7-5A6B12C7AB7D}"/>
              </a:ext>
            </a:extLst>
          </p:cNvPr>
          <p:cNvSpPr txBox="1"/>
          <p:nvPr/>
        </p:nvSpPr>
        <p:spPr>
          <a:xfrm>
            <a:off x="7464152" y="991116"/>
            <a:ext cx="4112309" cy="646331"/>
          </a:xfrm>
          <a:prstGeom prst="rect">
            <a:avLst/>
          </a:prstGeom>
          <a:noFill/>
        </p:spPr>
        <p:txBody>
          <a:bodyPr wrap="square" rtlCol="0">
            <a:spAutoFit/>
          </a:bodyPr>
          <a:lstStyle/>
          <a:p>
            <a:r>
              <a:rPr lang="en-GB" dirty="0"/>
              <a:t>Valid values could be obtained by testing 0.5TCT specimens B=12.5 mm</a:t>
            </a:r>
          </a:p>
        </p:txBody>
      </p:sp>
      <p:pic>
        <p:nvPicPr>
          <p:cNvPr id="13" name="Picture 2" descr="C:\CIEMAT 2016-2018\CIEMAT 2017-2018\SSTT- fusion\CÁPSULA\ÚLTIMA CÁPSULA\PROBETAS.jpg">
            <a:extLst>
              <a:ext uri="{FF2B5EF4-FFF2-40B4-BE49-F238E27FC236}">
                <a16:creationId xmlns:a16="http://schemas.microsoft.com/office/drawing/2014/main" id="{9A22D408-28A8-1AB0-62EF-BEC607F9A161}"/>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3989533" y="5401152"/>
            <a:ext cx="2628900" cy="81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6">
            <a:extLst>
              <a:ext uri="{FF2B5EF4-FFF2-40B4-BE49-F238E27FC236}">
                <a16:creationId xmlns:a16="http://schemas.microsoft.com/office/drawing/2014/main" id="{AD2986DB-47B1-E2E4-C5E9-BD94C3157FA6}"/>
              </a:ext>
            </a:extLst>
          </p:cNvPr>
          <p:cNvSpPr txBox="1"/>
          <p:nvPr/>
        </p:nvSpPr>
        <p:spPr>
          <a:xfrm>
            <a:off x="6613533" y="5604069"/>
            <a:ext cx="319318" cy="369332"/>
          </a:xfrm>
          <a:prstGeom prst="rect">
            <a:avLst/>
          </a:prstGeom>
          <a:noFill/>
        </p:spPr>
        <p:txBody>
          <a:bodyPr wrap="none" rtlCol="0">
            <a:spAutoFit/>
          </a:bodyPr>
          <a:lstStyle/>
          <a:p>
            <a:r>
              <a:rPr lang="en-GB" dirty="0"/>
              <a:t>+</a:t>
            </a:r>
          </a:p>
        </p:txBody>
      </p:sp>
      <p:pic>
        <p:nvPicPr>
          <p:cNvPr id="15" name="Imagen 18">
            <a:extLst>
              <a:ext uri="{FF2B5EF4-FFF2-40B4-BE49-F238E27FC236}">
                <a16:creationId xmlns:a16="http://schemas.microsoft.com/office/drawing/2014/main" id="{5109FD4C-E8B7-E2AA-7FB8-3841EF707C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1527" y="5047341"/>
            <a:ext cx="725250" cy="1330677"/>
          </a:xfrm>
          <a:prstGeom prst="rect">
            <a:avLst/>
          </a:prstGeom>
        </p:spPr>
      </p:pic>
      <p:sp>
        <p:nvSpPr>
          <p:cNvPr id="16" name="Footer Placeholder 15">
            <a:extLst>
              <a:ext uri="{FF2B5EF4-FFF2-40B4-BE49-F238E27FC236}">
                <a16:creationId xmlns:a16="http://schemas.microsoft.com/office/drawing/2014/main" id="{1177D4C9-69CC-F539-247E-9A8CCB0345A3}"/>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2264142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5933-EB9E-FD8C-14FD-55FE47DEA720}"/>
              </a:ext>
            </a:extLst>
          </p:cNvPr>
          <p:cNvSpPr>
            <a:spLocks noGrp="1"/>
          </p:cNvSpPr>
          <p:nvPr>
            <p:ph type="title"/>
          </p:nvPr>
        </p:nvSpPr>
        <p:spPr/>
        <p:txBody>
          <a:bodyPr/>
          <a:lstStyle/>
          <a:p>
            <a:r>
              <a:rPr lang="en-US" dirty="0"/>
              <a:t>Tensile</a:t>
            </a:r>
            <a:endParaRPr lang="en-BE" dirty="0"/>
          </a:p>
        </p:txBody>
      </p:sp>
      <p:sp>
        <p:nvSpPr>
          <p:cNvPr id="4" name="Slide Number Placeholder 3">
            <a:extLst>
              <a:ext uri="{FF2B5EF4-FFF2-40B4-BE49-F238E27FC236}">
                <a16:creationId xmlns:a16="http://schemas.microsoft.com/office/drawing/2014/main" id="{2D5974FF-70D5-CCCC-5909-E8942398957C}"/>
              </a:ext>
            </a:extLst>
          </p:cNvPr>
          <p:cNvSpPr>
            <a:spLocks noGrp="1"/>
          </p:cNvSpPr>
          <p:nvPr>
            <p:ph type="sldNum" sz="quarter" idx="12"/>
          </p:nvPr>
        </p:nvSpPr>
        <p:spPr/>
        <p:txBody>
          <a:bodyPr/>
          <a:lstStyle/>
          <a:p>
            <a:fld id="{A814E660-BF25-4843-B2A0-93C6E2B6253B}" type="slidenum">
              <a:rPr lang="en-BE" smtClean="0"/>
              <a:pPr/>
              <a:t>27</a:t>
            </a:fld>
            <a:endParaRPr lang="en-BE" dirty="0"/>
          </a:p>
        </p:txBody>
      </p:sp>
      <p:sp>
        <p:nvSpPr>
          <p:cNvPr id="3" name="Content Placeholder 2">
            <a:extLst>
              <a:ext uri="{FF2B5EF4-FFF2-40B4-BE49-F238E27FC236}">
                <a16:creationId xmlns:a16="http://schemas.microsoft.com/office/drawing/2014/main" id="{EB419B8F-C502-D488-4712-20EF8F7B54A5}"/>
              </a:ext>
            </a:extLst>
          </p:cNvPr>
          <p:cNvSpPr>
            <a:spLocks noGrp="1"/>
          </p:cNvSpPr>
          <p:nvPr>
            <p:ph idx="1"/>
          </p:nvPr>
        </p:nvSpPr>
        <p:spPr/>
        <p:txBody>
          <a:bodyPr/>
          <a:lstStyle/>
          <a:p>
            <a:endParaRPr lang="en-GB" dirty="0"/>
          </a:p>
        </p:txBody>
      </p:sp>
      <p:pic>
        <p:nvPicPr>
          <p:cNvPr id="5" name="Picture 4" descr="A graph of a steel structure&#10;&#10;Description automatically generated with medium confidence">
            <a:extLst>
              <a:ext uri="{FF2B5EF4-FFF2-40B4-BE49-F238E27FC236}">
                <a16:creationId xmlns:a16="http://schemas.microsoft.com/office/drawing/2014/main" id="{0DB884D5-5A96-8701-6760-6EB43D1447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700" y="565109"/>
            <a:ext cx="7674346" cy="5580000"/>
          </a:xfrm>
          <a:prstGeom prst="rect">
            <a:avLst/>
          </a:prstGeom>
        </p:spPr>
      </p:pic>
      <p:pic>
        <p:nvPicPr>
          <p:cNvPr id="6" name="Picture 5" descr="A drawing of a rectangular object with a straight line&#10;&#10;Description automatically generated">
            <a:extLst>
              <a:ext uri="{FF2B5EF4-FFF2-40B4-BE49-F238E27FC236}">
                <a16:creationId xmlns:a16="http://schemas.microsoft.com/office/drawing/2014/main" id="{7676D796-B5B9-49D5-3C47-77564D54EF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953" y="1300079"/>
            <a:ext cx="3356883" cy="1182207"/>
          </a:xfrm>
          <a:prstGeom prst="rect">
            <a:avLst/>
          </a:prstGeom>
        </p:spPr>
      </p:pic>
      <p:pic>
        <p:nvPicPr>
          <p:cNvPr id="7" name="Picture 6">
            <a:extLst>
              <a:ext uri="{FF2B5EF4-FFF2-40B4-BE49-F238E27FC236}">
                <a16:creationId xmlns:a16="http://schemas.microsoft.com/office/drawing/2014/main" id="{D4230B40-2EC6-0730-EC59-22AB9A3B34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898" y="2579253"/>
            <a:ext cx="2556165" cy="1243104"/>
          </a:xfrm>
          <a:prstGeom prst="rect">
            <a:avLst/>
          </a:prstGeom>
        </p:spPr>
      </p:pic>
      <p:pic>
        <p:nvPicPr>
          <p:cNvPr id="8" name="Picture 7">
            <a:extLst>
              <a:ext uri="{FF2B5EF4-FFF2-40B4-BE49-F238E27FC236}">
                <a16:creationId xmlns:a16="http://schemas.microsoft.com/office/drawing/2014/main" id="{F1910BC7-BD06-BE28-DF3D-A9E61C79E2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1514" y="3822357"/>
            <a:ext cx="2043946" cy="2647839"/>
          </a:xfrm>
          <a:prstGeom prst="rect">
            <a:avLst/>
          </a:prstGeom>
        </p:spPr>
      </p:pic>
      <p:sp>
        <p:nvSpPr>
          <p:cNvPr id="9" name="Footer Placeholder 8">
            <a:extLst>
              <a:ext uri="{FF2B5EF4-FFF2-40B4-BE49-F238E27FC236}">
                <a16:creationId xmlns:a16="http://schemas.microsoft.com/office/drawing/2014/main" id="{073363B2-16A1-6E67-1511-871005BB5E18}"/>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2525475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82DEBF-51E4-89B1-EBC7-1E8627241B92}"/>
              </a:ext>
            </a:extLst>
          </p:cNvPr>
          <p:cNvSpPr>
            <a:spLocks noGrp="1"/>
          </p:cNvSpPr>
          <p:nvPr>
            <p:ph type="sldNum" sz="quarter" idx="12"/>
          </p:nvPr>
        </p:nvSpPr>
        <p:spPr/>
        <p:txBody>
          <a:bodyPr/>
          <a:lstStyle/>
          <a:p>
            <a:fld id="{A814E660-BF25-4843-B2A0-93C6E2B6253B}" type="slidenum">
              <a:rPr lang="en-BE" smtClean="0"/>
              <a:pPr/>
              <a:t>28</a:t>
            </a:fld>
            <a:endParaRPr lang="en-BE" dirty="0"/>
          </a:p>
        </p:txBody>
      </p:sp>
      <p:graphicFrame>
        <p:nvGraphicFramePr>
          <p:cNvPr id="5" name="Gráfico 5">
            <a:extLst>
              <a:ext uri="{FF2B5EF4-FFF2-40B4-BE49-F238E27FC236}">
                <a16:creationId xmlns:a16="http://schemas.microsoft.com/office/drawing/2014/main" id="{6E540F41-B952-C743-B6DE-26E7B4FACE8E}"/>
              </a:ext>
            </a:extLst>
          </p:cNvPr>
          <p:cNvGraphicFramePr/>
          <p:nvPr/>
        </p:nvGraphicFramePr>
        <p:xfrm>
          <a:off x="570003" y="1453764"/>
          <a:ext cx="5759640" cy="467964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9">
            <a:extLst>
              <a:ext uri="{FF2B5EF4-FFF2-40B4-BE49-F238E27FC236}">
                <a16:creationId xmlns:a16="http://schemas.microsoft.com/office/drawing/2014/main" id="{19270537-031A-204D-8580-268A01EEDFB9}"/>
              </a:ext>
            </a:extLst>
          </p:cNvPr>
          <p:cNvSpPr/>
          <p:nvPr/>
        </p:nvSpPr>
        <p:spPr>
          <a:xfrm>
            <a:off x="952323" y="3066204"/>
            <a:ext cx="5377680" cy="914040"/>
          </a:xfrm>
          <a:prstGeom prst="rect">
            <a:avLst/>
          </a:prstGeom>
          <a:noFill/>
          <a:ln>
            <a:solidFill>
              <a:srgbClr val="C0504D"/>
            </a:solidFill>
            <a:round/>
          </a:ln>
        </p:spPr>
        <p:style>
          <a:lnRef idx="2">
            <a:schemeClr val="accent1">
              <a:shade val="50000"/>
            </a:schemeClr>
          </a:lnRef>
          <a:fillRef idx="1">
            <a:schemeClr val="accent1"/>
          </a:fillRef>
          <a:effectRef idx="0">
            <a:schemeClr val="accent1"/>
          </a:effectRef>
          <a:fontRef idx="minor"/>
        </p:style>
        <p:txBody>
          <a:bodyPr/>
          <a:lstStyle/>
          <a:p>
            <a:endParaRPr lang="en-BE"/>
          </a:p>
        </p:txBody>
      </p:sp>
      <p:sp>
        <p:nvSpPr>
          <p:cNvPr id="7" name="CuadroTexto 10">
            <a:extLst>
              <a:ext uri="{FF2B5EF4-FFF2-40B4-BE49-F238E27FC236}">
                <a16:creationId xmlns:a16="http://schemas.microsoft.com/office/drawing/2014/main" id="{CF9CB575-AC91-5E5D-EB16-329325767D62}"/>
              </a:ext>
            </a:extLst>
          </p:cNvPr>
          <p:cNvSpPr/>
          <p:nvPr/>
        </p:nvSpPr>
        <p:spPr>
          <a:xfrm>
            <a:off x="1064643" y="4023804"/>
            <a:ext cx="1447560" cy="3027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GB" sz="1400" b="0" strike="noStrike" spc="-1">
                <a:solidFill>
                  <a:srgbClr val="FF0000"/>
                </a:solidFill>
                <a:latin typeface="Calibri"/>
              </a:rPr>
              <a:t>Min standard size</a:t>
            </a:r>
            <a:endParaRPr lang="en-US" sz="1400" b="0" strike="noStrike" spc="-1">
              <a:latin typeface="Arial"/>
            </a:endParaRPr>
          </a:p>
        </p:txBody>
      </p:sp>
      <p:sp>
        <p:nvSpPr>
          <p:cNvPr id="8" name="CuadroTexto 11">
            <a:extLst>
              <a:ext uri="{FF2B5EF4-FFF2-40B4-BE49-F238E27FC236}">
                <a16:creationId xmlns:a16="http://schemas.microsoft.com/office/drawing/2014/main" id="{13226F13-99EF-F064-9144-58072B09DEB8}"/>
              </a:ext>
            </a:extLst>
          </p:cNvPr>
          <p:cNvSpPr/>
          <p:nvPr/>
        </p:nvSpPr>
        <p:spPr>
          <a:xfrm>
            <a:off x="1063923" y="2745804"/>
            <a:ext cx="1509840" cy="3027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GB" sz="1400" b="0" strike="noStrike" spc="-1">
                <a:solidFill>
                  <a:srgbClr val="FF0000"/>
                </a:solidFill>
                <a:latin typeface="Calibri"/>
              </a:rPr>
              <a:t>MAX standard size</a:t>
            </a:r>
            <a:endParaRPr lang="en-US" sz="1400" b="0" strike="noStrike" spc="-1">
              <a:latin typeface="Arial"/>
            </a:endParaRPr>
          </a:p>
        </p:txBody>
      </p:sp>
      <p:sp>
        <p:nvSpPr>
          <p:cNvPr id="9" name="Rectángulo 12">
            <a:extLst>
              <a:ext uri="{FF2B5EF4-FFF2-40B4-BE49-F238E27FC236}">
                <a16:creationId xmlns:a16="http://schemas.microsoft.com/office/drawing/2014/main" id="{77C2D84D-3C4E-CC2B-F897-9F19FC261544}"/>
              </a:ext>
            </a:extLst>
          </p:cNvPr>
          <p:cNvSpPr/>
          <p:nvPr/>
        </p:nvSpPr>
        <p:spPr>
          <a:xfrm>
            <a:off x="952323" y="1993044"/>
            <a:ext cx="2565720" cy="3816000"/>
          </a:xfrm>
          <a:prstGeom prst="rect">
            <a:avLst/>
          </a:prstGeom>
          <a:noFill/>
          <a:ln>
            <a:solidFill>
              <a:srgbClr val="3A5F8B"/>
            </a:solidFill>
            <a:round/>
          </a:ln>
        </p:spPr>
        <p:style>
          <a:lnRef idx="2">
            <a:schemeClr val="accent1">
              <a:shade val="50000"/>
            </a:schemeClr>
          </a:lnRef>
          <a:fillRef idx="1">
            <a:schemeClr val="accent1"/>
          </a:fillRef>
          <a:effectRef idx="0">
            <a:schemeClr val="accent1"/>
          </a:effectRef>
          <a:fontRef idx="minor"/>
        </p:style>
        <p:txBody>
          <a:bodyPr/>
          <a:lstStyle/>
          <a:p>
            <a:endParaRPr lang="en-BE"/>
          </a:p>
        </p:txBody>
      </p:sp>
      <p:sp>
        <p:nvSpPr>
          <p:cNvPr id="10" name="CuadroTexto 13">
            <a:extLst>
              <a:ext uri="{FF2B5EF4-FFF2-40B4-BE49-F238E27FC236}">
                <a16:creationId xmlns:a16="http://schemas.microsoft.com/office/drawing/2014/main" id="{FB1010C6-E9E7-B6D4-E917-8B7FFF5ACDEE}"/>
              </a:ext>
            </a:extLst>
          </p:cNvPr>
          <p:cNvSpPr/>
          <p:nvPr/>
        </p:nvSpPr>
        <p:spPr>
          <a:xfrm>
            <a:off x="1552803" y="2075124"/>
            <a:ext cx="15145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GB" sz="1800" b="0" strike="noStrike" spc="-1">
                <a:solidFill>
                  <a:srgbClr val="000000"/>
                </a:solidFill>
                <a:latin typeface="Calibri"/>
              </a:rPr>
              <a:t>IAEA CRP SSTT</a:t>
            </a:r>
            <a:endParaRPr lang="en-US" sz="1800" b="0" strike="noStrike" spc="-1">
              <a:latin typeface="Arial"/>
            </a:endParaRPr>
          </a:p>
        </p:txBody>
      </p:sp>
      <p:sp>
        <p:nvSpPr>
          <p:cNvPr id="11" name="Rectángulo 14">
            <a:extLst>
              <a:ext uri="{FF2B5EF4-FFF2-40B4-BE49-F238E27FC236}">
                <a16:creationId xmlns:a16="http://schemas.microsoft.com/office/drawing/2014/main" id="{9F6927AC-8E6F-8FF6-C951-3DE8E58BAB4C}"/>
              </a:ext>
            </a:extLst>
          </p:cNvPr>
          <p:cNvSpPr/>
          <p:nvPr/>
        </p:nvSpPr>
        <p:spPr>
          <a:xfrm>
            <a:off x="3518043" y="1993044"/>
            <a:ext cx="2811600" cy="3816000"/>
          </a:xfrm>
          <a:prstGeom prst="rect">
            <a:avLst/>
          </a:prstGeom>
          <a:noFill/>
          <a:ln>
            <a:solidFill>
              <a:srgbClr val="00B050"/>
            </a:solidFill>
            <a:round/>
          </a:ln>
        </p:spPr>
        <p:style>
          <a:lnRef idx="2">
            <a:schemeClr val="accent1">
              <a:shade val="50000"/>
            </a:schemeClr>
          </a:lnRef>
          <a:fillRef idx="1">
            <a:schemeClr val="accent1"/>
          </a:fillRef>
          <a:effectRef idx="0">
            <a:schemeClr val="accent1"/>
          </a:effectRef>
          <a:fontRef idx="minor"/>
        </p:style>
        <p:txBody>
          <a:bodyPr/>
          <a:lstStyle/>
          <a:p>
            <a:endParaRPr lang="en-BE"/>
          </a:p>
        </p:txBody>
      </p:sp>
      <p:sp>
        <p:nvSpPr>
          <p:cNvPr id="12" name="CuadroTexto 15">
            <a:extLst>
              <a:ext uri="{FF2B5EF4-FFF2-40B4-BE49-F238E27FC236}">
                <a16:creationId xmlns:a16="http://schemas.microsoft.com/office/drawing/2014/main" id="{183E70FF-0541-E8D4-A537-19D87F93269C}"/>
              </a:ext>
            </a:extLst>
          </p:cNvPr>
          <p:cNvSpPr/>
          <p:nvPr/>
        </p:nvSpPr>
        <p:spPr>
          <a:xfrm>
            <a:off x="4283043" y="2075124"/>
            <a:ext cx="11732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GB" sz="1800" b="0" strike="noStrike" spc="-1">
                <a:solidFill>
                  <a:srgbClr val="000000"/>
                </a:solidFill>
                <a:latin typeface="Calibri"/>
              </a:rPr>
              <a:t>PILOT RUN</a:t>
            </a:r>
            <a:endParaRPr lang="en-US" sz="1800" b="0" strike="noStrike" spc="-1">
              <a:latin typeface="Arial"/>
            </a:endParaRPr>
          </a:p>
        </p:txBody>
      </p:sp>
      <p:graphicFrame>
        <p:nvGraphicFramePr>
          <p:cNvPr id="13" name="Tabla 16">
            <a:extLst>
              <a:ext uri="{FF2B5EF4-FFF2-40B4-BE49-F238E27FC236}">
                <a16:creationId xmlns:a16="http://schemas.microsoft.com/office/drawing/2014/main" id="{A15B77C4-E654-0D5F-3835-5A9EE97B996D}"/>
              </a:ext>
            </a:extLst>
          </p:cNvPr>
          <p:cNvGraphicFramePr/>
          <p:nvPr/>
        </p:nvGraphicFramePr>
        <p:xfrm>
          <a:off x="6998523" y="2899524"/>
          <a:ext cx="4620240" cy="2834640"/>
        </p:xfrm>
        <a:graphic>
          <a:graphicData uri="http://schemas.openxmlformats.org/drawingml/2006/table">
            <a:tbl>
              <a:tblPr/>
              <a:tblGrid>
                <a:gridCol w="1684440">
                  <a:extLst>
                    <a:ext uri="{9D8B030D-6E8A-4147-A177-3AD203B41FA5}">
                      <a16:colId xmlns:a16="http://schemas.microsoft.com/office/drawing/2014/main" val="20000"/>
                    </a:ext>
                  </a:extLst>
                </a:gridCol>
                <a:gridCol w="1467720">
                  <a:extLst>
                    <a:ext uri="{9D8B030D-6E8A-4147-A177-3AD203B41FA5}">
                      <a16:colId xmlns:a16="http://schemas.microsoft.com/office/drawing/2014/main" val="20001"/>
                    </a:ext>
                  </a:extLst>
                </a:gridCol>
                <a:gridCol w="1468080">
                  <a:extLst>
                    <a:ext uri="{9D8B030D-6E8A-4147-A177-3AD203B41FA5}">
                      <a16:colId xmlns:a16="http://schemas.microsoft.com/office/drawing/2014/main" val="20002"/>
                    </a:ext>
                  </a:extLst>
                </a:gridCol>
              </a:tblGrid>
              <a:tr h="243720">
                <a:tc>
                  <a:txBody>
                    <a:bodyPr/>
                    <a:lstStyle/>
                    <a:p>
                      <a:pPr>
                        <a:lnSpc>
                          <a:spcPct val="100000"/>
                        </a:lnSpc>
                        <a:buNone/>
                      </a:pPr>
                      <a:r>
                        <a:rPr lang="en-GB" sz="1600" b="1" strike="noStrike" spc="-1">
                          <a:solidFill>
                            <a:srgbClr val="000000"/>
                          </a:solidFill>
                          <a:latin typeface="Calibri"/>
                        </a:rPr>
                        <a:t>Yield strength RP02</a:t>
                      </a:r>
                      <a:endParaRPr lang="en-US" sz="1600" b="0" strike="noStrike" spc="-1">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noFill/>
                  </a:tcPr>
                </a:tc>
                <a:tc>
                  <a:txBody>
                    <a:bodyPr/>
                    <a:lstStyle/>
                    <a:p>
                      <a:pPr algn="ctr">
                        <a:lnSpc>
                          <a:spcPct val="100000"/>
                        </a:lnSpc>
                        <a:buNone/>
                      </a:pPr>
                      <a:r>
                        <a:rPr lang="en-GB" sz="1600" b="1" strike="noStrike" spc="-1" dirty="0">
                          <a:solidFill>
                            <a:srgbClr val="000000"/>
                          </a:solidFill>
                          <a:latin typeface="Calibri"/>
                        </a:rPr>
                        <a:t>Average</a:t>
                      </a:r>
                      <a:endParaRPr lang="en-US" sz="1600" b="0" strike="noStrike" spc="-1" dirty="0">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noFill/>
                  </a:tcPr>
                </a:tc>
                <a:tc>
                  <a:txBody>
                    <a:bodyPr/>
                    <a:lstStyle/>
                    <a:p>
                      <a:pPr algn="ctr">
                        <a:lnSpc>
                          <a:spcPct val="100000"/>
                        </a:lnSpc>
                        <a:buNone/>
                      </a:pPr>
                      <a:r>
                        <a:rPr lang="en-GB" sz="1600" b="1" strike="noStrike" spc="-1">
                          <a:solidFill>
                            <a:srgbClr val="000000"/>
                          </a:solidFill>
                          <a:latin typeface="Calibri"/>
                        </a:rPr>
                        <a:t>2SD</a:t>
                      </a:r>
                      <a:endParaRPr lang="en-US" sz="1600" b="0" strike="noStrike" spc="-1">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noFill/>
                  </a:tcPr>
                </a:tc>
                <a:extLst>
                  <a:ext uri="{0D108BD9-81ED-4DB2-BD59-A6C34878D82A}">
                    <a16:rowId xmlns:a16="http://schemas.microsoft.com/office/drawing/2014/main" val="10000"/>
                  </a:ext>
                </a:extLst>
              </a:tr>
              <a:tr h="243720">
                <a:tc>
                  <a:txBody>
                    <a:bodyPr/>
                    <a:lstStyle/>
                    <a:p>
                      <a:pPr>
                        <a:lnSpc>
                          <a:spcPct val="100000"/>
                        </a:lnSpc>
                        <a:buNone/>
                      </a:pPr>
                      <a:r>
                        <a:rPr lang="en-GB" sz="1600" b="0" strike="noStrike" spc="-1" dirty="0">
                          <a:solidFill>
                            <a:srgbClr val="FF0000"/>
                          </a:solidFill>
                          <a:latin typeface="Calibri"/>
                        </a:rPr>
                        <a:t>Round Standard</a:t>
                      </a:r>
                      <a:endParaRPr lang="en-US" sz="1600" b="0" strike="noStrike" spc="-1" dirty="0">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DCE6F2"/>
                    </a:solidFill>
                  </a:tcPr>
                </a:tc>
                <a:tc>
                  <a:txBody>
                    <a:bodyPr/>
                    <a:lstStyle/>
                    <a:p>
                      <a:pPr algn="ctr">
                        <a:lnSpc>
                          <a:spcPct val="100000"/>
                        </a:lnSpc>
                        <a:buNone/>
                      </a:pPr>
                      <a:r>
                        <a:rPr lang="en-GB" sz="1600" b="0" strike="noStrike" spc="-1">
                          <a:solidFill>
                            <a:srgbClr val="FF0000"/>
                          </a:solidFill>
                          <a:latin typeface="Calibri"/>
                        </a:rPr>
                        <a:t>518,23</a:t>
                      </a:r>
                      <a:endParaRPr lang="en-US" sz="1600" b="0" strike="noStrike" spc="-1">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DCE6F2"/>
                    </a:solidFill>
                  </a:tcPr>
                </a:tc>
                <a:tc>
                  <a:txBody>
                    <a:bodyPr/>
                    <a:lstStyle/>
                    <a:p>
                      <a:pPr algn="ctr">
                        <a:lnSpc>
                          <a:spcPct val="100000"/>
                        </a:lnSpc>
                        <a:buNone/>
                      </a:pPr>
                      <a:r>
                        <a:rPr lang="en-GB" sz="1600" b="0" strike="noStrike" spc="-1">
                          <a:solidFill>
                            <a:srgbClr val="FF0000"/>
                          </a:solidFill>
                          <a:latin typeface="Calibri"/>
                        </a:rPr>
                        <a:t>25,20</a:t>
                      </a:r>
                      <a:endParaRPr lang="en-US" sz="1600" b="0" strike="noStrike" spc="-1">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DCE6F2"/>
                    </a:solidFill>
                  </a:tcPr>
                </a:tc>
                <a:extLst>
                  <a:ext uri="{0D108BD9-81ED-4DB2-BD59-A6C34878D82A}">
                    <a16:rowId xmlns:a16="http://schemas.microsoft.com/office/drawing/2014/main" val="10001"/>
                  </a:ext>
                </a:extLst>
              </a:tr>
              <a:tr h="243720">
                <a:tc>
                  <a:txBody>
                    <a:bodyPr/>
                    <a:lstStyle/>
                    <a:p>
                      <a:pPr>
                        <a:lnSpc>
                          <a:spcPct val="100000"/>
                        </a:lnSpc>
                        <a:buNone/>
                      </a:pPr>
                      <a:r>
                        <a:rPr lang="en-GB" sz="1600" b="0" strike="noStrike" spc="-1" dirty="0">
                          <a:solidFill>
                            <a:srgbClr val="FF0000"/>
                          </a:solidFill>
                          <a:latin typeface="Calibri"/>
                        </a:rPr>
                        <a:t>Flat Standard</a:t>
                      </a:r>
                      <a:endParaRPr lang="en-US" sz="1600" b="0" strike="noStrike" spc="-1" dirty="0">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DCE6F2"/>
                    </a:solidFill>
                  </a:tcPr>
                </a:tc>
                <a:tc>
                  <a:txBody>
                    <a:bodyPr/>
                    <a:lstStyle/>
                    <a:p>
                      <a:pPr algn="ctr">
                        <a:lnSpc>
                          <a:spcPct val="100000"/>
                        </a:lnSpc>
                        <a:buNone/>
                      </a:pPr>
                      <a:r>
                        <a:rPr lang="en-GB" sz="1600" b="0" strike="noStrike" spc="-1">
                          <a:solidFill>
                            <a:srgbClr val="FF0000"/>
                          </a:solidFill>
                          <a:latin typeface="Calibri"/>
                        </a:rPr>
                        <a:t>521,37</a:t>
                      </a:r>
                      <a:endParaRPr lang="en-US" sz="1600" b="0" strike="noStrike" spc="-1">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DCE6F2"/>
                    </a:solidFill>
                  </a:tcPr>
                </a:tc>
                <a:tc>
                  <a:txBody>
                    <a:bodyPr/>
                    <a:lstStyle/>
                    <a:p>
                      <a:pPr algn="ctr">
                        <a:lnSpc>
                          <a:spcPct val="100000"/>
                        </a:lnSpc>
                        <a:buNone/>
                      </a:pPr>
                      <a:r>
                        <a:rPr lang="en-GB" sz="1600" b="0" strike="noStrike" spc="-1">
                          <a:solidFill>
                            <a:srgbClr val="FF0000"/>
                          </a:solidFill>
                          <a:latin typeface="Calibri"/>
                        </a:rPr>
                        <a:t>28,72</a:t>
                      </a:r>
                      <a:endParaRPr lang="en-US" sz="1600" b="0" strike="noStrike" spc="-1">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DCE6F2"/>
                    </a:solidFill>
                  </a:tcPr>
                </a:tc>
                <a:extLst>
                  <a:ext uri="{0D108BD9-81ED-4DB2-BD59-A6C34878D82A}">
                    <a16:rowId xmlns:a16="http://schemas.microsoft.com/office/drawing/2014/main" val="10002"/>
                  </a:ext>
                </a:extLst>
              </a:tr>
              <a:tr h="243720">
                <a:tc>
                  <a:txBody>
                    <a:bodyPr/>
                    <a:lstStyle/>
                    <a:p>
                      <a:pPr>
                        <a:lnSpc>
                          <a:spcPct val="100000"/>
                        </a:lnSpc>
                        <a:buNone/>
                      </a:pPr>
                      <a:r>
                        <a:rPr lang="en-GB" sz="1600" b="0" strike="noStrike" spc="-1" dirty="0">
                          <a:solidFill>
                            <a:srgbClr val="000000"/>
                          </a:solidFill>
                          <a:latin typeface="Calibri"/>
                        </a:rPr>
                        <a:t>SSJ3_MTS</a:t>
                      </a:r>
                      <a:endParaRPr lang="en-US" sz="1600" b="0" strike="noStrike" spc="-1" dirty="0">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DCE6F2"/>
                    </a:solidFill>
                  </a:tcPr>
                </a:tc>
                <a:tc>
                  <a:txBody>
                    <a:bodyPr/>
                    <a:lstStyle/>
                    <a:p>
                      <a:pPr algn="ctr">
                        <a:lnSpc>
                          <a:spcPct val="100000"/>
                        </a:lnSpc>
                        <a:buNone/>
                      </a:pPr>
                      <a:r>
                        <a:rPr lang="en-GB" sz="1600" b="0" strike="noStrike" spc="-1">
                          <a:solidFill>
                            <a:srgbClr val="000000"/>
                          </a:solidFill>
                          <a:latin typeface="Calibri"/>
                        </a:rPr>
                        <a:t>511,07</a:t>
                      </a:r>
                      <a:endParaRPr lang="en-US" sz="1600" b="0" strike="noStrike" spc="-1">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DCE6F2"/>
                    </a:solidFill>
                  </a:tcPr>
                </a:tc>
                <a:tc>
                  <a:txBody>
                    <a:bodyPr/>
                    <a:lstStyle/>
                    <a:p>
                      <a:pPr algn="ctr">
                        <a:lnSpc>
                          <a:spcPct val="100000"/>
                        </a:lnSpc>
                        <a:buNone/>
                      </a:pPr>
                      <a:r>
                        <a:rPr lang="en-GB" sz="1600" b="0" strike="noStrike" spc="-1">
                          <a:solidFill>
                            <a:srgbClr val="000000"/>
                          </a:solidFill>
                          <a:latin typeface="Calibri"/>
                        </a:rPr>
                        <a:t>38,29</a:t>
                      </a:r>
                      <a:endParaRPr lang="en-US" sz="1600" b="0" strike="noStrike" spc="-1">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DCE6F2"/>
                    </a:solidFill>
                  </a:tcPr>
                </a:tc>
                <a:extLst>
                  <a:ext uri="{0D108BD9-81ED-4DB2-BD59-A6C34878D82A}">
                    <a16:rowId xmlns:a16="http://schemas.microsoft.com/office/drawing/2014/main" val="10003"/>
                  </a:ext>
                </a:extLst>
              </a:tr>
              <a:tr h="254880">
                <a:tc>
                  <a:txBody>
                    <a:bodyPr/>
                    <a:lstStyle/>
                    <a:p>
                      <a:pPr>
                        <a:lnSpc>
                          <a:spcPct val="100000"/>
                        </a:lnSpc>
                        <a:buNone/>
                      </a:pPr>
                      <a:r>
                        <a:rPr lang="en-GB" sz="1600" b="0" strike="noStrike" spc="-1" dirty="0">
                          <a:solidFill>
                            <a:srgbClr val="000000"/>
                          </a:solidFill>
                          <a:latin typeface="Calibri"/>
                        </a:rPr>
                        <a:t>SSJ3_PILOT</a:t>
                      </a:r>
                      <a:endParaRPr lang="en-US" sz="1600" b="0" strike="noStrike" spc="-1" dirty="0">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EBF1DE"/>
                    </a:solidFill>
                  </a:tcPr>
                </a:tc>
                <a:tc>
                  <a:txBody>
                    <a:bodyPr/>
                    <a:lstStyle/>
                    <a:p>
                      <a:pPr algn="ctr">
                        <a:lnSpc>
                          <a:spcPct val="100000"/>
                        </a:lnSpc>
                        <a:buNone/>
                      </a:pPr>
                      <a:r>
                        <a:rPr lang="en-GB" sz="1600" b="0" strike="noStrike" spc="-1">
                          <a:solidFill>
                            <a:srgbClr val="000000"/>
                          </a:solidFill>
                          <a:latin typeface="Calibri"/>
                        </a:rPr>
                        <a:t>507,71</a:t>
                      </a:r>
                      <a:endParaRPr lang="en-US" sz="1600" b="0" strike="noStrike" spc="-1">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EBF1DE"/>
                    </a:solidFill>
                  </a:tcPr>
                </a:tc>
                <a:tc>
                  <a:txBody>
                    <a:bodyPr/>
                    <a:lstStyle/>
                    <a:p>
                      <a:pPr algn="ctr">
                        <a:lnSpc>
                          <a:spcPct val="100000"/>
                        </a:lnSpc>
                        <a:buNone/>
                      </a:pPr>
                      <a:r>
                        <a:rPr lang="en-GB" sz="1600" b="0" strike="noStrike" spc="-1">
                          <a:solidFill>
                            <a:srgbClr val="000000"/>
                          </a:solidFill>
                          <a:latin typeface="Calibri"/>
                        </a:rPr>
                        <a:t>20,74</a:t>
                      </a:r>
                      <a:endParaRPr lang="en-US" sz="1600" b="0" strike="noStrike" spc="-1">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EBF1DE"/>
                    </a:solidFill>
                  </a:tcPr>
                </a:tc>
                <a:extLst>
                  <a:ext uri="{0D108BD9-81ED-4DB2-BD59-A6C34878D82A}">
                    <a16:rowId xmlns:a16="http://schemas.microsoft.com/office/drawing/2014/main" val="10004"/>
                  </a:ext>
                </a:extLst>
              </a:tr>
              <a:tr h="254880">
                <a:tc>
                  <a:txBody>
                    <a:bodyPr/>
                    <a:lstStyle/>
                    <a:p>
                      <a:pPr>
                        <a:lnSpc>
                          <a:spcPct val="100000"/>
                        </a:lnSpc>
                        <a:buNone/>
                      </a:pPr>
                      <a:r>
                        <a:rPr lang="en-GB" sz="1600" b="0" strike="noStrike" spc="-1" dirty="0">
                          <a:solidFill>
                            <a:srgbClr val="000000"/>
                          </a:solidFill>
                          <a:latin typeface="Calibri"/>
                        </a:rPr>
                        <a:t>EU_FLAT_PILOT</a:t>
                      </a:r>
                      <a:endParaRPr lang="en-US" sz="1600" b="0" strike="noStrike" spc="-1" dirty="0">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EBF1DE"/>
                    </a:solidFill>
                  </a:tcPr>
                </a:tc>
                <a:tc>
                  <a:txBody>
                    <a:bodyPr/>
                    <a:lstStyle/>
                    <a:p>
                      <a:pPr algn="ctr">
                        <a:lnSpc>
                          <a:spcPct val="100000"/>
                        </a:lnSpc>
                        <a:buNone/>
                      </a:pPr>
                      <a:r>
                        <a:rPr lang="en-GB" sz="1600" b="0" strike="noStrike" spc="-1">
                          <a:solidFill>
                            <a:srgbClr val="000000"/>
                          </a:solidFill>
                          <a:latin typeface="Calibri"/>
                        </a:rPr>
                        <a:t>483,75</a:t>
                      </a:r>
                      <a:endParaRPr lang="en-US" sz="1600" b="0" strike="noStrike" spc="-1">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EBF1DE"/>
                    </a:solidFill>
                  </a:tcPr>
                </a:tc>
                <a:tc>
                  <a:txBody>
                    <a:bodyPr/>
                    <a:lstStyle/>
                    <a:p>
                      <a:pPr algn="ctr">
                        <a:lnSpc>
                          <a:spcPct val="100000"/>
                        </a:lnSpc>
                        <a:buNone/>
                      </a:pPr>
                      <a:r>
                        <a:rPr lang="en-GB" sz="1600" b="0" strike="noStrike" spc="-1">
                          <a:solidFill>
                            <a:srgbClr val="000000"/>
                          </a:solidFill>
                          <a:latin typeface="Calibri"/>
                        </a:rPr>
                        <a:t>30,11</a:t>
                      </a:r>
                      <a:endParaRPr lang="en-US" sz="1600" b="0" strike="noStrike" spc="-1">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EBF1DE"/>
                    </a:solidFill>
                  </a:tcPr>
                </a:tc>
                <a:extLst>
                  <a:ext uri="{0D108BD9-81ED-4DB2-BD59-A6C34878D82A}">
                    <a16:rowId xmlns:a16="http://schemas.microsoft.com/office/drawing/2014/main" val="10005"/>
                  </a:ext>
                </a:extLst>
              </a:tr>
              <a:tr h="254880">
                <a:tc>
                  <a:txBody>
                    <a:bodyPr/>
                    <a:lstStyle/>
                    <a:p>
                      <a:pPr>
                        <a:lnSpc>
                          <a:spcPct val="100000"/>
                        </a:lnSpc>
                        <a:buNone/>
                      </a:pPr>
                      <a:r>
                        <a:rPr lang="en-GB" sz="1600" b="0" strike="noStrike" spc="-1" dirty="0">
                          <a:solidFill>
                            <a:srgbClr val="000000"/>
                          </a:solidFill>
                          <a:latin typeface="Calibri"/>
                        </a:rPr>
                        <a:t>M3.5_PILOT</a:t>
                      </a:r>
                    </a:p>
                    <a:p>
                      <a:pPr>
                        <a:lnSpc>
                          <a:spcPct val="100000"/>
                        </a:lnSpc>
                        <a:buNone/>
                      </a:pPr>
                      <a:r>
                        <a:rPr lang="en-GB" sz="1600" b="0" strike="noStrike" spc="-1" dirty="0">
                          <a:solidFill>
                            <a:srgbClr val="000000"/>
                          </a:solidFill>
                          <a:latin typeface="Calibri"/>
                        </a:rPr>
                        <a:t>(round SSTT)</a:t>
                      </a:r>
                      <a:endParaRPr lang="en-US" sz="1600" b="0" strike="noStrike" spc="-1" dirty="0">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EBF1DE"/>
                    </a:solidFill>
                  </a:tcPr>
                </a:tc>
                <a:tc>
                  <a:txBody>
                    <a:bodyPr/>
                    <a:lstStyle/>
                    <a:p>
                      <a:pPr algn="ctr">
                        <a:lnSpc>
                          <a:spcPct val="100000"/>
                        </a:lnSpc>
                        <a:buNone/>
                      </a:pPr>
                      <a:r>
                        <a:rPr lang="en-GB" sz="1600" b="0" strike="noStrike" spc="-1">
                          <a:solidFill>
                            <a:srgbClr val="000000"/>
                          </a:solidFill>
                          <a:latin typeface="Calibri"/>
                        </a:rPr>
                        <a:t>548,06</a:t>
                      </a:r>
                      <a:endParaRPr lang="en-US" sz="1600" b="0" strike="noStrike" spc="-1">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EBF1DE"/>
                    </a:solidFill>
                  </a:tcPr>
                </a:tc>
                <a:tc>
                  <a:txBody>
                    <a:bodyPr/>
                    <a:lstStyle/>
                    <a:p>
                      <a:pPr algn="ctr">
                        <a:lnSpc>
                          <a:spcPct val="100000"/>
                        </a:lnSpc>
                        <a:buNone/>
                      </a:pPr>
                      <a:r>
                        <a:rPr lang="en-GB" sz="1600" b="0" strike="noStrike" spc="-1" dirty="0">
                          <a:solidFill>
                            <a:srgbClr val="000000"/>
                          </a:solidFill>
                          <a:latin typeface="Calibri"/>
                        </a:rPr>
                        <a:t>37,28</a:t>
                      </a:r>
                      <a:endParaRPr lang="en-US" sz="1600" b="0" strike="noStrike" spc="-1" dirty="0">
                        <a:latin typeface="Times New Roman"/>
                      </a:endParaRPr>
                    </a:p>
                  </a:txBody>
                  <a:tcPr anchor="b">
                    <a:lnL w="12240">
                      <a:solidFill>
                        <a:srgbClr val="4F81BD"/>
                      </a:solidFill>
                    </a:lnL>
                    <a:lnR w="12240">
                      <a:solidFill>
                        <a:srgbClr val="4F81BD"/>
                      </a:solidFill>
                    </a:lnR>
                    <a:lnT w="12240">
                      <a:solidFill>
                        <a:srgbClr val="4F81BD"/>
                      </a:solidFill>
                    </a:lnT>
                    <a:lnB w="12240">
                      <a:solidFill>
                        <a:srgbClr val="4F81BD"/>
                      </a:solidFill>
                    </a:lnB>
                    <a:solidFill>
                      <a:srgbClr val="EBF1DE"/>
                    </a:solidFill>
                  </a:tcPr>
                </a:tc>
                <a:extLst>
                  <a:ext uri="{0D108BD9-81ED-4DB2-BD59-A6C34878D82A}">
                    <a16:rowId xmlns:a16="http://schemas.microsoft.com/office/drawing/2014/main" val="10006"/>
                  </a:ext>
                </a:extLst>
              </a:tr>
            </a:tbl>
          </a:graphicData>
        </a:graphic>
      </p:graphicFrame>
      <p:sp>
        <p:nvSpPr>
          <p:cNvPr id="17" name="Title 1">
            <a:extLst>
              <a:ext uri="{FF2B5EF4-FFF2-40B4-BE49-F238E27FC236}">
                <a16:creationId xmlns:a16="http://schemas.microsoft.com/office/drawing/2014/main" id="{33989C15-1BF1-5ED5-30A0-FF24954A3E11}"/>
              </a:ext>
            </a:extLst>
          </p:cNvPr>
          <p:cNvSpPr txBox="1">
            <a:spLocks/>
          </p:cNvSpPr>
          <p:nvPr/>
        </p:nvSpPr>
        <p:spPr>
          <a:xfrm>
            <a:off x="952323" y="142092"/>
            <a:ext cx="9451776"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en-US" dirty="0"/>
              <a:t>Tensile</a:t>
            </a:r>
            <a:endParaRPr lang="en-BE" dirty="0"/>
          </a:p>
        </p:txBody>
      </p:sp>
      <p:sp>
        <p:nvSpPr>
          <p:cNvPr id="18" name="Footer Placeholder 17">
            <a:extLst>
              <a:ext uri="{FF2B5EF4-FFF2-40B4-BE49-F238E27FC236}">
                <a16:creationId xmlns:a16="http://schemas.microsoft.com/office/drawing/2014/main" id="{B8D2A670-7459-08C3-3745-4919450F23AD}"/>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2136945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603592-9684-782E-CB44-E52555EEA6A9}"/>
              </a:ext>
            </a:extLst>
          </p:cNvPr>
          <p:cNvSpPr>
            <a:spLocks noGrp="1"/>
          </p:cNvSpPr>
          <p:nvPr>
            <p:ph type="title"/>
          </p:nvPr>
        </p:nvSpPr>
        <p:spPr/>
        <p:txBody>
          <a:bodyPr/>
          <a:lstStyle/>
          <a:p>
            <a:r>
              <a:rPr lang="en-US" dirty="0"/>
              <a:t>Tensile</a:t>
            </a:r>
            <a:endParaRPr lang="en-GB" dirty="0"/>
          </a:p>
        </p:txBody>
      </p:sp>
      <p:sp>
        <p:nvSpPr>
          <p:cNvPr id="4" name="Slide Number Placeholder 3">
            <a:extLst>
              <a:ext uri="{FF2B5EF4-FFF2-40B4-BE49-F238E27FC236}">
                <a16:creationId xmlns:a16="http://schemas.microsoft.com/office/drawing/2014/main" id="{8EA5AA97-7CAF-80BF-A692-B4F08468B789}"/>
              </a:ext>
            </a:extLst>
          </p:cNvPr>
          <p:cNvSpPr>
            <a:spLocks noGrp="1"/>
          </p:cNvSpPr>
          <p:nvPr>
            <p:ph type="sldNum" sz="quarter" idx="12"/>
          </p:nvPr>
        </p:nvSpPr>
        <p:spPr/>
        <p:txBody>
          <a:bodyPr/>
          <a:lstStyle/>
          <a:p>
            <a:fld id="{A814E660-BF25-4843-B2A0-93C6E2B6253B}" type="slidenum">
              <a:rPr lang="en-BE" smtClean="0"/>
              <a:pPr/>
              <a:t>29</a:t>
            </a:fld>
            <a:endParaRPr lang="en-BE" dirty="0"/>
          </a:p>
        </p:txBody>
      </p:sp>
      <p:sp>
        <p:nvSpPr>
          <p:cNvPr id="12" name="Content Placeholder 11">
            <a:extLst>
              <a:ext uri="{FF2B5EF4-FFF2-40B4-BE49-F238E27FC236}">
                <a16:creationId xmlns:a16="http://schemas.microsoft.com/office/drawing/2014/main" id="{0374753C-8489-3364-99E3-302B5EBEE134}"/>
              </a:ext>
            </a:extLst>
          </p:cNvPr>
          <p:cNvSpPr>
            <a:spLocks noGrp="1"/>
          </p:cNvSpPr>
          <p:nvPr>
            <p:ph idx="1"/>
          </p:nvPr>
        </p:nvSpPr>
        <p:spPr/>
        <p:txBody>
          <a:bodyPr/>
          <a:lstStyle/>
          <a:p>
            <a:endParaRPr lang="en-GB"/>
          </a:p>
        </p:txBody>
      </p:sp>
      <p:graphicFrame>
        <p:nvGraphicFramePr>
          <p:cNvPr id="5" name="Gráfico 1">
            <a:extLst>
              <a:ext uri="{FF2B5EF4-FFF2-40B4-BE49-F238E27FC236}">
                <a16:creationId xmlns:a16="http://schemas.microsoft.com/office/drawing/2014/main" id="{9449C507-11D6-A97B-AB5F-B69FA5DE4CEA}"/>
              </a:ext>
            </a:extLst>
          </p:cNvPr>
          <p:cNvGraphicFramePr/>
          <p:nvPr/>
        </p:nvGraphicFramePr>
        <p:xfrm>
          <a:off x="538560" y="1400277"/>
          <a:ext cx="5759640" cy="467964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10">
            <a:extLst>
              <a:ext uri="{FF2B5EF4-FFF2-40B4-BE49-F238E27FC236}">
                <a16:creationId xmlns:a16="http://schemas.microsoft.com/office/drawing/2014/main" id="{AB3CC316-3622-61BE-E533-A18D6A924621}"/>
              </a:ext>
            </a:extLst>
          </p:cNvPr>
          <p:cNvSpPr/>
          <p:nvPr/>
        </p:nvSpPr>
        <p:spPr>
          <a:xfrm>
            <a:off x="867960" y="2777637"/>
            <a:ext cx="5429880" cy="2061720"/>
          </a:xfrm>
          <a:prstGeom prst="rect">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txBody>
          <a:bodyPr/>
          <a:lstStyle/>
          <a:p>
            <a:endParaRPr lang="en-BE"/>
          </a:p>
        </p:txBody>
      </p:sp>
      <p:graphicFrame>
        <p:nvGraphicFramePr>
          <p:cNvPr id="7" name="Tabla 11">
            <a:extLst>
              <a:ext uri="{FF2B5EF4-FFF2-40B4-BE49-F238E27FC236}">
                <a16:creationId xmlns:a16="http://schemas.microsoft.com/office/drawing/2014/main" id="{523D2BD3-75F3-E287-1E0A-BA1F91E40A50}"/>
              </a:ext>
            </a:extLst>
          </p:cNvPr>
          <p:cNvGraphicFramePr/>
          <p:nvPr/>
        </p:nvGraphicFramePr>
        <p:xfrm>
          <a:off x="6627240" y="2497917"/>
          <a:ext cx="5038200" cy="2346960"/>
        </p:xfrm>
        <a:graphic>
          <a:graphicData uri="http://schemas.openxmlformats.org/drawingml/2006/table">
            <a:tbl>
              <a:tblPr/>
              <a:tblGrid>
                <a:gridCol w="2504821">
                  <a:extLst>
                    <a:ext uri="{9D8B030D-6E8A-4147-A177-3AD203B41FA5}">
                      <a16:colId xmlns:a16="http://schemas.microsoft.com/office/drawing/2014/main" val="20000"/>
                    </a:ext>
                  </a:extLst>
                </a:gridCol>
                <a:gridCol w="998496">
                  <a:extLst>
                    <a:ext uri="{9D8B030D-6E8A-4147-A177-3AD203B41FA5}">
                      <a16:colId xmlns:a16="http://schemas.microsoft.com/office/drawing/2014/main" val="20001"/>
                    </a:ext>
                  </a:extLst>
                </a:gridCol>
                <a:gridCol w="1534883">
                  <a:extLst>
                    <a:ext uri="{9D8B030D-6E8A-4147-A177-3AD203B41FA5}">
                      <a16:colId xmlns:a16="http://schemas.microsoft.com/office/drawing/2014/main" val="20002"/>
                    </a:ext>
                  </a:extLst>
                </a:gridCol>
              </a:tblGrid>
              <a:tr h="280440">
                <a:tc>
                  <a:txBody>
                    <a:bodyPr/>
                    <a:lstStyle/>
                    <a:p>
                      <a:pPr algn="ctr">
                        <a:lnSpc>
                          <a:spcPct val="100000"/>
                        </a:lnSpc>
                        <a:buNone/>
                      </a:pPr>
                      <a:r>
                        <a:rPr lang="en-GB" sz="1600" b="1" strike="noStrike" spc="-1">
                          <a:solidFill>
                            <a:srgbClr val="000000"/>
                          </a:solidFill>
                          <a:latin typeface="Calibri"/>
                        </a:rPr>
                        <a:t>Elongation after fracture %</a:t>
                      </a:r>
                      <a:endParaRPr lang="en-US" sz="1600" b="0" strike="noStrike" spc="-1">
                        <a:latin typeface="Times New Roman"/>
                      </a:endParaRPr>
                    </a:p>
                  </a:txBody>
                  <a:tcPr anchor="b">
                    <a:lnL w="12240">
                      <a:solidFill>
                        <a:srgbClr val="4F81BD"/>
                      </a:solidFill>
                    </a:lnL>
                    <a:lnR>
                      <a:noFill/>
                    </a:lnR>
                    <a:lnT w="12240">
                      <a:solidFill>
                        <a:srgbClr val="4F81BD"/>
                      </a:solidFill>
                    </a:lnT>
                    <a:lnB w="12240">
                      <a:solidFill>
                        <a:srgbClr val="4F81BD"/>
                      </a:solidFill>
                    </a:lnB>
                    <a:solidFill>
                      <a:srgbClr val="FFFFFF"/>
                    </a:solidFill>
                  </a:tcPr>
                </a:tc>
                <a:tc>
                  <a:txBody>
                    <a:bodyPr/>
                    <a:lstStyle/>
                    <a:p>
                      <a:pPr algn="ctr">
                        <a:lnSpc>
                          <a:spcPct val="100000"/>
                        </a:lnSpc>
                        <a:buNone/>
                      </a:pPr>
                      <a:r>
                        <a:rPr lang="en-GB" sz="1600" b="1" strike="noStrike" spc="-1" dirty="0">
                          <a:solidFill>
                            <a:srgbClr val="000000"/>
                          </a:solidFill>
                          <a:latin typeface="Calibri"/>
                        </a:rPr>
                        <a:t>Average</a:t>
                      </a:r>
                      <a:endParaRPr lang="en-US" sz="1600" b="0" strike="noStrike" spc="-1" dirty="0">
                        <a:latin typeface="Times New Roman"/>
                      </a:endParaRPr>
                    </a:p>
                  </a:txBody>
                  <a:tcPr anchor="b">
                    <a:lnL>
                      <a:noFill/>
                    </a:lnL>
                    <a:lnR>
                      <a:noFill/>
                    </a:lnR>
                    <a:lnT w="12240">
                      <a:solidFill>
                        <a:srgbClr val="4F81BD"/>
                      </a:solidFill>
                    </a:lnT>
                    <a:lnB w="12240">
                      <a:solidFill>
                        <a:srgbClr val="4F81BD"/>
                      </a:solidFill>
                    </a:lnB>
                    <a:solidFill>
                      <a:srgbClr val="FFFFFF"/>
                    </a:solidFill>
                  </a:tcPr>
                </a:tc>
                <a:tc>
                  <a:txBody>
                    <a:bodyPr/>
                    <a:lstStyle/>
                    <a:p>
                      <a:pPr algn="ctr">
                        <a:lnSpc>
                          <a:spcPct val="100000"/>
                        </a:lnSpc>
                        <a:buNone/>
                      </a:pPr>
                      <a:r>
                        <a:rPr lang="en-GB" sz="1600" b="1" strike="noStrike" spc="-1" dirty="0">
                          <a:solidFill>
                            <a:srgbClr val="000000"/>
                          </a:solidFill>
                          <a:latin typeface="Calibri"/>
                        </a:rPr>
                        <a:t>2SD</a:t>
                      </a:r>
                      <a:endParaRPr lang="en-US" sz="1600" b="0" strike="noStrike" spc="-1" dirty="0">
                        <a:latin typeface="Times New Roman"/>
                      </a:endParaRPr>
                    </a:p>
                  </a:txBody>
                  <a:tcPr anchor="b">
                    <a:lnL>
                      <a:noFill/>
                    </a:lnL>
                    <a:lnR w="12240">
                      <a:solidFill>
                        <a:srgbClr val="4F81BD"/>
                      </a:solidFill>
                    </a:lnR>
                    <a:lnT w="12240">
                      <a:solidFill>
                        <a:srgbClr val="4F81BD"/>
                      </a:solidFill>
                    </a:lnT>
                    <a:lnB w="12240">
                      <a:solidFill>
                        <a:srgbClr val="4F81BD"/>
                      </a:solidFill>
                    </a:lnB>
                    <a:solidFill>
                      <a:srgbClr val="FFFFFF"/>
                    </a:solidFill>
                  </a:tcPr>
                </a:tc>
                <a:extLst>
                  <a:ext uri="{0D108BD9-81ED-4DB2-BD59-A6C34878D82A}">
                    <a16:rowId xmlns:a16="http://schemas.microsoft.com/office/drawing/2014/main" val="10000"/>
                  </a:ext>
                </a:extLst>
              </a:tr>
              <a:tr h="203040">
                <a:tc>
                  <a:txBody>
                    <a:bodyPr/>
                    <a:lstStyle/>
                    <a:p>
                      <a:pPr>
                        <a:lnSpc>
                          <a:spcPct val="100000"/>
                        </a:lnSpc>
                        <a:buNone/>
                      </a:pPr>
                      <a:r>
                        <a:rPr lang="en-GB" sz="1600" b="0" strike="noStrike" spc="-1">
                          <a:solidFill>
                            <a:srgbClr val="FF0000"/>
                          </a:solidFill>
                          <a:latin typeface="Calibri"/>
                        </a:rPr>
                        <a:t>Round Standard</a:t>
                      </a:r>
                      <a:endParaRPr lang="en-US" sz="1600" b="0" strike="noStrike" spc="-1">
                        <a:latin typeface="Times New Roman"/>
                      </a:endParaRPr>
                    </a:p>
                  </a:txBody>
                  <a:tcPr anchor="b">
                    <a:lnL w="12240">
                      <a:solidFill>
                        <a:srgbClr val="4F81BD"/>
                      </a:solidFill>
                    </a:lnL>
                    <a:lnR>
                      <a:noFill/>
                    </a:lnR>
                    <a:lnT w="12240">
                      <a:solidFill>
                        <a:srgbClr val="4F81BD"/>
                      </a:solidFill>
                    </a:lnT>
                    <a:lnB w="12240">
                      <a:solidFill>
                        <a:srgbClr val="4F81BD"/>
                      </a:solidFill>
                    </a:lnB>
                    <a:solidFill>
                      <a:srgbClr val="DCE6F2"/>
                    </a:solidFill>
                  </a:tcPr>
                </a:tc>
                <a:tc>
                  <a:txBody>
                    <a:bodyPr/>
                    <a:lstStyle/>
                    <a:p>
                      <a:pPr algn="ctr">
                        <a:lnSpc>
                          <a:spcPct val="100000"/>
                        </a:lnSpc>
                        <a:buNone/>
                      </a:pPr>
                      <a:r>
                        <a:rPr lang="en-GB" sz="1600" b="0" strike="noStrike" spc="-1">
                          <a:solidFill>
                            <a:srgbClr val="FF0000"/>
                          </a:solidFill>
                          <a:latin typeface="Calibri"/>
                        </a:rPr>
                        <a:t>29,66</a:t>
                      </a:r>
                      <a:endParaRPr lang="en-US" sz="1600" b="0" strike="noStrike" spc="-1">
                        <a:latin typeface="Times New Roman"/>
                      </a:endParaRPr>
                    </a:p>
                  </a:txBody>
                  <a:tcPr anchor="b">
                    <a:lnL>
                      <a:noFill/>
                    </a:lnL>
                    <a:lnR>
                      <a:noFill/>
                    </a:lnR>
                    <a:lnT w="12240">
                      <a:solidFill>
                        <a:srgbClr val="4F81BD"/>
                      </a:solidFill>
                    </a:lnT>
                    <a:lnB w="12240">
                      <a:solidFill>
                        <a:srgbClr val="4F81BD"/>
                      </a:solidFill>
                    </a:lnB>
                    <a:solidFill>
                      <a:srgbClr val="DCE6F2"/>
                    </a:solidFill>
                  </a:tcPr>
                </a:tc>
                <a:tc>
                  <a:txBody>
                    <a:bodyPr/>
                    <a:lstStyle/>
                    <a:p>
                      <a:pPr algn="ctr">
                        <a:lnSpc>
                          <a:spcPct val="100000"/>
                        </a:lnSpc>
                        <a:buNone/>
                      </a:pPr>
                      <a:r>
                        <a:rPr lang="en-GB" sz="1600" b="0" strike="noStrike" spc="-1" dirty="0">
                          <a:solidFill>
                            <a:srgbClr val="FF0000"/>
                          </a:solidFill>
                          <a:latin typeface="Calibri"/>
                        </a:rPr>
                        <a:t>0,80</a:t>
                      </a:r>
                      <a:endParaRPr lang="en-US" sz="1600" b="0" strike="noStrike" spc="-1" dirty="0">
                        <a:latin typeface="Times New Roman"/>
                      </a:endParaRPr>
                    </a:p>
                  </a:txBody>
                  <a:tcPr anchor="b">
                    <a:lnL>
                      <a:noFill/>
                    </a:lnL>
                    <a:lnR w="12240">
                      <a:solidFill>
                        <a:srgbClr val="4F81BD"/>
                      </a:solidFill>
                    </a:lnR>
                    <a:lnT w="12240">
                      <a:solidFill>
                        <a:srgbClr val="4F81BD"/>
                      </a:solidFill>
                    </a:lnT>
                    <a:lnB w="12240">
                      <a:solidFill>
                        <a:srgbClr val="4F81BD"/>
                      </a:solidFill>
                    </a:lnB>
                    <a:solidFill>
                      <a:srgbClr val="DCE6F2"/>
                    </a:solidFill>
                  </a:tcPr>
                </a:tc>
                <a:extLst>
                  <a:ext uri="{0D108BD9-81ED-4DB2-BD59-A6C34878D82A}">
                    <a16:rowId xmlns:a16="http://schemas.microsoft.com/office/drawing/2014/main" val="10001"/>
                  </a:ext>
                </a:extLst>
              </a:tr>
              <a:tr h="203040">
                <a:tc>
                  <a:txBody>
                    <a:bodyPr/>
                    <a:lstStyle/>
                    <a:p>
                      <a:pPr>
                        <a:lnSpc>
                          <a:spcPct val="100000"/>
                        </a:lnSpc>
                        <a:buNone/>
                      </a:pPr>
                      <a:r>
                        <a:rPr lang="en-GB" sz="1600" b="0" strike="noStrike" spc="-1">
                          <a:solidFill>
                            <a:srgbClr val="FF0000"/>
                          </a:solidFill>
                          <a:latin typeface="Calibri"/>
                        </a:rPr>
                        <a:t>Flat Standard</a:t>
                      </a:r>
                      <a:endParaRPr lang="en-US" sz="1600" b="0" strike="noStrike" spc="-1">
                        <a:latin typeface="Times New Roman"/>
                      </a:endParaRPr>
                    </a:p>
                  </a:txBody>
                  <a:tcPr anchor="b">
                    <a:lnL w="12240">
                      <a:solidFill>
                        <a:srgbClr val="4F81BD"/>
                      </a:solidFill>
                    </a:lnL>
                    <a:lnR>
                      <a:noFill/>
                    </a:lnR>
                    <a:lnT w="12240">
                      <a:solidFill>
                        <a:srgbClr val="4F81BD"/>
                      </a:solidFill>
                    </a:lnT>
                    <a:lnB w="12240">
                      <a:solidFill>
                        <a:srgbClr val="4F81BD"/>
                      </a:solidFill>
                    </a:lnB>
                    <a:solidFill>
                      <a:srgbClr val="DCE6F2"/>
                    </a:solidFill>
                  </a:tcPr>
                </a:tc>
                <a:tc>
                  <a:txBody>
                    <a:bodyPr/>
                    <a:lstStyle/>
                    <a:p>
                      <a:pPr algn="ctr">
                        <a:lnSpc>
                          <a:spcPct val="100000"/>
                        </a:lnSpc>
                        <a:buNone/>
                      </a:pPr>
                      <a:r>
                        <a:rPr lang="en-GB" sz="1600" b="0" strike="noStrike" spc="-1" dirty="0">
                          <a:solidFill>
                            <a:srgbClr val="FF0000"/>
                          </a:solidFill>
                          <a:latin typeface="Calibri"/>
                        </a:rPr>
                        <a:t>28,76</a:t>
                      </a:r>
                      <a:endParaRPr lang="en-US" sz="1600" b="0" strike="noStrike" spc="-1" dirty="0">
                        <a:latin typeface="Times New Roman"/>
                      </a:endParaRPr>
                    </a:p>
                  </a:txBody>
                  <a:tcPr anchor="b">
                    <a:lnL>
                      <a:noFill/>
                    </a:lnL>
                    <a:lnR>
                      <a:noFill/>
                    </a:lnR>
                    <a:lnT w="12240">
                      <a:solidFill>
                        <a:srgbClr val="4F81BD"/>
                      </a:solidFill>
                    </a:lnT>
                    <a:lnB w="12240">
                      <a:solidFill>
                        <a:srgbClr val="4F81BD"/>
                      </a:solidFill>
                    </a:lnB>
                    <a:solidFill>
                      <a:srgbClr val="DCE6F2"/>
                    </a:solidFill>
                  </a:tcPr>
                </a:tc>
                <a:tc>
                  <a:txBody>
                    <a:bodyPr/>
                    <a:lstStyle/>
                    <a:p>
                      <a:pPr algn="ctr">
                        <a:lnSpc>
                          <a:spcPct val="100000"/>
                        </a:lnSpc>
                        <a:buNone/>
                      </a:pPr>
                      <a:r>
                        <a:rPr lang="en-GB" sz="1600" b="0" strike="noStrike" spc="-1">
                          <a:solidFill>
                            <a:srgbClr val="FF0000"/>
                          </a:solidFill>
                          <a:latin typeface="Calibri"/>
                        </a:rPr>
                        <a:t>5,99</a:t>
                      </a:r>
                      <a:endParaRPr lang="en-US" sz="1600" b="0" strike="noStrike" spc="-1">
                        <a:latin typeface="Times New Roman"/>
                      </a:endParaRPr>
                    </a:p>
                  </a:txBody>
                  <a:tcPr anchor="b">
                    <a:lnL>
                      <a:noFill/>
                    </a:lnL>
                    <a:lnR w="12240">
                      <a:solidFill>
                        <a:srgbClr val="4F81BD"/>
                      </a:solidFill>
                    </a:lnR>
                    <a:lnT w="12240">
                      <a:solidFill>
                        <a:srgbClr val="4F81BD"/>
                      </a:solidFill>
                    </a:lnT>
                    <a:lnB w="12240">
                      <a:solidFill>
                        <a:srgbClr val="4F81BD"/>
                      </a:solidFill>
                    </a:lnB>
                    <a:solidFill>
                      <a:srgbClr val="DCE6F2"/>
                    </a:solidFill>
                  </a:tcPr>
                </a:tc>
                <a:extLst>
                  <a:ext uri="{0D108BD9-81ED-4DB2-BD59-A6C34878D82A}">
                    <a16:rowId xmlns:a16="http://schemas.microsoft.com/office/drawing/2014/main" val="10002"/>
                  </a:ext>
                </a:extLst>
              </a:tr>
              <a:tr h="203040">
                <a:tc>
                  <a:txBody>
                    <a:bodyPr/>
                    <a:lstStyle/>
                    <a:p>
                      <a:pPr>
                        <a:lnSpc>
                          <a:spcPct val="100000"/>
                        </a:lnSpc>
                        <a:buNone/>
                      </a:pPr>
                      <a:r>
                        <a:rPr lang="en-GB" sz="1600" b="0" strike="noStrike" spc="-1" dirty="0">
                          <a:solidFill>
                            <a:srgbClr val="000000"/>
                          </a:solidFill>
                          <a:latin typeface="Calibri"/>
                        </a:rPr>
                        <a:t>SSJ3_MTS</a:t>
                      </a:r>
                      <a:endParaRPr lang="en-US" sz="1600" b="0" strike="noStrike" spc="-1" dirty="0">
                        <a:latin typeface="Times New Roman"/>
                      </a:endParaRPr>
                    </a:p>
                  </a:txBody>
                  <a:tcPr anchor="b">
                    <a:lnL w="12240">
                      <a:solidFill>
                        <a:srgbClr val="4F81BD"/>
                      </a:solidFill>
                    </a:lnL>
                    <a:lnR>
                      <a:noFill/>
                    </a:lnR>
                    <a:lnT w="12240">
                      <a:solidFill>
                        <a:srgbClr val="4F81BD"/>
                      </a:solidFill>
                    </a:lnT>
                    <a:lnB w="12240">
                      <a:solidFill>
                        <a:srgbClr val="4F81BD"/>
                      </a:solidFill>
                    </a:lnB>
                    <a:solidFill>
                      <a:srgbClr val="DCE6F2"/>
                    </a:solidFill>
                  </a:tcPr>
                </a:tc>
                <a:tc>
                  <a:txBody>
                    <a:bodyPr/>
                    <a:lstStyle/>
                    <a:p>
                      <a:pPr algn="ctr">
                        <a:lnSpc>
                          <a:spcPct val="100000"/>
                        </a:lnSpc>
                        <a:buNone/>
                      </a:pPr>
                      <a:r>
                        <a:rPr lang="en-GB" sz="1600" b="0" strike="noStrike" spc="-1">
                          <a:solidFill>
                            <a:srgbClr val="000000"/>
                          </a:solidFill>
                          <a:latin typeface="Calibri"/>
                        </a:rPr>
                        <a:t>27,92</a:t>
                      </a:r>
                      <a:endParaRPr lang="en-US" sz="1600" b="0" strike="noStrike" spc="-1">
                        <a:latin typeface="Times New Roman"/>
                      </a:endParaRPr>
                    </a:p>
                  </a:txBody>
                  <a:tcPr anchor="b">
                    <a:lnL>
                      <a:noFill/>
                    </a:lnL>
                    <a:lnR>
                      <a:noFill/>
                    </a:lnR>
                    <a:lnT w="12240">
                      <a:solidFill>
                        <a:srgbClr val="4F81BD"/>
                      </a:solidFill>
                    </a:lnT>
                    <a:lnB w="12240">
                      <a:solidFill>
                        <a:srgbClr val="4F81BD"/>
                      </a:solidFill>
                    </a:lnB>
                    <a:solidFill>
                      <a:srgbClr val="DCE6F2"/>
                    </a:solidFill>
                  </a:tcPr>
                </a:tc>
                <a:tc>
                  <a:txBody>
                    <a:bodyPr/>
                    <a:lstStyle/>
                    <a:p>
                      <a:pPr algn="ctr">
                        <a:lnSpc>
                          <a:spcPct val="100000"/>
                        </a:lnSpc>
                        <a:buNone/>
                      </a:pPr>
                      <a:r>
                        <a:rPr lang="en-GB" sz="1600" b="0" strike="noStrike" spc="-1">
                          <a:solidFill>
                            <a:srgbClr val="000000"/>
                          </a:solidFill>
                          <a:latin typeface="Calibri"/>
                        </a:rPr>
                        <a:t>7,12</a:t>
                      </a:r>
                      <a:endParaRPr lang="en-US" sz="1600" b="0" strike="noStrike" spc="-1">
                        <a:latin typeface="Times New Roman"/>
                      </a:endParaRPr>
                    </a:p>
                  </a:txBody>
                  <a:tcPr anchor="b">
                    <a:lnL>
                      <a:noFill/>
                    </a:lnL>
                    <a:lnR w="12240">
                      <a:solidFill>
                        <a:srgbClr val="4F81BD"/>
                      </a:solidFill>
                    </a:lnR>
                    <a:lnT w="12240">
                      <a:solidFill>
                        <a:srgbClr val="4F81BD"/>
                      </a:solidFill>
                    </a:lnT>
                    <a:lnB w="12240">
                      <a:solidFill>
                        <a:srgbClr val="4F81BD"/>
                      </a:solidFill>
                    </a:lnB>
                    <a:solidFill>
                      <a:srgbClr val="DCE6F2"/>
                    </a:solidFill>
                  </a:tcPr>
                </a:tc>
                <a:extLst>
                  <a:ext uri="{0D108BD9-81ED-4DB2-BD59-A6C34878D82A}">
                    <a16:rowId xmlns:a16="http://schemas.microsoft.com/office/drawing/2014/main" val="10003"/>
                  </a:ext>
                </a:extLst>
              </a:tr>
              <a:tr h="203040">
                <a:tc>
                  <a:txBody>
                    <a:bodyPr/>
                    <a:lstStyle/>
                    <a:p>
                      <a:pPr>
                        <a:lnSpc>
                          <a:spcPct val="100000"/>
                        </a:lnSpc>
                        <a:buNone/>
                      </a:pPr>
                      <a:r>
                        <a:rPr lang="en-GB" sz="1600" b="0" strike="noStrike" spc="-1">
                          <a:solidFill>
                            <a:srgbClr val="000000"/>
                          </a:solidFill>
                          <a:latin typeface="Calibri"/>
                        </a:rPr>
                        <a:t>SSJ3_PILOT</a:t>
                      </a:r>
                      <a:endParaRPr lang="en-US" sz="1600" b="0" strike="noStrike" spc="-1">
                        <a:latin typeface="Times New Roman"/>
                      </a:endParaRPr>
                    </a:p>
                  </a:txBody>
                  <a:tcPr anchor="b">
                    <a:lnL w="12240">
                      <a:solidFill>
                        <a:srgbClr val="4F81BD"/>
                      </a:solidFill>
                    </a:lnL>
                    <a:lnR>
                      <a:noFill/>
                    </a:lnR>
                    <a:lnT w="12240">
                      <a:solidFill>
                        <a:srgbClr val="4F81BD"/>
                      </a:solidFill>
                    </a:lnT>
                    <a:lnB w="12240">
                      <a:solidFill>
                        <a:srgbClr val="4F81BD"/>
                      </a:solidFill>
                    </a:lnB>
                    <a:solidFill>
                      <a:srgbClr val="EBF1DE"/>
                    </a:solidFill>
                  </a:tcPr>
                </a:tc>
                <a:tc>
                  <a:txBody>
                    <a:bodyPr/>
                    <a:lstStyle/>
                    <a:p>
                      <a:pPr algn="ctr">
                        <a:lnSpc>
                          <a:spcPct val="100000"/>
                        </a:lnSpc>
                        <a:buNone/>
                      </a:pPr>
                      <a:r>
                        <a:rPr lang="en-GB" sz="1600" b="0" strike="noStrike" spc="-1">
                          <a:solidFill>
                            <a:srgbClr val="000000"/>
                          </a:solidFill>
                          <a:latin typeface="Calibri"/>
                        </a:rPr>
                        <a:t>24,40</a:t>
                      </a:r>
                      <a:endParaRPr lang="en-US" sz="1600" b="0" strike="noStrike" spc="-1">
                        <a:latin typeface="Times New Roman"/>
                      </a:endParaRPr>
                    </a:p>
                  </a:txBody>
                  <a:tcPr anchor="b">
                    <a:lnL>
                      <a:noFill/>
                    </a:lnL>
                    <a:lnR>
                      <a:noFill/>
                    </a:lnR>
                    <a:lnT w="12240">
                      <a:solidFill>
                        <a:srgbClr val="4F81BD"/>
                      </a:solidFill>
                    </a:lnT>
                    <a:lnB w="12240">
                      <a:solidFill>
                        <a:srgbClr val="4F81BD"/>
                      </a:solidFill>
                    </a:lnB>
                    <a:solidFill>
                      <a:srgbClr val="EBF1DE"/>
                    </a:solidFill>
                  </a:tcPr>
                </a:tc>
                <a:tc>
                  <a:txBody>
                    <a:bodyPr/>
                    <a:lstStyle/>
                    <a:p>
                      <a:pPr algn="ctr">
                        <a:lnSpc>
                          <a:spcPct val="100000"/>
                        </a:lnSpc>
                        <a:buNone/>
                      </a:pPr>
                      <a:r>
                        <a:rPr lang="en-GB" sz="1600" b="0" strike="noStrike" spc="-1">
                          <a:solidFill>
                            <a:srgbClr val="000000"/>
                          </a:solidFill>
                          <a:latin typeface="Calibri"/>
                        </a:rPr>
                        <a:t>1,10</a:t>
                      </a:r>
                      <a:endParaRPr lang="en-US" sz="1600" b="0" strike="noStrike" spc="-1">
                        <a:latin typeface="Times New Roman"/>
                      </a:endParaRPr>
                    </a:p>
                  </a:txBody>
                  <a:tcPr anchor="b">
                    <a:lnL>
                      <a:noFill/>
                    </a:lnL>
                    <a:lnR w="12240">
                      <a:solidFill>
                        <a:srgbClr val="4F81BD"/>
                      </a:solidFill>
                    </a:lnR>
                    <a:lnT w="12240">
                      <a:solidFill>
                        <a:srgbClr val="4F81BD"/>
                      </a:solidFill>
                    </a:lnT>
                    <a:lnB w="12240">
                      <a:solidFill>
                        <a:srgbClr val="4F81BD"/>
                      </a:solidFill>
                    </a:lnB>
                    <a:solidFill>
                      <a:srgbClr val="EBF1DE"/>
                    </a:solidFill>
                  </a:tcPr>
                </a:tc>
                <a:extLst>
                  <a:ext uri="{0D108BD9-81ED-4DB2-BD59-A6C34878D82A}">
                    <a16:rowId xmlns:a16="http://schemas.microsoft.com/office/drawing/2014/main" val="10004"/>
                  </a:ext>
                </a:extLst>
              </a:tr>
              <a:tr h="203040">
                <a:tc>
                  <a:txBody>
                    <a:bodyPr/>
                    <a:lstStyle/>
                    <a:p>
                      <a:pPr>
                        <a:lnSpc>
                          <a:spcPct val="100000"/>
                        </a:lnSpc>
                        <a:buNone/>
                      </a:pPr>
                      <a:r>
                        <a:rPr lang="en-GB" sz="1600" b="0" strike="noStrike" spc="-1">
                          <a:solidFill>
                            <a:srgbClr val="000000"/>
                          </a:solidFill>
                          <a:latin typeface="Calibri"/>
                        </a:rPr>
                        <a:t>EU_FLAT_PILOT</a:t>
                      </a:r>
                      <a:endParaRPr lang="en-US" sz="1600" b="0" strike="noStrike" spc="-1">
                        <a:latin typeface="Times New Roman"/>
                      </a:endParaRPr>
                    </a:p>
                  </a:txBody>
                  <a:tcPr anchor="b">
                    <a:lnL w="12240">
                      <a:solidFill>
                        <a:srgbClr val="4F81BD"/>
                      </a:solidFill>
                    </a:lnL>
                    <a:lnR>
                      <a:noFill/>
                    </a:lnR>
                    <a:lnT w="12240">
                      <a:solidFill>
                        <a:srgbClr val="4F81BD"/>
                      </a:solidFill>
                    </a:lnT>
                    <a:lnB w="12240">
                      <a:solidFill>
                        <a:srgbClr val="4F81BD"/>
                      </a:solidFill>
                    </a:lnB>
                    <a:solidFill>
                      <a:srgbClr val="EBF1DE"/>
                    </a:solidFill>
                  </a:tcPr>
                </a:tc>
                <a:tc>
                  <a:txBody>
                    <a:bodyPr/>
                    <a:lstStyle/>
                    <a:p>
                      <a:pPr algn="ctr">
                        <a:lnSpc>
                          <a:spcPct val="100000"/>
                        </a:lnSpc>
                        <a:buNone/>
                      </a:pPr>
                      <a:r>
                        <a:rPr lang="en-GB" sz="1600" b="0" strike="noStrike" spc="-1">
                          <a:solidFill>
                            <a:srgbClr val="000000"/>
                          </a:solidFill>
                          <a:latin typeface="Calibri"/>
                        </a:rPr>
                        <a:t>26,80</a:t>
                      </a:r>
                      <a:endParaRPr lang="en-US" sz="1600" b="0" strike="noStrike" spc="-1">
                        <a:latin typeface="Times New Roman"/>
                      </a:endParaRPr>
                    </a:p>
                  </a:txBody>
                  <a:tcPr anchor="b">
                    <a:lnL>
                      <a:noFill/>
                    </a:lnL>
                    <a:lnR>
                      <a:noFill/>
                    </a:lnR>
                    <a:lnT w="12240">
                      <a:solidFill>
                        <a:srgbClr val="4F81BD"/>
                      </a:solidFill>
                    </a:lnT>
                    <a:lnB w="12240">
                      <a:solidFill>
                        <a:srgbClr val="4F81BD"/>
                      </a:solidFill>
                    </a:lnB>
                    <a:solidFill>
                      <a:srgbClr val="EBF1DE"/>
                    </a:solidFill>
                  </a:tcPr>
                </a:tc>
                <a:tc>
                  <a:txBody>
                    <a:bodyPr/>
                    <a:lstStyle/>
                    <a:p>
                      <a:pPr algn="ctr">
                        <a:lnSpc>
                          <a:spcPct val="100000"/>
                        </a:lnSpc>
                        <a:buNone/>
                      </a:pPr>
                      <a:r>
                        <a:rPr lang="en-GB" sz="1600" b="0" strike="noStrike" spc="-1">
                          <a:solidFill>
                            <a:srgbClr val="000000"/>
                          </a:solidFill>
                          <a:latin typeface="Calibri"/>
                        </a:rPr>
                        <a:t>2,61</a:t>
                      </a:r>
                      <a:endParaRPr lang="en-US" sz="1600" b="0" strike="noStrike" spc="-1">
                        <a:latin typeface="Times New Roman"/>
                      </a:endParaRPr>
                    </a:p>
                  </a:txBody>
                  <a:tcPr anchor="b">
                    <a:lnL>
                      <a:noFill/>
                    </a:lnL>
                    <a:lnR w="12240">
                      <a:solidFill>
                        <a:srgbClr val="4F81BD"/>
                      </a:solidFill>
                    </a:lnR>
                    <a:lnT w="12240">
                      <a:solidFill>
                        <a:srgbClr val="4F81BD"/>
                      </a:solidFill>
                    </a:lnT>
                    <a:lnB w="12240">
                      <a:solidFill>
                        <a:srgbClr val="4F81BD"/>
                      </a:solidFill>
                    </a:lnB>
                    <a:solidFill>
                      <a:srgbClr val="EBF1DE"/>
                    </a:solidFill>
                  </a:tcPr>
                </a:tc>
                <a:extLst>
                  <a:ext uri="{0D108BD9-81ED-4DB2-BD59-A6C34878D82A}">
                    <a16:rowId xmlns:a16="http://schemas.microsoft.com/office/drawing/2014/main" val="10005"/>
                  </a:ext>
                </a:extLst>
              </a:tr>
              <a:tr h="203040">
                <a:tc>
                  <a:txBody>
                    <a:bodyPr/>
                    <a:lstStyle/>
                    <a:p>
                      <a:pPr>
                        <a:lnSpc>
                          <a:spcPct val="100000"/>
                        </a:lnSpc>
                        <a:buNone/>
                      </a:pPr>
                      <a:r>
                        <a:rPr lang="en-GB" sz="1600" b="0" strike="noStrike" spc="-1">
                          <a:solidFill>
                            <a:srgbClr val="000000"/>
                          </a:solidFill>
                          <a:latin typeface="Calibri"/>
                        </a:rPr>
                        <a:t>M3.5_PILOT</a:t>
                      </a:r>
                      <a:endParaRPr lang="en-US" sz="1600" b="0" strike="noStrike" spc="-1">
                        <a:latin typeface="Times New Roman"/>
                      </a:endParaRPr>
                    </a:p>
                  </a:txBody>
                  <a:tcPr anchor="b">
                    <a:lnL w="12240">
                      <a:solidFill>
                        <a:srgbClr val="4F81BD"/>
                      </a:solidFill>
                    </a:lnL>
                    <a:lnR>
                      <a:noFill/>
                    </a:lnR>
                    <a:lnT w="12240">
                      <a:solidFill>
                        <a:srgbClr val="4F81BD"/>
                      </a:solidFill>
                    </a:lnT>
                    <a:lnB w="12240">
                      <a:solidFill>
                        <a:srgbClr val="4F81BD"/>
                      </a:solidFill>
                    </a:lnB>
                    <a:solidFill>
                      <a:srgbClr val="EBF1DE"/>
                    </a:solidFill>
                  </a:tcPr>
                </a:tc>
                <a:tc>
                  <a:txBody>
                    <a:bodyPr/>
                    <a:lstStyle/>
                    <a:p>
                      <a:pPr algn="ctr">
                        <a:lnSpc>
                          <a:spcPct val="100000"/>
                        </a:lnSpc>
                        <a:buNone/>
                      </a:pPr>
                      <a:r>
                        <a:rPr lang="en-GB" sz="1600" b="0" strike="noStrike" spc="-1">
                          <a:solidFill>
                            <a:srgbClr val="000000"/>
                          </a:solidFill>
                          <a:latin typeface="Calibri"/>
                        </a:rPr>
                        <a:t>33,00</a:t>
                      </a:r>
                      <a:endParaRPr lang="en-US" sz="1600" b="0" strike="noStrike" spc="-1">
                        <a:latin typeface="Times New Roman"/>
                      </a:endParaRPr>
                    </a:p>
                  </a:txBody>
                  <a:tcPr anchor="b">
                    <a:lnL>
                      <a:noFill/>
                    </a:lnL>
                    <a:lnR>
                      <a:noFill/>
                    </a:lnR>
                    <a:lnT w="12240">
                      <a:solidFill>
                        <a:srgbClr val="4F81BD"/>
                      </a:solidFill>
                    </a:lnT>
                    <a:lnB w="12240">
                      <a:solidFill>
                        <a:srgbClr val="4F81BD"/>
                      </a:solidFill>
                    </a:lnB>
                    <a:solidFill>
                      <a:srgbClr val="EBF1DE"/>
                    </a:solidFill>
                  </a:tcPr>
                </a:tc>
                <a:tc>
                  <a:txBody>
                    <a:bodyPr/>
                    <a:lstStyle/>
                    <a:p>
                      <a:pPr algn="ctr">
                        <a:lnSpc>
                          <a:spcPct val="100000"/>
                        </a:lnSpc>
                        <a:buNone/>
                      </a:pPr>
                      <a:r>
                        <a:rPr lang="en-GB" sz="1600" b="0" strike="noStrike" spc="-1" dirty="0">
                          <a:solidFill>
                            <a:srgbClr val="000000"/>
                          </a:solidFill>
                          <a:latin typeface="Calibri"/>
                        </a:rPr>
                        <a:t>3,65</a:t>
                      </a:r>
                      <a:endParaRPr lang="en-US" sz="1600" b="0" strike="noStrike" spc="-1" dirty="0">
                        <a:latin typeface="Times New Roman"/>
                      </a:endParaRPr>
                    </a:p>
                  </a:txBody>
                  <a:tcPr anchor="b">
                    <a:lnL>
                      <a:noFill/>
                    </a:lnL>
                    <a:lnR w="12240">
                      <a:solidFill>
                        <a:srgbClr val="4F81BD"/>
                      </a:solidFill>
                    </a:lnR>
                    <a:lnT w="12240">
                      <a:solidFill>
                        <a:srgbClr val="4F81BD"/>
                      </a:solidFill>
                    </a:lnT>
                    <a:lnB w="12240">
                      <a:solidFill>
                        <a:srgbClr val="4F81BD"/>
                      </a:solidFill>
                    </a:lnB>
                    <a:solidFill>
                      <a:srgbClr val="EBF1DE"/>
                    </a:solidFill>
                  </a:tcPr>
                </a:tc>
                <a:extLst>
                  <a:ext uri="{0D108BD9-81ED-4DB2-BD59-A6C34878D82A}">
                    <a16:rowId xmlns:a16="http://schemas.microsoft.com/office/drawing/2014/main" val="10006"/>
                  </a:ext>
                </a:extLst>
              </a:tr>
            </a:tbl>
          </a:graphicData>
        </a:graphic>
      </p:graphicFrame>
      <p:sp>
        <p:nvSpPr>
          <p:cNvPr id="8" name="CuadroTexto 1">
            <a:extLst>
              <a:ext uri="{FF2B5EF4-FFF2-40B4-BE49-F238E27FC236}">
                <a16:creationId xmlns:a16="http://schemas.microsoft.com/office/drawing/2014/main" id="{673C0AAF-8BFE-82AC-D1BE-C2211B3A309E}"/>
              </a:ext>
            </a:extLst>
          </p:cNvPr>
          <p:cNvSpPr/>
          <p:nvPr/>
        </p:nvSpPr>
        <p:spPr>
          <a:xfrm>
            <a:off x="938880" y="4883997"/>
            <a:ext cx="1447560" cy="3027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tabLst>
                <a:tab pos="0" algn="l"/>
              </a:tabLst>
            </a:pPr>
            <a:r>
              <a:rPr lang="en-GB" sz="1400" b="0" strike="noStrike" spc="-1">
                <a:solidFill>
                  <a:srgbClr val="FF0000"/>
                </a:solidFill>
                <a:latin typeface="Calibri"/>
              </a:rPr>
              <a:t>Min standard size</a:t>
            </a:r>
            <a:endParaRPr lang="en-US" sz="1400" b="0" strike="noStrike" spc="-1">
              <a:latin typeface="Arial"/>
            </a:endParaRPr>
          </a:p>
        </p:txBody>
      </p:sp>
      <p:sp>
        <p:nvSpPr>
          <p:cNvPr id="9" name="CuadroTexto 2">
            <a:extLst>
              <a:ext uri="{FF2B5EF4-FFF2-40B4-BE49-F238E27FC236}">
                <a16:creationId xmlns:a16="http://schemas.microsoft.com/office/drawing/2014/main" id="{D37D1FEF-40E2-17CB-BD0C-337E9D5B8BA4}"/>
              </a:ext>
            </a:extLst>
          </p:cNvPr>
          <p:cNvSpPr/>
          <p:nvPr/>
        </p:nvSpPr>
        <p:spPr>
          <a:xfrm>
            <a:off x="876960" y="2469837"/>
            <a:ext cx="1509840" cy="3027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tabLst>
                <a:tab pos="0" algn="l"/>
              </a:tabLst>
            </a:pPr>
            <a:r>
              <a:rPr lang="en-GB" sz="1400" b="0" strike="noStrike" spc="-1">
                <a:solidFill>
                  <a:srgbClr val="FF0000"/>
                </a:solidFill>
                <a:latin typeface="Calibri"/>
              </a:rPr>
              <a:t>MAX standard size</a:t>
            </a:r>
            <a:endParaRPr lang="en-US" sz="1400" b="0" strike="noStrike" spc="-1">
              <a:latin typeface="Arial"/>
            </a:endParaRPr>
          </a:p>
        </p:txBody>
      </p:sp>
      <p:sp>
        <p:nvSpPr>
          <p:cNvPr id="13" name="Footer Placeholder 12">
            <a:extLst>
              <a:ext uri="{FF2B5EF4-FFF2-40B4-BE49-F238E27FC236}">
                <a16:creationId xmlns:a16="http://schemas.microsoft.com/office/drawing/2014/main" id="{0A73446F-BD26-F8E0-1951-7311AEA95B2D}"/>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4225455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B9052-4A9F-2DDD-672D-F97BC604B166}"/>
              </a:ext>
            </a:extLst>
          </p:cNvPr>
          <p:cNvSpPr>
            <a:spLocks noGrp="1"/>
          </p:cNvSpPr>
          <p:nvPr>
            <p:ph type="title"/>
          </p:nvPr>
        </p:nvSpPr>
        <p:spPr/>
        <p:txBody>
          <a:bodyPr/>
          <a:lstStyle/>
          <a:p>
            <a:r>
              <a:rPr lang="en-US" sz="3200"/>
              <a:t>Motivation for SSTT development</a:t>
            </a:r>
            <a:endParaRPr lang="en-GB" sz="3200" dirty="0"/>
          </a:p>
        </p:txBody>
      </p:sp>
      <p:sp>
        <p:nvSpPr>
          <p:cNvPr id="5" name="Slide Number Placeholder 4">
            <a:extLst>
              <a:ext uri="{FF2B5EF4-FFF2-40B4-BE49-F238E27FC236}">
                <a16:creationId xmlns:a16="http://schemas.microsoft.com/office/drawing/2014/main" id="{962EF7B7-2C9E-F96A-E020-95B0AA43762A}"/>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sp>
        <p:nvSpPr>
          <p:cNvPr id="6" name="Text Placeholder 2">
            <a:extLst>
              <a:ext uri="{FF2B5EF4-FFF2-40B4-BE49-F238E27FC236}">
                <a16:creationId xmlns:a16="http://schemas.microsoft.com/office/drawing/2014/main" id="{9675333F-B40B-926E-1A16-D44466E2FE28}"/>
              </a:ext>
            </a:extLst>
          </p:cNvPr>
          <p:cNvSpPr>
            <a:spLocks noGrp="1"/>
          </p:cNvSpPr>
          <p:nvPr>
            <p:ph idx="1"/>
          </p:nvPr>
        </p:nvSpPr>
        <p:spPr>
          <a:xfrm>
            <a:off x="609600" y="1127463"/>
            <a:ext cx="11356258" cy="5397161"/>
          </a:xfrm>
        </p:spPr>
        <p:txBody>
          <a:bodyPr>
            <a:normAutofit/>
          </a:bodyPr>
          <a:lstStyle/>
          <a:p>
            <a:r>
              <a:rPr lang="en-US" b="1" dirty="0">
                <a:solidFill>
                  <a:schemeClr val="tx2"/>
                </a:solidFill>
              </a:rPr>
              <a:t>Qualification of structural materials after neutron irradiation</a:t>
            </a:r>
          </a:p>
          <a:p>
            <a:pPr lvl="1"/>
            <a:r>
              <a:rPr lang="en-US" sz="2400" dirty="0"/>
              <a:t>Steel (Eurofer97)</a:t>
            </a:r>
          </a:p>
          <a:p>
            <a:pPr lvl="1"/>
            <a:r>
              <a:rPr lang="en-US" sz="2400" dirty="0" err="1"/>
              <a:t>CuCrZr</a:t>
            </a:r>
            <a:r>
              <a:rPr lang="en-US" sz="2400" dirty="0"/>
              <a:t> ITER grade</a:t>
            </a:r>
          </a:p>
          <a:p>
            <a:pPr lvl="1">
              <a:spcAft>
                <a:spcPts val="1200"/>
              </a:spcAft>
            </a:pPr>
            <a:r>
              <a:rPr lang="en-US" sz="2400" dirty="0"/>
              <a:t>Tungsten</a:t>
            </a:r>
          </a:p>
          <a:p>
            <a:r>
              <a:rPr lang="en-US" b="1" dirty="0">
                <a:solidFill>
                  <a:schemeClr val="tx2"/>
                </a:solidFill>
              </a:rPr>
              <a:t>Enable irradiation in Material Test Reactor and Post Irradiation Examination</a:t>
            </a:r>
          </a:p>
          <a:p>
            <a:pPr lvl="1"/>
            <a:r>
              <a:rPr lang="en-US" sz="2400" dirty="0"/>
              <a:t>Typical useful irradiation channel diameter is ~ 10 mm</a:t>
            </a:r>
          </a:p>
          <a:p>
            <a:pPr lvl="1">
              <a:spcAft>
                <a:spcPts val="1800"/>
              </a:spcAft>
            </a:pPr>
            <a:r>
              <a:rPr lang="en-US" sz="2400" dirty="0"/>
              <a:t>For some test types high number of samples is needed (i.e. LCF)</a:t>
            </a:r>
          </a:p>
          <a:p>
            <a:r>
              <a:rPr lang="en-US" b="1" dirty="0">
                <a:solidFill>
                  <a:schemeClr val="tx2"/>
                </a:solidFill>
              </a:rPr>
              <a:t>Enable usage of multi-sample test techniques (MSTT)</a:t>
            </a:r>
          </a:p>
          <a:p>
            <a:pPr lvl="1"/>
            <a:r>
              <a:rPr lang="en-US" sz="2400" dirty="0"/>
              <a:t>Re-use fracture toughness/Charpy samples for tensile/LCF/creep</a:t>
            </a:r>
            <a:endParaRPr lang="en-BE" sz="2400" dirty="0"/>
          </a:p>
        </p:txBody>
      </p:sp>
      <p:sp>
        <p:nvSpPr>
          <p:cNvPr id="11" name="Footer Placeholder 10">
            <a:extLst>
              <a:ext uri="{FF2B5EF4-FFF2-40B4-BE49-F238E27FC236}">
                <a16:creationId xmlns:a16="http://schemas.microsoft.com/office/drawing/2014/main" id="{341F5969-FA53-59D2-6069-C31318349550}"/>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669783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5933-EB9E-FD8C-14FD-55FE47DEA720}"/>
              </a:ext>
            </a:extLst>
          </p:cNvPr>
          <p:cNvSpPr>
            <a:spLocks noGrp="1"/>
          </p:cNvSpPr>
          <p:nvPr>
            <p:ph type="title"/>
          </p:nvPr>
        </p:nvSpPr>
        <p:spPr/>
        <p:txBody>
          <a:bodyPr/>
          <a:lstStyle/>
          <a:p>
            <a:r>
              <a:rPr lang="en-US" dirty="0"/>
              <a:t>Approach for regulatory body</a:t>
            </a:r>
            <a:endParaRPr lang="en-BE" dirty="0"/>
          </a:p>
        </p:txBody>
      </p:sp>
      <p:sp>
        <p:nvSpPr>
          <p:cNvPr id="4" name="Slide Number Placeholder 3">
            <a:extLst>
              <a:ext uri="{FF2B5EF4-FFF2-40B4-BE49-F238E27FC236}">
                <a16:creationId xmlns:a16="http://schemas.microsoft.com/office/drawing/2014/main" id="{2D5974FF-70D5-CCCC-5909-E8942398957C}"/>
              </a:ext>
            </a:extLst>
          </p:cNvPr>
          <p:cNvSpPr>
            <a:spLocks noGrp="1"/>
          </p:cNvSpPr>
          <p:nvPr>
            <p:ph type="sldNum" sz="quarter" idx="12"/>
          </p:nvPr>
        </p:nvSpPr>
        <p:spPr/>
        <p:txBody>
          <a:bodyPr/>
          <a:lstStyle/>
          <a:p>
            <a:fld id="{A814E660-BF25-4843-B2A0-93C6E2B6253B}" type="slidenum">
              <a:rPr lang="en-BE" smtClean="0"/>
              <a:pPr/>
              <a:t>30</a:t>
            </a:fld>
            <a:endParaRPr lang="en-BE" dirty="0"/>
          </a:p>
        </p:txBody>
      </p:sp>
      <p:sp>
        <p:nvSpPr>
          <p:cNvPr id="3" name="Content Placeholder 2">
            <a:extLst>
              <a:ext uri="{FF2B5EF4-FFF2-40B4-BE49-F238E27FC236}">
                <a16:creationId xmlns:a16="http://schemas.microsoft.com/office/drawing/2014/main" id="{58083D9E-6B88-458A-6D63-896967A55D0A}"/>
              </a:ext>
            </a:extLst>
          </p:cNvPr>
          <p:cNvSpPr>
            <a:spLocks noGrp="1"/>
          </p:cNvSpPr>
          <p:nvPr>
            <p:ph idx="1"/>
          </p:nvPr>
        </p:nvSpPr>
        <p:spPr/>
        <p:txBody>
          <a:bodyPr/>
          <a:lstStyle/>
          <a:p>
            <a:endParaRPr lang="en-GB"/>
          </a:p>
        </p:txBody>
      </p:sp>
      <p:sp>
        <p:nvSpPr>
          <p:cNvPr id="7" name="Rectángulo redondeado 6">
            <a:extLst>
              <a:ext uri="{FF2B5EF4-FFF2-40B4-BE49-F238E27FC236}">
                <a16:creationId xmlns:a16="http://schemas.microsoft.com/office/drawing/2014/main" id="{BA970B13-0035-3872-B38F-9E4291A03F6F}"/>
              </a:ext>
            </a:extLst>
          </p:cNvPr>
          <p:cNvSpPr/>
          <p:nvPr/>
        </p:nvSpPr>
        <p:spPr>
          <a:xfrm>
            <a:off x="407368" y="907314"/>
            <a:ext cx="11449272" cy="43345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Berlin Sans FB Demi" panose="020E0802020502020306" pitchFamily="34" charset="0"/>
              </a:rPr>
              <a:t>Challenges for a new standard</a:t>
            </a:r>
          </a:p>
        </p:txBody>
      </p:sp>
      <p:sp>
        <p:nvSpPr>
          <p:cNvPr id="8" name="Forma libre 10">
            <a:extLst>
              <a:ext uri="{FF2B5EF4-FFF2-40B4-BE49-F238E27FC236}">
                <a16:creationId xmlns:a16="http://schemas.microsoft.com/office/drawing/2014/main" id="{B449CD3D-400D-739C-27BE-02AD80174C74}"/>
              </a:ext>
            </a:extLst>
          </p:cNvPr>
          <p:cNvSpPr/>
          <p:nvPr/>
        </p:nvSpPr>
        <p:spPr>
          <a:xfrm>
            <a:off x="875470" y="1520841"/>
            <a:ext cx="2723107" cy="460800"/>
          </a:xfrm>
          <a:custGeom>
            <a:avLst/>
            <a:gdLst>
              <a:gd name="connsiteX0" fmla="*/ 0 w 2474530"/>
              <a:gd name="connsiteY0" fmla="*/ 0 h 460800"/>
              <a:gd name="connsiteX1" fmla="*/ 2474530 w 2474530"/>
              <a:gd name="connsiteY1" fmla="*/ 0 h 460800"/>
              <a:gd name="connsiteX2" fmla="*/ 2474530 w 2474530"/>
              <a:gd name="connsiteY2" fmla="*/ 460800 h 460800"/>
              <a:gd name="connsiteX3" fmla="*/ 0 w 2474530"/>
              <a:gd name="connsiteY3" fmla="*/ 460800 h 460800"/>
              <a:gd name="connsiteX4" fmla="*/ 0 w 2474530"/>
              <a:gd name="connsiteY4" fmla="*/ 0 h 4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4530" h="460800">
                <a:moveTo>
                  <a:pt x="0" y="0"/>
                </a:moveTo>
                <a:lnTo>
                  <a:pt x="2474530" y="0"/>
                </a:lnTo>
                <a:lnTo>
                  <a:pt x="2474530" y="460800"/>
                </a:lnTo>
                <a:lnTo>
                  <a:pt x="0" y="460800"/>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Aft>
                <a:spcPct val="35000"/>
              </a:spcAft>
            </a:pPr>
            <a:r>
              <a:rPr lang="en-US" sz="1600" dirty="0"/>
              <a:t>Effect of specimen size</a:t>
            </a:r>
          </a:p>
        </p:txBody>
      </p:sp>
      <p:sp>
        <p:nvSpPr>
          <p:cNvPr id="9" name="Forma libre 11">
            <a:extLst>
              <a:ext uri="{FF2B5EF4-FFF2-40B4-BE49-F238E27FC236}">
                <a16:creationId xmlns:a16="http://schemas.microsoft.com/office/drawing/2014/main" id="{1163589C-AE2C-77EA-D5C7-FF9682BAF105}"/>
              </a:ext>
            </a:extLst>
          </p:cNvPr>
          <p:cNvSpPr/>
          <p:nvPr/>
        </p:nvSpPr>
        <p:spPr>
          <a:xfrm>
            <a:off x="865955" y="1974016"/>
            <a:ext cx="2732623" cy="1900787"/>
          </a:xfrm>
          <a:custGeom>
            <a:avLst/>
            <a:gdLst>
              <a:gd name="connsiteX0" fmla="*/ 0 w 2732623"/>
              <a:gd name="connsiteY0" fmla="*/ 0 h 2449451"/>
              <a:gd name="connsiteX1" fmla="*/ 2732623 w 2732623"/>
              <a:gd name="connsiteY1" fmla="*/ 0 h 2449451"/>
              <a:gd name="connsiteX2" fmla="*/ 2732623 w 2732623"/>
              <a:gd name="connsiteY2" fmla="*/ 2449451 h 2449451"/>
              <a:gd name="connsiteX3" fmla="*/ 0 w 2732623"/>
              <a:gd name="connsiteY3" fmla="*/ 2449451 h 2449451"/>
              <a:gd name="connsiteX4" fmla="*/ 0 w 2732623"/>
              <a:gd name="connsiteY4" fmla="*/ 0 h 2449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623" h="2449451">
                <a:moveTo>
                  <a:pt x="0" y="0"/>
                </a:moveTo>
                <a:lnTo>
                  <a:pt x="2732623" y="0"/>
                </a:lnTo>
                <a:lnTo>
                  <a:pt x="2732623" y="2449451"/>
                </a:lnTo>
                <a:lnTo>
                  <a:pt x="0" y="2449451"/>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defTabSz="711200">
              <a:lnSpc>
                <a:spcPct val="90000"/>
              </a:lnSpc>
              <a:spcAft>
                <a:spcPct val="15000"/>
              </a:spcAft>
              <a:buChar char="••"/>
            </a:pPr>
            <a:r>
              <a:rPr lang="en-US" sz="1600" dirty="0"/>
              <a:t>Tensile </a:t>
            </a:r>
          </a:p>
          <a:p>
            <a:pPr marL="171450" lvl="1" indent="-171450" defTabSz="711200">
              <a:lnSpc>
                <a:spcPct val="90000"/>
              </a:lnSpc>
              <a:spcAft>
                <a:spcPct val="15000"/>
              </a:spcAft>
              <a:buChar char="••"/>
            </a:pPr>
            <a:r>
              <a:rPr lang="en-US" sz="1600" dirty="0"/>
              <a:t>Impact </a:t>
            </a:r>
            <a:endParaRPr lang="en-US" sz="1600" dirty="0">
              <a:solidFill>
                <a:srgbClr val="FF0000"/>
              </a:solidFill>
            </a:endParaRPr>
          </a:p>
          <a:p>
            <a:pPr marL="171450" lvl="1" indent="-171450" defTabSz="711200">
              <a:lnSpc>
                <a:spcPct val="90000"/>
              </a:lnSpc>
              <a:spcAft>
                <a:spcPct val="15000"/>
              </a:spcAft>
              <a:buChar char="••"/>
            </a:pPr>
            <a:r>
              <a:rPr lang="en-US" sz="1600" dirty="0"/>
              <a:t>Fracture toughness</a:t>
            </a:r>
          </a:p>
          <a:p>
            <a:pPr marL="342900" lvl="2" indent="-171450" defTabSz="711200">
              <a:lnSpc>
                <a:spcPct val="90000"/>
              </a:lnSpc>
              <a:spcAft>
                <a:spcPct val="15000"/>
              </a:spcAft>
              <a:buChar char="••"/>
            </a:pPr>
            <a:r>
              <a:rPr lang="en-US" sz="1600" dirty="0"/>
              <a:t>DBTT /</a:t>
            </a:r>
            <a:r>
              <a:rPr lang="en-US" sz="1600" dirty="0">
                <a:solidFill>
                  <a:srgbClr val="FF0000"/>
                </a:solidFill>
                <a:sym typeface="Symbol" panose="05050102010706020507" pitchFamily="18" charset="2"/>
              </a:rPr>
              <a:t> </a:t>
            </a:r>
            <a:r>
              <a:rPr lang="en-US" sz="1600" dirty="0"/>
              <a:t>Ductile </a:t>
            </a:r>
            <a:endParaRPr lang="en-US" sz="1600" dirty="0">
              <a:solidFill>
                <a:srgbClr val="FF0000"/>
              </a:solidFill>
            </a:endParaRPr>
          </a:p>
          <a:p>
            <a:pPr marL="171450" lvl="1" indent="-171450" defTabSz="711200">
              <a:lnSpc>
                <a:spcPct val="90000"/>
              </a:lnSpc>
              <a:spcAft>
                <a:spcPct val="15000"/>
              </a:spcAft>
              <a:buChar char="••"/>
            </a:pPr>
            <a:r>
              <a:rPr lang="en-US" sz="1600" dirty="0">
                <a:solidFill>
                  <a:schemeClr val="tx1"/>
                </a:solidFill>
              </a:rPr>
              <a:t>Creep </a:t>
            </a:r>
            <a:endParaRPr lang="en-US" sz="1600" dirty="0">
              <a:solidFill>
                <a:srgbClr val="FF0000"/>
              </a:solidFill>
            </a:endParaRPr>
          </a:p>
          <a:p>
            <a:pPr marL="171450" lvl="1" indent="-171450" defTabSz="711200">
              <a:lnSpc>
                <a:spcPct val="90000"/>
              </a:lnSpc>
              <a:spcAft>
                <a:spcPct val="15000"/>
              </a:spcAft>
              <a:buChar char="••"/>
            </a:pPr>
            <a:r>
              <a:rPr lang="en-US" sz="1600" dirty="0">
                <a:solidFill>
                  <a:schemeClr val="tx1"/>
                </a:solidFill>
              </a:rPr>
              <a:t>LCF </a:t>
            </a:r>
          </a:p>
          <a:p>
            <a:pPr marL="171450" lvl="1" indent="-171450" defTabSz="711200">
              <a:lnSpc>
                <a:spcPct val="90000"/>
              </a:lnSpc>
              <a:spcAft>
                <a:spcPct val="15000"/>
              </a:spcAft>
              <a:buChar char="••"/>
            </a:pPr>
            <a:r>
              <a:rPr lang="en-US" sz="1600" dirty="0">
                <a:solidFill>
                  <a:schemeClr val="tx1"/>
                </a:solidFill>
              </a:rPr>
              <a:t>FCG</a:t>
            </a:r>
            <a:endParaRPr lang="en-US" sz="1600" dirty="0">
              <a:solidFill>
                <a:srgbClr val="FF0000"/>
              </a:solidFill>
            </a:endParaRPr>
          </a:p>
        </p:txBody>
      </p:sp>
      <p:sp>
        <p:nvSpPr>
          <p:cNvPr id="10" name="Forma libre 12">
            <a:extLst>
              <a:ext uri="{FF2B5EF4-FFF2-40B4-BE49-F238E27FC236}">
                <a16:creationId xmlns:a16="http://schemas.microsoft.com/office/drawing/2014/main" id="{A637B41C-0B3A-99C2-A73F-C1E6A1BEA59E}"/>
              </a:ext>
            </a:extLst>
          </p:cNvPr>
          <p:cNvSpPr/>
          <p:nvPr/>
        </p:nvSpPr>
        <p:spPr>
          <a:xfrm>
            <a:off x="4539711" y="1540733"/>
            <a:ext cx="2474530" cy="460800"/>
          </a:xfrm>
          <a:custGeom>
            <a:avLst/>
            <a:gdLst>
              <a:gd name="connsiteX0" fmla="*/ 0 w 2474530"/>
              <a:gd name="connsiteY0" fmla="*/ 0 h 460800"/>
              <a:gd name="connsiteX1" fmla="*/ 2474530 w 2474530"/>
              <a:gd name="connsiteY1" fmla="*/ 0 h 460800"/>
              <a:gd name="connsiteX2" fmla="*/ 2474530 w 2474530"/>
              <a:gd name="connsiteY2" fmla="*/ 460800 h 460800"/>
              <a:gd name="connsiteX3" fmla="*/ 0 w 2474530"/>
              <a:gd name="connsiteY3" fmla="*/ 460800 h 460800"/>
              <a:gd name="connsiteX4" fmla="*/ 0 w 2474530"/>
              <a:gd name="connsiteY4" fmla="*/ 0 h 4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4530" h="460800">
                <a:moveTo>
                  <a:pt x="0" y="0"/>
                </a:moveTo>
                <a:lnTo>
                  <a:pt x="2474530" y="0"/>
                </a:lnTo>
                <a:lnTo>
                  <a:pt x="2474530" y="460800"/>
                </a:lnTo>
                <a:lnTo>
                  <a:pt x="0" y="460800"/>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Aft>
                <a:spcPct val="35000"/>
              </a:spcAft>
            </a:pPr>
            <a:r>
              <a:rPr lang="en-US" sz="1600" dirty="0"/>
              <a:t>Testing procedure</a:t>
            </a:r>
          </a:p>
        </p:txBody>
      </p:sp>
      <p:sp>
        <p:nvSpPr>
          <p:cNvPr id="11" name="Forma libre 13">
            <a:extLst>
              <a:ext uri="{FF2B5EF4-FFF2-40B4-BE49-F238E27FC236}">
                <a16:creationId xmlns:a16="http://schemas.microsoft.com/office/drawing/2014/main" id="{3935659F-2A42-910E-9BCC-66B3DC78B653}"/>
              </a:ext>
            </a:extLst>
          </p:cNvPr>
          <p:cNvSpPr/>
          <p:nvPr/>
        </p:nvSpPr>
        <p:spPr>
          <a:xfrm>
            <a:off x="4539711" y="2001534"/>
            <a:ext cx="2474530" cy="1900787"/>
          </a:xfrm>
          <a:custGeom>
            <a:avLst/>
            <a:gdLst>
              <a:gd name="connsiteX0" fmla="*/ 0 w 2474530"/>
              <a:gd name="connsiteY0" fmla="*/ 0 h 2449451"/>
              <a:gd name="connsiteX1" fmla="*/ 2474530 w 2474530"/>
              <a:gd name="connsiteY1" fmla="*/ 0 h 2449451"/>
              <a:gd name="connsiteX2" fmla="*/ 2474530 w 2474530"/>
              <a:gd name="connsiteY2" fmla="*/ 2449451 h 2449451"/>
              <a:gd name="connsiteX3" fmla="*/ 0 w 2474530"/>
              <a:gd name="connsiteY3" fmla="*/ 2449451 h 2449451"/>
              <a:gd name="connsiteX4" fmla="*/ 0 w 2474530"/>
              <a:gd name="connsiteY4" fmla="*/ 0 h 2449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4530" h="2449451">
                <a:moveTo>
                  <a:pt x="0" y="0"/>
                </a:moveTo>
                <a:lnTo>
                  <a:pt x="2474530" y="0"/>
                </a:lnTo>
                <a:lnTo>
                  <a:pt x="2474530" y="2449451"/>
                </a:lnTo>
                <a:lnTo>
                  <a:pt x="0" y="2449451"/>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defTabSz="711200">
              <a:lnSpc>
                <a:spcPct val="90000"/>
              </a:lnSpc>
              <a:spcAft>
                <a:spcPct val="15000"/>
              </a:spcAft>
              <a:buChar char="••"/>
            </a:pPr>
            <a:r>
              <a:rPr lang="en-US" sz="1600" dirty="0"/>
              <a:t>Specimen preparation</a:t>
            </a:r>
          </a:p>
          <a:p>
            <a:pPr marL="171450" lvl="1" indent="-171450" defTabSz="711200">
              <a:lnSpc>
                <a:spcPct val="90000"/>
              </a:lnSpc>
              <a:spcAft>
                <a:spcPct val="15000"/>
              </a:spcAft>
              <a:buChar char="••"/>
            </a:pPr>
            <a:r>
              <a:rPr lang="en-US" sz="1600" dirty="0"/>
              <a:t>Dimensional control</a:t>
            </a:r>
          </a:p>
          <a:p>
            <a:pPr marL="171450" lvl="1" indent="-171450" defTabSz="711200">
              <a:lnSpc>
                <a:spcPct val="90000"/>
              </a:lnSpc>
              <a:spcAft>
                <a:spcPct val="15000"/>
              </a:spcAft>
              <a:buChar char="••"/>
            </a:pPr>
            <a:r>
              <a:rPr lang="en-US" sz="1600" dirty="0"/>
              <a:t>Testing parameters</a:t>
            </a:r>
          </a:p>
          <a:p>
            <a:pPr marL="171450" lvl="1" indent="-171450" defTabSz="711200">
              <a:lnSpc>
                <a:spcPct val="90000"/>
              </a:lnSpc>
              <a:spcAft>
                <a:spcPct val="15000"/>
              </a:spcAft>
              <a:buChar char="••"/>
            </a:pPr>
            <a:r>
              <a:rPr lang="en-US" sz="1600" dirty="0"/>
              <a:t>Monitoring</a:t>
            </a:r>
          </a:p>
          <a:p>
            <a:pPr marL="171450" lvl="1" indent="-171450" defTabSz="711200">
              <a:lnSpc>
                <a:spcPct val="90000"/>
              </a:lnSpc>
              <a:spcAft>
                <a:spcPct val="15000"/>
              </a:spcAft>
              <a:buChar char="••"/>
            </a:pPr>
            <a:r>
              <a:rPr lang="en-US" sz="1600" dirty="0"/>
              <a:t>..</a:t>
            </a:r>
          </a:p>
        </p:txBody>
      </p:sp>
      <p:sp>
        <p:nvSpPr>
          <p:cNvPr id="12" name="Forma libre 14">
            <a:extLst>
              <a:ext uri="{FF2B5EF4-FFF2-40B4-BE49-F238E27FC236}">
                <a16:creationId xmlns:a16="http://schemas.microsoft.com/office/drawing/2014/main" id="{4C78B272-136E-3349-8250-1DC981147B3A}"/>
              </a:ext>
            </a:extLst>
          </p:cNvPr>
          <p:cNvSpPr/>
          <p:nvPr/>
        </p:nvSpPr>
        <p:spPr>
          <a:xfrm>
            <a:off x="7910098" y="1486471"/>
            <a:ext cx="2474530" cy="460800"/>
          </a:xfrm>
          <a:custGeom>
            <a:avLst/>
            <a:gdLst>
              <a:gd name="connsiteX0" fmla="*/ 0 w 2474530"/>
              <a:gd name="connsiteY0" fmla="*/ 0 h 460800"/>
              <a:gd name="connsiteX1" fmla="*/ 2474530 w 2474530"/>
              <a:gd name="connsiteY1" fmla="*/ 0 h 460800"/>
              <a:gd name="connsiteX2" fmla="*/ 2474530 w 2474530"/>
              <a:gd name="connsiteY2" fmla="*/ 460800 h 460800"/>
              <a:gd name="connsiteX3" fmla="*/ 0 w 2474530"/>
              <a:gd name="connsiteY3" fmla="*/ 460800 h 460800"/>
              <a:gd name="connsiteX4" fmla="*/ 0 w 2474530"/>
              <a:gd name="connsiteY4" fmla="*/ 0 h 4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4530" h="460800">
                <a:moveTo>
                  <a:pt x="0" y="0"/>
                </a:moveTo>
                <a:lnTo>
                  <a:pt x="2474530" y="0"/>
                </a:lnTo>
                <a:lnTo>
                  <a:pt x="2474530" y="460800"/>
                </a:lnTo>
                <a:lnTo>
                  <a:pt x="0" y="460800"/>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Aft>
                <a:spcPct val="35000"/>
              </a:spcAft>
            </a:pPr>
            <a:r>
              <a:rPr lang="en-US" sz="1600" dirty="0"/>
              <a:t>Data analysis</a:t>
            </a:r>
          </a:p>
        </p:txBody>
      </p:sp>
      <p:sp>
        <p:nvSpPr>
          <p:cNvPr id="13" name="Forma libre 15">
            <a:extLst>
              <a:ext uri="{FF2B5EF4-FFF2-40B4-BE49-F238E27FC236}">
                <a16:creationId xmlns:a16="http://schemas.microsoft.com/office/drawing/2014/main" id="{0F0FA3D2-D2A6-E53F-0618-01F996CC6095}"/>
              </a:ext>
            </a:extLst>
          </p:cNvPr>
          <p:cNvSpPr/>
          <p:nvPr/>
        </p:nvSpPr>
        <p:spPr>
          <a:xfrm>
            <a:off x="7910098" y="1947272"/>
            <a:ext cx="2474530" cy="1900787"/>
          </a:xfrm>
          <a:custGeom>
            <a:avLst/>
            <a:gdLst>
              <a:gd name="connsiteX0" fmla="*/ 0 w 2474530"/>
              <a:gd name="connsiteY0" fmla="*/ 0 h 2449451"/>
              <a:gd name="connsiteX1" fmla="*/ 2474530 w 2474530"/>
              <a:gd name="connsiteY1" fmla="*/ 0 h 2449451"/>
              <a:gd name="connsiteX2" fmla="*/ 2474530 w 2474530"/>
              <a:gd name="connsiteY2" fmla="*/ 2449451 h 2449451"/>
              <a:gd name="connsiteX3" fmla="*/ 0 w 2474530"/>
              <a:gd name="connsiteY3" fmla="*/ 2449451 h 2449451"/>
              <a:gd name="connsiteX4" fmla="*/ 0 w 2474530"/>
              <a:gd name="connsiteY4" fmla="*/ 0 h 2449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4530" h="2449451">
                <a:moveTo>
                  <a:pt x="0" y="0"/>
                </a:moveTo>
                <a:lnTo>
                  <a:pt x="2474530" y="0"/>
                </a:lnTo>
                <a:lnTo>
                  <a:pt x="2474530" y="2449451"/>
                </a:lnTo>
                <a:lnTo>
                  <a:pt x="0" y="2449451"/>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defTabSz="711200">
              <a:lnSpc>
                <a:spcPct val="90000"/>
              </a:lnSpc>
              <a:spcAft>
                <a:spcPct val="15000"/>
              </a:spcAft>
              <a:buChar char="••"/>
            </a:pPr>
            <a:r>
              <a:rPr lang="en-US" sz="1600" dirty="0"/>
              <a:t>FEM analysis</a:t>
            </a:r>
          </a:p>
          <a:p>
            <a:pPr marL="171450" lvl="1" indent="-171450" defTabSz="711200">
              <a:lnSpc>
                <a:spcPct val="90000"/>
              </a:lnSpc>
              <a:spcAft>
                <a:spcPct val="15000"/>
              </a:spcAft>
              <a:buChar char="••"/>
            </a:pPr>
            <a:r>
              <a:rPr lang="en-US" sz="1600" dirty="0"/>
              <a:t>Uncertainty analysis</a:t>
            </a:r>
          </a:p>
          <a:p>
            <a:pPr marL="171450" lvl="1" indent="-171450" defTabSz="711200">
              <a:lnSpc>
                <a:spcPct val="90000"/>
              </a:lnSpc>
              <a:spcAft>
                <a:spcPct val="15000"/>
              </a:spcAft>
              <a:buChar char="••"/>
            </a:pPr>
            <a:r>
              <a:rPr lang="en-US" sz="1600" dirty="0"/>
              <a:t>Precision and bias</a:t>
            </a:r>
          </a:p>
          <a:p>
            <a:pPr marL="171450" lvl="1" indent="-171450" defTabSz="711200">
              <a:lnSpc>
                <a:spcPct val="90000"/>
              </a:lnSpc>
              <a:spcAft>
                <a:spcPct val="15000"/>
              </a:spcAft>
              <a:buChar char="••"/>
            </a:pPr>
            <a:r>
              <a:rPr lang="en-US" sz="1600" dirty="0"/>
              <a:t>Interlaboratory exercises</a:t>
            </a:r>
          </a:p>
        </p:txBody>
      </p:sp>
      <p:pic>
        <p:nvPicPr>
          <p:cNvPr id="14" name="Picture 2" descr="CTmordazas">
            <a:extLst>
              <a:ext uri="{FF2B5EF4-FFF2-40B4-BE49-F238E27FC236}">
                <a16:creationId xmlns:a16="http://schemas.microsoft.com/office/drawing/2014/main" id="{C40B13C1-5084-9C72-9696-96269FBFDC5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15963" y="3522553"/>
            <a:ext cx="1820309" cy="1034589"/>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8">
            <a:extLst>
              <a:ext uri="{FF2B5EF4-FFF2-40B4-BE49-F238E27FC236}">
                <a16:creationId xmlns:a16="http://schemas.microsoft.com/office/drawing/2014/main" id="{FB2B7C76-0017-3987-F4FA-F01629CBEA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516" y="5325904"/>
            <a:ext cx="1820944" cy="1362827"/>
          </a:xfrm>
          <a:prstGeom prst="rect">
            <a:avLst/>
          </a:prstGeom>
        </p:spPr>
      </p:pic>
      <p:pic>
        <p:nvPicPr>
          <p:cNvPr id="16" name="Imagen 21">
            <a:extLst>
              <a:ext uri="{FF2B5EF4-FFF2-40B4-BE49-F238E27FC236}">
                <a16:creationId xmlns:a16="http://schemas.microsoft.com/office/drawing/2014/main" id="{C66FEE56-D5F8-7646-F5BB-27647CE9BEA4}"/>
              </a:ext>
            </a:extLst>
          </p:cNvPr>
          <p:cNvPicPr>
            <a:picLocks noChangeAspect="1"/>
          </p:cNvPicPr>
          <p:nvPr/>
        </p:nvPicPr>
        <p:blipFill>
          <a:blip r:embed="rId4"/>
          <a:stretch>
            <a:fillRect/>
          </a:stretch>
        </p:blipFill>
        <p:spPr>
          <a:xfrm>
            <a:off x="512450" y="3803023"/>
            <a:ext cx="2200847" cy="1438781"/>
          </a:xfrm>
          <a:prstGeom prst="rect">
            <a:avLst/>
          </a:prstGeom>
        </p:spPr>
      </p:pic>
      <p:pic>
        <p:nvPicPr>
          <p:cNvPr id="17" name="Imagen 7">
            <a:extLst>
              <a:ext uri="{FF2B5EF4-FFF2-40B4-BE49-F238E27FC236}">
                <a16:creationId xmlns:a16="http://schemas.microsoft.com/office/drawing/2014/main" id="{0A0B82EB-143F-B2EA-500D-29BB2DC090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31031" y="4812008"/>
            <a:ext cx="1838306" cy="1377341"/>
          </a:xfrm>
          <a:prstGeom prst="rect">
            <a:avLst/>
          </a:prstGeom>
        </p:spPr>
      </p:pic>
      <p:pic>
        <p:nvPicPr>
          <p:cNvPr id="18" name="Imagen 22">
            <a:extLst>
              <a:ext uri="{FF2B5EF4-FFF2-40B4-BE49-F238E27FC236}">
                <a16:creationId xmlns:a16="http://schemas.microsoft.com/office/drawing/2014/main" id="{DDC1E6A4-71D3-F038-1DD5-4E6CB89E90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73601" y="4630978"/>
            <a:ext cx="1305030" cy="1309657"/>
          </a:xfrm>
          <a:prstGeom prst="rect">
            <a:avLst/>
          </a:prstGeom>
        </p:spPr>
      </p:pic>
      <p:sp>
        <p:nvSpPr>
          <p:cNvPr id="19" name="Rectángulo 23">
            <a:extLst>
              <a:ext uri="{FF2B5EF4-FFF2-40B4-BE49-F238E27FC236}">
                <a16:creationId xmlns:a16="http://schemas.microsoft.com/office/drawing/2014/main" id="{48E77A1B-F211-B3E1-321C-2514417B473E}"/>
              </a:ext>
            </a:extLst>
          </p:cNvPr>
          <p:cNvSpPr/>
          <p:nvPr/>
        </p:nvSpPr>
        <p:spPr>
          <a:xfrm>
            <a:off x="4661400" y="5883665"/>
            <a:ext cx="946093" cy="261610"/>
          </a:xfrm>
          <a:prstGeom prst="rect">
            <a:avLst/>
          </a:prstGeom>
        </p:spPr>
        <p:txBody>
          <a:bodyPr wrap="none">
            <a:spAutoFit/>
          </a:bodyPr>
          <a:lstStyle/>
          <a:p>
            <a:r>
              <a:rPr lang="en-US" sz="1100" i="1" dirty="0" err="1"/>
              <a:t>Wawrzyniak</a:t>
            </a:r>
            <a:endParaRPr lang="en-US" sz="1100" i="1" dirty="0"/>
          </a:p>
        </p:txBody>
      </p:sp>
      <p:sp>
        <p:nvSpPr>
          <p:cNvPr id="20" name="Rectángulo 24">
            <a:extLst>
              <a:ext uri="{FF2B5EF4-FFF2-40B4-BE49-F238E27FC236}">
                <a16:creationId xmlns:a16="http://schemas.microsoft.com/office/drawing/2014/main" id="{A19B6CE0-AC20-B135-30B2-BCBDABBB0ED1}"/>
              </a:ext>
            </a:extLst>
          </p:cNvPr>
          <p:cNvSpPr/>
          <p:nvPr/>
        </p:nvSpPr>
        <p:spPr>
          <a:xfrm>
            <a:off x="5338775" y="3505174"/>
            <a:ext cx="686406" cy="261610"/>
          </a:xfrm>
          <a:prstGeom prst="rect">
            <a:avLst/>
          </a:prstGeom>
        </p:spPr>
        <p:txBody>
          <a:bodyPr wrap="none">
            <a:spAutoFit/>
          </a:bodyPr>
          <a:lstStyle/>
          <a:p>
            <a:r>
              <a:rPr lang="en-US" sz="1100" i="1" dirty="0"/>
              <a:t>Serrano</a:t>
            </a:r>
          </a:p>
        </p:txBody>
      </p:sp>
      <p:pic>
        <p:nvPicPr>
          <p:cNvPr id="21" name="Imagen 26">
            <a:extLst>
              <a:ext uri="{FF2B5EF4-FFF2-40B4-BE49-F238E27FC236}">
                <a16:creationId xmlns:a16="http://schemas.microsoft.com/office/drawing/2014/main" id="{E9FAD772-E8B8-CFA5-3CE6-9A9CB55DAD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62388" y="4959004"/>
            <a:ext cx="1766153" cy="802797"/>
          </a:xfrm>
          <a:prstGeom prst="rect">
            <a:avLst/>
          </a:prstGeom>
        </p:spPr>
      </p:pic>
      <p:sp>
        <p:nvSpPr>
          <p:cNvPr id="22" name="Rectángulo 27">
            <a:extLst>
              <a:ext uri="{FF2B5EF4-FFF2-40B4-BE49-F238E27FC236}">
                <a16:creationId xmlns:a16="http://schemas.microsoft.com/office/drawing/2014/main" id="{85AAEAF9-D7DF-BE31-BA82-7553BFB2FD5A}"/>
              </a:ext>
            </a:extLst>
          </p:cNvPr>
          <p:cNvSpPr/>
          <p:nvPr/>
        </p:nvSpPr>
        <p:spPr>
          <a:xfrm>
            <a:off x="6088196" y="5712565"/>
            <a:ext cx="1056700" cy="261610"/>
          </a:xfrm>
          <a:prstGeom prst="rect">
            <a:avLst/>
          </a:prstGeom>
        </p:spPr>
        <p:txBody>
          <a:bodyPr wrap="none">
            <a:spAutoFit/>
          </a:bodyPr>
          <a:lstStyle/>
          <a:p>
            <a:r>
              <a:rPr lang="en-US" sz="1100" i="1" dirty="0" err="1"/>
              <a:t>WangziZhang</a:t>
            </a:r>
            <a:endParaRPr lang="en-US" sz="1100" i="1" dirty="0"/>
          </a:p>
        </p:txBody>
      </p:sp>
      <p:sp>
        <p:nvSpPr>
          <p:cNvPr id="23" name="Rectángulo 28">
            <a:extLst>
              <a:ext uri="{FF2B5EF4-FFF2-40B4-BE49-F238E27FC236}">
                <a16:creationId xmlns:a16="http://schemas.microsoft.com/office/drawing/2014/main" id="{3EAD6421-3531-8EA0-A511-23784FB87C2E}"/>
              </a:ext>
            </a:extLst>
          </p:cNvPr>
          <p:cNvSpPr/>
          <p:nvPr/>
        </p:nvSpPr>
        <p:spPr>
          <a:xfrm>
            <a:off x="8512938" y="4349672"/>
            <a:ext cx="1141659" cy="261610"/>
          </a:xfrm>
          <a:prstGeom prst="rect">
            <a:avLst/>
          </a:prstGeom>
        </p:spPr>
        <p:txBody>
          <a:bodyPr wrap="none">
            <a:spAutoFit/>
          </a:bodyPr>
          <a:lstStyle/>
          <a:p>
            <a:r>
              <a:rPr lang="en-US" sz="1100" i="1" dirty="0"/>
              <a:t>Michael Mahler</a:t>
            </a:r>
          </a:p>
        </p:txBody>
      </p:sp>
      <p:pic>
        <p:nvPicPr>
          <p:cNvPr id="24" name="Imagen 29">
            <a:extLst>
              <a:ext uri="{FF2B5EF4-FFF2-40B4-BE49-F238E27FC236}">
                <a16:creationId xmlns:a16="http://schemas.microsoft.com/office/drawing/2014/main" id="{ADC50FAA-3290-2EC3-B3E2-B2A2737128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45527" y="3691225"/>
            <a:ext cx="1669499" cy="704115"/>
          </a:xfrm>
          <a:prstGeom prst="rect">
            <a:avLst/>
          </a:prstGeom>
        </p:spPr>
      </p:pic>
      <p:pic>
        <p:nvPicPr>
          <p:cNvPr id="25" name="Imagen 33">
            <a:extLst>
              <a:ext uri="{FF2B5EF4-FFF2-40B4-BE49-F238E27FC236}">
                <a16:creationId xmlns:a16="http://schemas.microsoft.com/office/drawing/2014/main" id="{74CBA5FD-0217-EE9B-D2D1-B2646277E8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04000" y="5495225"/>
            <a:ext cx="1641882" cy="1018480"/>
          </a:xfrm>
          <a:prstGeom prst="rect">
            <a:avLst/>
          </a:prstGeom>
        </p:spPr>
      </p:pic>
      <p:sp>
        <p:nvSpPr>
          <p:cNvPr id="26" name="Rectángulo 34">
            <a:extLst>
              <a:ext uri="{FF2B5EF4-FFF2-40B4-BE49-F238E27FC236}">
                <a16:creationId xmlns:a16="http://schemas.microsoft.com/office/drawing/2014/main" id="{01DE5DE9-4230-BBE3-21A7-EEB903C690AC}"/>
              </a:ext>
            </a:extLst>
          </p:cNvPr>
          <p:cNvSpPr/>
          <p:nvPr/>
        </p:nvSpPr>
        <p:spPr>
          <a:xfrm>
            <a:off x="8814064" y="5844144"/>
            <a:ext cx="569387" cy="261610"/>
          </a:xfrm>
          <a:prstGeom prst="rect">
            <a:avLst/>
          </a:prstGeom>
        </p:spPr>
        <p:txBody>
          <a:bodyPr wrap="none">
            <a:spAutoFit/>
          </a:bodyPr>
          <a:lstStyle/>
          <a:p>
            <a:r>
              <a:rPr lang="en-US" sz="1100" i="1" dirty="0"/>
              <a:t>Lucon</a:t>
            </a:r>
          </a:p>
        </p:txBody>
      </p:sp>
      <p:pic>
        <p:nvPicPr>
          <p:cNvPr id="27" name="Imagen 31">
            <a:extLst>
              <a:ext uri="{FF2B5EF4-FFF2-40B4-BE49-F238E27FC236}">
                <a16:creationId xmlns:a16="http://schemas.microsoft.com/office/drawing/2014/main" id="{5E9C0D7D-C6EB-21F4-CF3D-DD91C601D188}"/>
              </a:ext>
            </a:extLst>
          </p:cNvPr>
          <p:cNvPicPr>
            <a:picLocks noChangeAspect="1"/>
          </p:cNvPicPr>
          <p:nvPr/>
        </p:nvPicPr>
        <p:blipFill>
          <a:blip r:embed="rId10"/>
          <a:stretch>
            <a:fillRect/>
          </a:stretch>
        </p:blipFill>
        <p:spPr>
          <a:xfrm>
            <a:off x="8814064" y="4576715"/>
            <a:ext cx="1853937" cy="1141918"/>
          </a:xfrm>
          <a:prstGeom prst="rect">
            <a:avLst/>
          </a:prstGeom>
        </p:spPr>
      </p:pic>
      <p:sp>
        <p:nvSpPr>
          <p:cNvPr id="28" name="Rectángulo 32">
            <a:extLst>
              <a:ext uri="{FF2B5EF4-FFF2-40B4-BE49-F238E27FC236}">
                <a16:creationId xmlns:a16="http://schemas.microsoft.com/office/drawing/2014/main" id="{F449B654-3ED2-75F6-727F-68F2DE2D0979}"/>
              </a:ext>
            </a:extLst>
          </p:cNvPr>
          <p:cNvSpPr/>
          <p:nvPr/>
        </p:nvSpPr>
        <p:spPr>
          <a:xfrm>
            <a:off x="9812043" y="4654458"/>
            <a:ext cx="569387" cy="261610"/>
          </a:xfrm>
          <a:prstGeom prst="rect">
            <a:avLst/>
          </a:prstGeom>
        </p:spPr>
        <p:txBody>
          <a:bodyPr wrap="none">
            <a:spAutoFit/>
          </a:bodyPr>
          <a:lstStyle/>
          <a:p>
            <a:r>
              <a:rPr lang="en-US" sz="1100" i="1" dirty="0"/>
              <a:t>Lucon</a:t>
            </a:r>
          </a:p>
        </p:txBody>
      </p:sp>
      <p:sp>
        <p:nvSpPr>
          <p:cNvPr id="5" name="Footer Placeholder 4">
            <a:extLst>
              <a:ext uri="{FF2B5EF4-FFF2-40B4-BE49-F238E27FC236}">
                <a16:creationId xmlns:a16="http://schemas.microsoft.com/office/drawing/2014/main" id="{0CBF2839-56C6-AA17-84DE-F3A171735125}"/>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617005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5933-EB9E-FD8C-14FD-55FE47DEA720}"/>
              </a:ext>
            </a:extLst>
          </p:cNvPr>
          <p:cNvSpPr>
            <a:spLocks noGrp="1"/>
          </p:cNvSpPr>
          <p:nvPr>
            <p:ph type="title"/>
          </p:nvPr>
        </p:nvSpPr>
        <p:spPr/>
        <p:txBody>
          <a:bodyPr/>
          <a:lstStyle/>
          <a:p>
            <a:r>
              <a:rPr lang="en-US" dirty="0"/>
              <a:t>Approach for regulatory body: EN standard</a:t>
            </a:r>
            <a:endParaRPr lang="en-BE" dirty="0"/>
          </a:p>
        </p:txBody>
      </p:sp>
      <p:sp>
        <p:nvSpPr>
          <p:cNvPr id="4" name="Slide Number Placeholder 3">
            <a:extLst>
              <a:ext uri="{FF2B5EF4-FFF2-40B4-BE49-F238E27FC236}">
                <a16:creationId xmlns:a16="http://schemas.microsoft.com/office/drawing/2014/main" id="{2D5974FF-70D5-CCCC-5909-E8942398957C}"/>
              </a:ext>
            </a:extLst>
          </p:cNvPr>
          <p:cNvSpPr>
            <a:spLocks noGrp="1"/>
          </p:cNvSpPr>
          <p:nvPr>
            <p:ph type="sldNum" sz="quarter" idx="12"/>
          </p:nvPr>
        </p:nvSpPr>
        <p:spPr/>
        <p:txBody>
          <a:bodyPr/>
          <a:lstStyle/>
          <a:p>
            <a:fld id="{A814E660-BF25-4843-B2A0-93C6E2B6253B}" type="slidenum">
              <a:rPr lang="en-BE" smtClean="0"/>
              <a:pPr/>
              <a:t>31</a:t>
            </a:fld>
            <a:endParaRPr lang="en-BE" dirty="0"/>
          </a:p>
        </p:txBody>
      </p:sp>
      <p:pic>
        <p:nvPicPr>
          <p:cNvPr id="3" name="Picture 2">
            <a:extLst>
              <a:ext uri="{FF2B5EF4-FFF2-40B4-BE49-F238E27FC236}">
                <a16:creationId xmlns:a16="http://schemas.microsoft.com/office/drawing/2014/main" id="{5D451CF9-6872-6E72-AAF6-92D2EA025BE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tretch/>
        </p:blipFill>
        <p:spPr bwMode="auto">
          <a:xfrm>
            <a:off x="1343472" y="1603592"/>
            <a:ext cx="8459381" cy="4591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6">
            <a:extLst>
              <a:ext uri="{FF2B5EF4-FFF2-40B4-BE49-F238E27FC236}">
                <a16:creationId xmlns:a16="http://schemas.microsoft.com/office/drawing/2014/main" id="{1C2DB834-893D-90B6-128A-EBA341ADA0C0}"/>
              </a:ext>
            </a:extLst>
          </p:cNvPr>
          <p:cNvSpPr/>
          <p:nvPr/>
        </p:nvSpPr>
        <p:spPr>
          <a:xfrm>
            <a:off x="5193437" y="6129424"/>
            <a:ext cx="8201979" cy="369332"/>
          </a:xfrm>
          <a:prstGeom prst="rect">
            <a:avLst/>
          </a:prstGeom>
        </p:spPr>
        <p:txBody>
          <a:bodyPr wrap="square">
            <a:spAutoFit/>
          </a:bodyPr>
          <a:lstStyle/>
          <a:p>
            <a:r>
              <a:rPr lang="en-GB" b="1" dirty="0">
                <a:solidFill>
                  <a:srgbClr val="FF0000"/>
                </a:solidFill>
              </a:rPr>
              <a:t>EN 10371:2021 </a:t>
            </a:r>
            <a:r>
              <a:rPr lang="en-GB" dirty="0"/>
              <a:t>- Metallic materials - Small punch test method</a:t>
            </a:r>
            <a:endParaRPr lang="es-ES" dirty="0"/>
          </a:p>
        </p:txBody>
      </p:sp>
      <p:sp>
        <p:nvSpPr>
          <p:cNvPr id="7" name="Rectángulo 7">
            <a:extLst>
              <a:ext uri="{FF2B5EF4-FFF2-40B4-BE49-F238E27FC236}">
                <a16:creationId xmlns:a16="http://schemas.microsoft.com/office/drawing/2014/main" id="{938EC13C-F9FD-392B-A0FF-57F28E402D02}"/>
              </a:ext>
            </a:extLst>
          </p:cNvPr>
          <p:cNvSpPr/>
          <p:nvPr/>
        </p:nvSpPr>
        <p:spPr>
          <a:xfrm rot="16200000">
            <a:off x="211043" y="1418926"/>
            <a:ext cx="1505540" cy="369332"/>
          </a:xfrm>
          <a:prstGeom prst="rect">
            <a:avLst/>
          </a:prstGeom>
        </p:spPr>
        <p:txBody>
          <a:bodyPr wrap="none">
            <a:spAutoFit/>
          </a:bodyPr>
          <a:lstStyle/>
          <a:p>
            <a:r>
              <a:rPr lang="en-GB" dirty="0">
                <a:solidFill>
                  <a:srgbClr val="FF0000"/>
                </a:solidFill>
              </a:rPr>
              <a:t>02-Mar-2016</a:t>
            </a:r>
            <a:endParaRPr lang="es-ES" dirty="0">
              <a:solidFill>
                <a:srgbClr val="FF0000"/>
              </a:solidFill>
            </a:endParaRPr>
          </a:p>
        </p:txBody>
      </p:sp>
      <p:sp>
        <p:nvSpPr>
          <p:cNvPr id="8" name="Rectángulo 8">
            <a:extLst>
              <a:ext uri="{FF2B5EF4-FFF2-40B4-BE49-F238E27FC236}">
                <a16:creationId xmlns:a16="http://schemas.microsoft.com/office/drawing/2014/main" id="{1617DE55-53EE-E5E7-90B7-7DCC2DDED85D}"/>
              </a:ext>
            </a:extLst>
          </p:cNvPr>
          <p:cNvSpPr/>
          <p:nvPr/>
        </p:nvSpPr>
        <p:spPr>
          <a:xfrm rot="16200000">
            <a:off x="10166206" y="1372569"/>
            <a:ext cx="1467068" cy="369332"/>
          </a:xfrm>
          <a:prstGeom prst="rect">
            <a:avLst/>
          </a:prstGeom>
        </p:spPr>
        <p:txBody>
          <a:bodyPr wrap="none">
            <a:spAutoFit/>
          </a:bodyPr>
          <a:lstStyle/>
          <a:p>
            <a:r>
              <a:rPr lang="en-GB" dirty="0">
                <a:solidFill>
                  <a:srgbClr val="FF0000"/>
                </a:solidFill>
              </a:rPr>
              <a:t>14-Apr-2021</a:t>
            </a:r>
          </a:p>
        </p:txBody>
      </p:sp>
      <p:sp>
        <p:nvSpPr>
          <p:cNvPr id="9" name="Flecha derecha 12">
            <a:extLst>
              <a:ext uri="{FF2B5EF4-FFF2-40B4-BE49-F238E27FC236}">
                <a16:creationId xmlns:a16="http://schemas.microsoft.com/office/drawing/2014/main" id="{B3510D82-B9AD-E897-1728-ECF29BB4A8BE}"/>
              </a:ext>
            </a:extLst>
          </p:cNvPr>
          <p:cNvSpPr/>
          <p:nvPr/>
        </p:nvSpPr>
        <p:spPr>
          <a:xfrm>
            <a:off x="1510260" y="908719"/>
            <a:ext cx="9038026" cy="576066"/>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10" name="CuadroTexto 13">
            <a:extLst>
              <a:ext uri="{FF2B5EF4-FFF2-40B4-BE49-F238E27FC236}">
                <a16:creationId xmlns:a16="http://schemas.microsoft.com/office/drawing/2014/main" id="{23EBA047-BBCC-DCC0-DC4A-2C0A5FF18C8F}"/>
              </a:ext>
            </a:extLst>
          </p:cNvPr>
          <p:cNvSpPr txBox="1"/>
          <p:nvPr/>
        </p:nvSpPr>
        <p:spPr>
          <a:xfrm>
            <a:off x="5459245" y="965659"/>
            <a:ext cx="1140056" cy="369332"/>
          </a:xfrm>
          <a:prstGeom prst="rect">
            <a:avLst/>
          </a:prstGeom>
          <a:noFill/>
        </p:spPr>
        <p:txBody>
          <a:bodyPr wrap="none" rtlCol="0">
            <a:spAutoFit/>
          </a:bodyPr>
          <a:lstStyle/>
          <a:p>
            <a:r>
              <a:rPr lang="es-ES" dirty="0">
                <a:solidFill>
                  <a:srgbClr val="FF0000"/>
                </a:solidFill>
              </a:rPr>
              <a:t>~ 5 </a:t>
            </a:r>
            <a:r>
              <a:rPr lang="es-ES" dirty="0" err="1">
                <a:solidFill>
                  <a:srgbClr val="FF0000"/>
                </a:solidFill>
              </a:rPr>
              <a:t>years</a:t>
            </a:r>
            <a:endParaRPr lang="es-ES" dirty="0">
              <a:solidFill>
                <a:srgbClr val="FF0000"/>
              </a:solidFill>
            </a:endParaRPr>
          </a:p>
        </p:txBody>
      </p:sp>
      <p:sp>
        <p:nvSpPr>
          <p:cNvPr id="11" name="Rectángulo 4">
            <a:extLst>
              <a:ext uri="{FF2B5EF4-FFF2-40B4-BE49-F238E27FC236}">
                <a16:creationId xmlns:a16="http://schemas.microsoft.com/office/drawing/2014/main" id="{2CAFD918-78C9-7BB5-DB03-CE2FD401A6CD}"/>
              </a:ext>
            </a:extLst>
          </p:cNvPr>
          <p:cNvSpPr/>
          <p:nvPr/>
        </p:nvSpPr>
        <p:spPr>
          <a:xfrm>
            <a:off x="1411179" y="1603592"/>
            <a:ext cx="4048066" cy="923330"/>
          </a:xfrm>
          <a:prstGeom prst="rect">
            <a:avLst/>
          </a:prstGeom>
        </p:spPr>
        <p:txBody>
          <a:bodyPr wrap="square">
            <a:spAutoFit/>
          </a:bodyPr>
          <a:lstStyle/>
          <a:p>
            <a:r>
              <a:rPr lang="en-GB" b="1" dirty="0">
                <a:solidFill>
                  <a:srgbClr val="FF0000"/>
                </a:solidFill>
              </a:rPr>
              <a:t>CWA 15627:2007 </a:t>
            </a:r>
            <a:r>
              <a:rPr lang="en-GB" dirty="0"/>
              <a:t>- Small Punch Test Method for Metallic Materials 			</a:t>
            </a:r>
            <a:endParaRPr lang="es-ES" dirty="0">
              <a:solidFill>
                <a:srgbClr val="FF0000"/>
              </a:solidFill>
            </a:endParaRPr>
          </a:p>
        </p:txBody>
      </p:sp>
      <p:sp>
        <p:nvSpPr>
          <p:cNvPr id="12" name="Footer Placeholder 11">
            <a:extLst>
              <a:ext uri="{FF2B5EF4-FFF2-40B4-BE49-F238E27FC236}">
                <a16:creationId xmlns:a16="http://schemas.microsoft.com/office/drawing/2014/main" id="{49AA4E9C-73C3-C50A-656E-541D390B9B9D}"/>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2779271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5933-EB9E-FD8C-14FD-55FE47DEA720}"/>
              </a:ext>
            </a:extLst>
          </p:cNvPr>
          <p:cNvSpPr>
            <a:spLocks noGrp="1"/>
          </p:cNvSpPr>
          <p:nvPr>
            <p:ph type="title"/>
          </p:nvPr>
        </p:nvSpPr>
        <p:spPr/>
        <p:txBody>
          <a:bodyPr/>
          <a:lstStyle/>
          <a:p>
            <a:r>
              <a:rPr lang="en-US" dirty="0"/>
              <a:t>Approach for regulatory body: ASTM</a:t>
            </a:r>
            <a:endParaRPr lang="en-BE" dirty="0"/>
          </a:p>
        </p:txBody>
      </p:sp>
      <p:sp>
        <p:nvSpPr>
          <p:cNvPr id="4" name="Slide Number Placeholder 3">
            <a:extLst>
              <a:ext uri="{FF2B5EF4-FFF2-40B4-BE49-F238E27FC236}">
                <a16:creationId xmlns:a16="http://schemas.microsoft.com/office/drawing/2014/main" id="{2D5974FF-70D5-CCCC-5909-E8942398957C}"/>
              </a:ext>
            </a:extLst>
          </p:cNvPr>
          <p:cNvSpPr>
            <a:spLocks noGrp="1"/>
          </p:cNvSpPr>
          <p:nvPr>
            <p:ph type="sldNum" sz="quarter" idx="12"/>
          </p:nvPr>
        </p:nvSpPr>
        <p:spPr>
          <a:xfrm>
            <a:off x="0" y="6519014"/>
            <a:ext cx="720080" cy="199174"/>
          </a:xfrm>
        </p:spPr>
        <p:txBody>
          <a:bodyPr/>
          <a:lstStyle/>
          <a:p>
            <a:fld id="{A814E660-BF25-4843-B2A0-93C6E2B6253B}" type="slidenum">
              <a:rPr lang="en-BE" smtClean="0"/>
              <a:pPr/>
              <a:t>32</a:t>
            </a:fld>
            <a:endParaRPr lang="en-BE" dirty="0"/>
          </a:p>
        </p:txBody>
      </p:sp>
      <p:sp>
        <p:nvSpPr>
          <p:cNvPr id="3" name="Zástupný symbol pro obsah 2">
            <a:extLst>
              <a:ext uri="{FF2B5EF4-FFF2-40B4-BE49-F238E27FC236}">
                <a16:creationId xmlns:a16="http://schemas.microsoft.com/office/drawing/2014/main" id="{E325B275-EA75-9D2A-E667-4DFC7324CED4}"/>
              </a:ext>
            </a:extLst>
          </p:cNvPr>
          <p:cNvSpPr txBox="1">
            <a:spLocks/>
          </p:cNvSpPr>
          <p:nvPr/>
        </p:nvSpPr>
        <p:spPr>
          <a:xfrm>
            <a:off x="511585" y="1202726"/>
            <a:ext cx="10971713" cy="4898702"/>
          </a:xfrm>
          <a:prstGeom prst="rect">
            <a:avLst/>
          </a:prstGeom>
        </p:spPr>
        <p:txBody>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t>Standardization Schedule</a:t>
            </a:r>
            <a:r>
              <a:rPr lang="es-ES"/>
              <a:t> (small punch)</a:t>
            </a:r>
            <a:endParaRPr lang="cs-CZ"/>
          </a:p>
          <a:p>
            <a:pPr marL="512105" lvl="2" indent="0">
              <a:buFont typeface="Arial" panose="020B0604020202020204" pitchFamily="34" charset="0"/>
              <a:buNone/>
            </a:pPr>
            <a:endParaRPr lang="cs-CZ" dirty="0"/>
          </a:p>
        </p:txBody>
      </p:sp>
      <p:graphicFrame>
        <p:nvGraphicFramePr>
          <p:cNvPr id="5" name="Diagram 4">
            <a:extLst>
              <a:ext uri="{FF2B5EF4-FFF2-40B4-BE49-F238E27FC236}">
                <a16:creationId xmlns:a16="http://schemas.microsoft.com/office/drawing/2014/main" id="{BC07DD7D-0B0A-1EB3-2759-1DD27FB56A3F}"/>
              </a:ext>
            </a:extLst>
          </p:cNvPr>
          <p:cNvGraphicFramePr/>
          <p:nvPr>
            <p:extLst>
              <p:ext uri="{D42A27DB-BD31-4B8C-83A1-F6EECF244321}">
                <p14:modId xmlns:p14="http://schemas.microsoft.com/office/powerpoint/2010/main" val="4074615594"/>
              </p:ext>
            </p:extLst>
          </p:nvPr>
        </p:nvGraphicFramePr>
        <p:xfrm>
          <a:off x="429462" y="3357976"/>
          <a:ext cx="11250956" cy="391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ovéPole 8">
            <a:extLst>
              <a:ext uri="{FF2B5EF4-FFF2-40B4-BE49-F238E27FC236}">
                <a16:creationId xmlns:a16="http://schemas.microsoft.com/office/drawing/2014/main" id="{DC30F160-2AAB-6B3A-4EE9-30DAAB8948E6}"/>
              </a:ext>
            </a:extLst>
          </p:cNvPr>
          <p:cNvSpPr txBox="1"/>
          <p:nvPr/>
        </p:nvSpPr>
        <p:spPr>
          <a:xfrm>
            <a:off x="183089" y="1921143"/>
            <a:ext cx="1888847" cy="1373600"/>
          </a:xfrm>
          <a:prstGeom prst="rect">
            <a:avLst/>
          </a:prstGeom>
          <a:noFill/>
        </p:spPr>
        <p:txBody>
          <a:bodyPr wrap="square" lIns="80155" tIns="40078" rIns="80155" bIns="40078" rtlCol="0">
            <a:spAutoFit/>
          </a:bodyPr>
          <a:lstStyle/>
          <a:p>
            <a:pPr lvl="0" algn="ctr"/>
            <a:r>
              <a:rPr lang="en-US" sz="1400" dirty="0">
                <a:solidFill>
                  <a:schemeClr val="tx1">
                    <a:lumMod val="50000"/>
                  </a:schemeClr>
                </a:solidFill>
                <a:latin typeface="Arial Narrow" panose="020B0606020202030204" pitchFamily="34" charset="0"/>
              </a:rPr>
              <a:t>6</a:t>
            </a:r>
            <a:r>
              <a:rPr lang="en-US" sz="1400" baseline="30000" dirty="0">
                <a:solidFill>
                  <a:schemeClr val="tx1">
                    <a:lumMod val="50000"/>
                  </a:schemeClr>
                </a:solidFill>
                <a:latin typeface="Arial Narrow" panose="020B0606020202030204" pitchFamily="34" charset="0"/>
              </a:rPr>
              <a:t>th</a:t>
            </a:r>
            <a:r>
              <a:rPr lang="en-US" sz="1400" dirty="0">
                <a:solidFill>
                  <a:schemeClr val="tx1">
                    <a:lumMod val="50000"/>
                  </a:schemeClr>
                </a:solidFill>
                <a:latin typeface="Arial Narrow" panose="020B0606020202030204" pitchFamily="34" charset="0"/>
              </a:rPr>
              <a:t> International Symposium Small Specimen Test Techniques (ASTM)</a:t>
            </a:r>
            <a:r>
              <a:rPr lang="cs-CZ" sz="1400" dirty="0">
                <a:solidFill>
                  <a:schemeClr val="tx1">
                    <a:lumMod val="50000"/>
                  </a:schemeClr>
                </a:solidFill>
                <a:latin typeface="Arial Narrow" panose="020B0606020202030204" pitchFamily="34" charset="0"/>
              </a:rPr>
              <a:t>, Houston</a:t>
            </a:r>
            <a:endParaRPr lang="en-US" sz="1400" dirty="0">
              <a:solidFill>
                <a:schemeClr val="tx1">
                  <a:lumMod val="50000"/>
                </a:schemeClr>
              </a:solidFill>
              <a:latin typeface="Arial Narrow" panose="020B0606020202030204" pitchFamily="34" charset="0"/>
            </a:endParaRPr>
          </a:p>
          <a:p>
            <a:endParaRPr lang="cs-CZ" sz="1400" dirty="0">
              <a:latin typeface="Arial Narrow" panose="020B0606020202030204" pitchFamily="34" charset="0"/>
            </a:endParaRPr>
          </a:p>
        </p:txBody>
      </p:sp>
      <p:sp>
        <p:nvSpPr>
          <p:cNvPr id="7" name="TextovéPole 9">
            <a:extLst>
              <a:ext uri="{FF2B5EF4-FFF2-40B4-BE49-F238E27FC236}">
                <a16:creationId xmlns:a16="http://schemas.microsoft.com/office/drawing/2014/main" id="{AF461482-4D07-F100-B0CB-608EADEBAEDA}"/>
              </a:ext>
            </a:extLst>
          </p:cNvPr>
          <p:cNvSpPr txBox="1"/>
          <p:nvPr/>
        </p:nvSpPr>
        <p:spPr>
          <a:xfrm>
            <a:off x="-124520" y="4272326"/>
            <a:ext cx="2689197" cy="511826"/>
          </a:xfrm>
          <a:prstGeom prst="rect">
            <a:avLst/>
          </a:prstGeom>
          <a:noFill/>
          <a:scene3d>
            <a:camera prst="orthographicFront">
              <a:rot lat="0" lon="0" rev="2700000"/>
            </a:camera>
            <a:lightRig rig="threePt" dir="t"/>
          </a:scene3d>
        </p:spPr>
        <p:txBody>
          <a:bodyPr wrap="square" lIns="80155" tIns="40078" rIns="80155" bIns="40078" rtlCol="0">
            <a:spAutoFit/>
          </a:bodyPr>
          <a:lstStyle/>
          <a:p>
            <a:pPr lvl="0" algn="r"/>
            <a:r>
              <a:rPr lang="cs-CZ" sz="1400" dirty="0">
                <a:solidFill>
                  <a:schemeClr val="tx1">
                    <a:lumMod val="50000"/>
                  </a:schemeClr>
                </a:solidFill>
                <a:latin typeface="Arial Narrow" panose="020B0606020202030204" pitchFamily="34" charset="0"/>
              </a:rPr>
              <a:t>1st draft </a:t>
            </a:r>
            <a:r>
              <a:rPr lang="cs-CZ" sz="1400" dirty="0" err="1">
                <a:solidFill>
                  <a:schemeClr val="tx1">
                    <a:lumMod val="50000"/>
                  </a:schemeClr>
                </a:solidFill>
                <a:latin typeface="Arial Narrow" panose="020B0606020202030204" pitchFamily="34" charset="0"/>
              </a:rPr>
              <a:t>of</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the</a:t>
            </a:r>
            <a:r>
              <a:rPr lang="cs-CZ" sz="1400" dirty="0">
                <a:solidFill>
                  <a:schemeClr val="tx1">
                    <a:lumMod val="50000"/>
                  </a:schemeClr>
                </a:solidFill>
                <a:latin typeface="Arial Narrow" panose="020B0606020202030204" pitchFamily="34" charset="0"/>
              </a:rPr>
              <a:t> WK47431 </a:t>
            </a:r>
            <a:r>
              <a:rPr lang="cs-CZ" sz="1400" dirty="0" err="1">
                <a:solidFill>
                  <a:schemeClr val="tx1">
                    <a:lumMod val="50000"/>
                  </a:schemeClr>
                </a:solidFill>
                <a:latin typeface="Arial Narrow" panose="020B0606020202030204" pitchFamily="34" charset="0"/>
              </a:rPr>
              <a:t>document</a:t>
            </a:r>
            <a:r>
              <a:rPr lang="cs-CZ" sz="1400" dirty="0">
                <a:solidFill>
                  <a:schemeClr val="tx1">
                    <a:lumMod val="50000"/>
                  </a:schemeClr>
                </a:solidFill>
                <a:latin typeface="Arial Narrow" panose="020B0606020202030204" pitchFamily="34" charset="0"/>
              </a:rPr>
              <a:t> (draft standard)</a:t>
            </a:r>
          </a:p>
        </p:txBody>
      </p:sp>
      <p:sp>
        <p:nvSpPr>
          <p:cNvPr id="8" name="TextovéPole 13">
            <a:extLst>
              <a:ext uri="{FF2B5EF4-FFF2-40B4-BE49-F238E27FC236}">
                <a16:creationId xmlns:a16="http://schemas.microsoft.com/office/drawing/2014/main" id="{BDC5B8A0-0D5F-97F3-B668-F53538FF20D3}"/>
              </a:ext>
            </a:extLst>
          </p:cNvPr>
          <p:cNvSpPr txBox="1"/>
          <p:nvPr/>
        </p:nvSpPr>
        <p:spPr>
          <a:xfrm>
            <a:off x="2236185" y="1921144"/>
            <a:ext cx="1888847" cy="942713"/>
          </a:xfrm>
          <a:prstGeom prst="rect">
            <a:avLst/>
          </a:prstGeom>
          <a:noFill/>
        </p:spPr>
        <p:txBody>
          <a:bodyPr wrap="square" lIns="80155" tIns="40078" rIns="80155" bIns="40078" rtlCol="0">
            <a:spAutoFit/>
          </a:bodyPr>
          <a:lstStyle/>
          <a:p>
            <a:pPr lvl="0" algn="ctr"/>
            <a:r>
              <a:rPr lang="cs-CZ" sz="1400" dirty="0" err="1">
                <a:solidFill>
                  <a:schemeClr val="tx1">
                    <a:lumMod val="50000"/>
                  </a:schemeClr>
                </a:solidFill>
                <a:latin typeface="Arial Narrow" panose="020B0606020202030204" pitchFamily="34" charset="0"/>
              </a:rPr>
              <a:t>Decision</a:t>
            </a:r>
            <a:r>
              <a:rPr lang="cs-CZ" sz="1400" dirty="0">
                <a:solidFill>
                  <a:schemeClr val="tx1">
                    <a:lumMod val="50000"/>
                  </a:schemeClr>
                </a:solidFill>
                <a:latin typeface="Arial Narrow" panose="020B0606020202030204" pitchFamily="34" charset="0"/>
              </a:rPr>
              <a:t> on </a:t>
            </a:r>
            <a:r>
              <a:rPr lang="cs-CZ" sz="1400" dirty="0" err="1">
                <a:solidFill>
                  <a:schemeClr val="tx1">
                    <a:lumMod val="50000"/>
                  </a:schemeClr>
                </a:solidFill>
                <a:latin typeface="Arial Narrow" panose="020B0606020202030204" pitchFamily="34" charset="0"/>
              </a:rPr>
              <a:t>the</a:t>
            </a:r>
            <a:r>
              <a:rPr lang="cs-CZ" sz="1400" dirty="0">
                <a:solidFill>
                  <a:schemeClr val="tx1">
                    <a:lumMod val="50000"/>
                  </a:schemeClr>
                </a:solidFill>
                <a:latin typeface="Arial Narrow" panose="020B0606020202030204" pitchFamily="34" charset="0"/>
              </a:rPr>
              <a:t> start </a:t>
            </a:r>
            <a:r>
              <a:rPr lang="cs-CZ" sz="1400" dirty="0" err="1">
                <a:solidFill>
                  <a:schemeClr val="tx1">
                    <a:lumMod val="50000"/>
                  </a:schemeClr>
                </a:solidFill>
                <a:latin typeface="Arial Narrow" panose="020B0606020202030204" pitchFamily="34" charset="0"/>
              </a:rPr>
              <a:t>of</a:t>
            </a:r>
            <a:r>
              <a:rPr lang="cs-CZ" sz="1400" dirty="0">
                <a:solidFill>
                  <a:schemeClr val="tx1">
                    <a:lumMod val="50000"/>
                  </a:schemeClr>
                </a:solidFill>
                <a:latin typeface="Arial Narrow" panose="020B0606020202030204" pitchFamily="34" charset="0"/>
              </a:rPr>
              <a:t> R-R as a </a:t>
            </a:r>
            <a:r>
              <a:rPr lang="cs-CZ" sz="1400" dirty="0" err="1">
                <a:solidFill>
                  <a:schemeClr val="tx1">
                    <a:lumMod val="50000"/>
                  </a:schemeClr>
                </a:solidFill>
                <a:latin typeface="Arial Narrow" panose="020B0606020202030204" pitchFamily="34" charset="0"/>
              </a:rPr>
              <a:t>basis</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for</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the</a:t>
            </a:r>
            <a:r>
              <a:rPr lang="cs-CZ" sz="1400" dirty="0">
                <a:solidFill>
                  <a:schemeClr val="tx1">
                    <a:lumMod val="50000"/>
                  </a:schemeClr>
                </a:solidFill>
                <a:latin typeface="Arial Narrow" panose="020B0606020202030204" pitchFamily="34" charset="0"/>
              </a:rPr>
              <a:t> standard </a:t>
            </a:r>
            <a:r>
              <a:rPr lang="cs-CZ" sz="1400" dirty="0" err="1">
                <a:solidFill>
                  <a:schemeClr val="tx1">
                    <a:lumMod val="50000"/>
                  </a:schemeClr>
                </a:solidFill>
                <a:latin typeface="Arial Narrow" panose="020B0606020202030204" pitchFamily="34" charset="0"/>
              </a:rPr>
              <a:t>preparation</a:t>
            </a:r>
            <a:endParaRPr lang="en-US" sz="1400" dirty="0">
              <a:solidFill>
                <a:schemeClr val="tx1">
                  <a:lumMod val="50000"/>
                </a:schemeClr>
              </a:solidFill>
              <a:latin typeface="Arial Narrow" panose="020B0606020202030204" pitchFamily="34" charset="0"/>
            </a:endParaRPr>
          </a:p>
          <a:p>
            <a:endParaRPr lang="cs-CZ" sz="1400" dirty="0">
              <a:latin typeface="Arial Narrow" panose="020B0606020202030204" pitchFamily="34" charset="0"/>
            </a:endParaRPr>
          </a:p>
        </p:txBody>
      </p:sp>
      <p:sp>
        <p:nvSpPr>
          <p:cNvPr id="9" name="TextovéPole 14">
            <a:extLst>
              <a:ext uri="{FF2B5EF4-FFF2-40B4-BE49-F238E27FC236}">
                <a16:creationId xmlns:a16="http://schemas.microsoft.com/office/drawing/2014/main" id="{D3D6C404-ED32-C7F6-3000-BF43D9E4B89D}"/>
              </a:ext>
            </a:extLst>
          </p:cNvPr>
          <p:cNvSpPr txBox="1"/>
          <p:nvPr/>
        </p:nvSpPr>
        <p:spPr>
          <a:xfrm>
            <a:off x="1511530" y="4464035"/>
            <a:ext cx="4164617" cy="727270"/>
          </a:xfrm>
          <a:prstGeom prst="rect">
            <a:avLst/>
          </a:prstGeom>
          <a:noFill/>
          <a:scene3d>
            <a:camera prst="orthographicFront">
              <a:rot lat="0" lon="0" rev="2700000"/>
            </a:camera>
            <a:lightRig rig="threePt" dir="t"/>
          </a:scene3d>
        </p:spPr>
        <p:txBody>
          <a:bodyPr wrap="square" lIns="80155" tIns="40078" rIns="80155" bIns="40078" rtlCol="0">
            <a:spAutoFit/>
          </a:bodyPr>
          <a:lstStyle/>
          <a:p>
            <a:pPr lvl="0" algn="ctr"/>
            <a:r>
              <a:rPr lang="cs-CZ" sz="1400" dirty="0">
                <a:solidFill>
                  <a:schemeClr val="tx1">
                    <a:lumMod val="50000"/>
                  </a:schemeClr>
                </a:solidFill>
                <a:latin typeface="Arial Narrow" panose="020B0606020202030204" pitchFamily="34" charset="0"/>
              </a:rPr>
              <a:t>4th </a:t>
            </a:r>
            <a:r>
              <a:rPr lang="cs-CZ" sz="1400" dirty="0" err="1">
                <a:solidFill>
                  <a:schemeClr val="tx1">
                    <a:lumMod val="50000"/>
                  </a:schemeClr>
                </a:solidFill>
                <a:latin typeface="Arial Narrow" panose="020B0606020202030204" pitchFamily="34" charset="0"/>
              </a:rPr>
              <a:t>version</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of</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the</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document</a:t>
            </a:r>
            <a:r>
              <a:rPr lang="cs-CZ" sz="1400" dirty="0">
                <a:solidFill>
                  <a:schemeClr val="tx1">
                    <a:lumMod val="50000"/>
                  </a:schemeClr>
                </a:solidFill>
                <a:latin typeface="Arial Narrow" panose="020B0606020202030204" pitchFamily="34" charset="0"/>
              </a:rPr>
              <a:t> WK47431</a:t>
            </a:r>
          </a:p>
          <a:p>
            <a:pPr lvl="0" algn="ctr"/>
            <a:endParaRPr lang="cs-CZ" sz="1400" dirty="0">
              <a:solidFill>
                <a:schemeClr val="tx1">
                  <a:lumMod val="50000"/>
                </a:schemeClr>
              </a:solidFill>
              <a:latin typeface="Arial Narrow" panose="020B0606020202030204" pitchFamily="34" charset="0"/>
            </a:endParaRPr>
          </a:p>
          <a:p>
            <a:endParaRPr lang="cs-CZ" sz="1400" dirty="0">
              <a:solidFill>
                <a:schemeClr val="tx1">
                  <a:lumMod val="50000"/>
                </a:schemeClr>
              </a:solidFill>
              <a:latin typeface="Arial Narrow" panose="020B0606020202030204" pitchFamily="34" charset="0"/>
            </a:endParaRPr>
          </a:p>
        </p:txBody>
      </p:sp>
      <p:sp>
        <p:nvSpPr>
          <p:cNvPr id="10" name="TextovéPole 15">
            <a:extLst>
              <a:ext uri="{FF2B5EF4-FFF2-40B4-BE49-F238E27FC236}">
                <a16:creationId xmlns:a16="http://schemas.microsoft.com/office/drawing/2014/main" id="{B07DE44B-8281-7D9E-E4A9-638D2FFD634A}"/>
              </a:ext>
            </a:extLst>
          </p:cNvPr>
          <p:cNvSpPr txBox="1"/>
          <p:nvPr/>
        </p:nvSpPr>
        <p:spPr>
          <a:xfrm>
            <a:off x="4207153" y="2259283"/>
            <a:ext cx="2053095" cy="727270"/>
          </a:xfrm>
          <a:prstGeom prst="rect">
            <a:avLst/>
          </a:prstGeom>
          <a:noFill/>
        </p:spPr>
        <p:txBody>
          <a:bodyPr wrap="square" lIns="80155" tIns="40078" rIns="80155" bIns="40078" rtlCol="0">
            <a:spAutoFit/>
          </a:bodyPr>
          <a:lstStyle/>
          <a:p>
            <a:pPr lvl="0" algn="ctr"/>
            <a:r>
              <a:rPr lang="cs-CZ" sz="1400" dirty="0">
                <a:solidFill>
                  <a:schemeClr val="tx1">
                    <a:lumMod val="50000"/>
                  </a:schemeClr>
                </a:solidFill>
                <a:latin typeface="Arial Narrow" panose="020B0606020202030204" pitchFamily="34" charset="0"/>
              </a:rPr>
              <a:t>Start </a:t>
            </a:r>
            <a:r>
              <a:rPr lang="cs-CZ" sz="1400" dirty="0" err="1">
                <a:solidFill>
                  <a:schemeClr val="tx1">
                    <a:lumMod val="50000"/>
                  </a:schemeClr>
                </a:solidFill>
                <a:latin typeface="Arial Narrow" panose="020B0606020202030204" pitchFamily="34" charset="0"/>
              </a:rPr>
              <a:t>of</a:t>
            </a:r>
            <a:r>
              <a:rPr lang="cs-CZ" sz="1400" dirty="0">
                <a:solidFill>
                  <a:schemeClr val="tx1">
                    <a:lumMod val="50000"/>
                  </a:schemeClr>
                </a:solidFill>
                <a:latin typeface="Arial Narrow" panose="020B0606020202030204" pitchFamily="34" charset="0"/>
              </a:rPr>
              <a:t> ILS1408</a:t>
            </a:r>
            <a:endParaRPr lang="en-US" sz="1400" dirty="0">
              <a:solidFill>
                <a:schemeClr val="tx1">
                  <a:lumMod val="50000"/>
                </a:schemeClr>
              </a:solidFill>
              <a:latin typeface="Arial Narrow" panose="020B0606020202030204" pitchFamily="34" charset="0"/>
            </a:endParaRPr>
          </a:p>
          <a:p>
            <a:pPr algn="ctr"/>
            <a:r>
              <a:rPr lang="cs-CZ" sz="1400" dirty="0">
                <a:solidFill>
                  <a:schemeClr val="tx1">
                    <a:lumMod val="50000"/>
                  </a:schemeClr>
                </a:solidFill>
                <a:latin typeface="Arial Narrow" panose="020B0606020202030204" pitchFamily="34" charset="0"/>
              </a:rPr>
              <a:t>Data </a:t>
            </a:r>
            <a:r>
              <a:rPr lang="cs-CZ" sz="1400" dirty="0" err="1">
                <a:solidFill>
                  <a:schemeClr val="tx1">
                    <a:lumMod val="50000"/>
                  </a:schemeClr>
                </a:solidFill>
                <a:latin typeface="Arial Narrow" panose="020B0606020202030204" pitchFamily="34" charset="0"/>
              </a:rPr>
              <a:t>collection</a:t>
            </a:r>
            <a:r>
              <a:rPr lang="cs-CZ" sz="1400" dirty="0">
                <a:solidFill>
                  <a:schemeClr val="tx1">
                    <a:lumMod val="50000"/>
                  </a:schemeClr>
                </a:solidFill>
                <a:latin typeface="Arial Narrow" panose="020B0606020202030204" pitchFamily="34" charset="0"/>
              </a:rPr>
              <a:t> and </a:t>
            </a:r>
            <a:r>
              <a:rPr lang="cs-CZ" sz="1400" dirty="0" err="1">
                <a:solidFill>
                  <a:schemeClr val="tx1">
                    <a:lumMod val="50000"/>
                  </a:schemeClr>
                </a:solidFill>
                <a:latin typeface="Arial Narrow" panose="020B0606020202030204" pitchFamily="34" charset="0"/>
              </a:rPr>
              <a:t>evaluation</a:t>
            </a:r>
            <a:endParaRPr lang="cs-CZ" sz="1400" dirty="0">
              <a:solidFill>
                <a:schemeClr val="tx1">
                  <a:lumMod val="50000"/>
                </a:schemeClr>
              </a:solidFill>
              <a:latin typeface="Arial Narrow" panose="020B0606020202030204" pitchFamily="34" charset="0"/>
            </a:endParaRPr>
          </a:p>
        </p:txBody>
      </p:sp>
      <p:sp>
        <p:nvSpPr>
          <p:cNvPr id="11" name="TextovéPole 16">
            <a:extLst>
              <a:ext uri="{FF2B5EF4-FFF2-40B4-BE49-F238E27FC236}">
                <a16:creationId xmlns:a16="http://schemas.microsoft.com/office/drawing/2014/main" id="{4DF84961-EC76-AE9F-2F2E-7E77AF1ADED2}"/>
              </a:ext>
            </a:extLst>
          </p:cNvPr>
          <p:cNvSpPr txBox="1"/>
          <p:nvPr/>
        </p:nvSpPr>
        <p:spPr>
          <a:xfrm>
            <a:off x="3791745" y="4582114"/>
            <a:ext cx="4065617" cy="1158157"/>
          </a:xfrm>
          <a:prstGeom prst="rect">
            <a:avLst/>
          </a:prstGeom>
          <a:noFill/>
          <a:scene3d>
            <a:camera prst="orthographicFront">
              <a:rot lat="0" lon="0" rev="2700000"/>
            </a:camera>
            <a:lightRig rig="threePt" dir="t"/>
          </a:scene3d>
        </p:spPr>
        <p:txBody>
          <a:bodyPr wrap="square" lIns="80155" tIns="40078" rIns="80155" bIns="40078" rtlCol="0">
            <a:spAutoFit/>
          </a:bodyPr>
          <a:lstStyle/>
          <a:p>
            <a:pPr lvl="0" algn="r"/>
            <a:r>
              <a:rPr lang="cs-CZ" sz="1400" dirty="0" err="1">
                <a:solidFill>
                  <a:schemeClr val="tx1">
                    <a:lumMod val="50000"/>
                  </a:schemeClr>
                </a:solidFill>
                <a:latin typeface="Arial Narrow" panose="020B0606020202030204" pitchFamily="34" charset="0"/>
              </a:rPr>
              <a:t>Working</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item</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number</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changed</a:t>
            </a:r>
            <a:r>
              <a:rPr lang="cs-CZ" sz="1400" dirty="0">
                <a:solidFill>
                  <a:schemeClr val="tx1">
                    <a:lumMod val="50000"/>
                  </a:schemeClr>
                </a:solidFill>
                <a:latin typeface="Arial Narrow" panose="020B0606020202030204" pitchFamily="34" charset="0"/>
              </a:rPr>
              <a:t> to </a:t>
            </a:r>
            <a:r>
              <a:rPr lang="cs-CZ" sz="1400" dirty="0">
                <a:solidFill>
                  <a:srgbClr val="FF0000"/>
                </a:solidFill>
                <a:latin typeface="Arial Narrow" panose="020B0606020202030204" pitchFamily="34" charset="0"/>
              </a:rPr>
              <a:t>WK61832</a:t>
            </a:r>
          </a:p>
          <a:p>
            <a:pPr lvl="0" algn="r"/>
            <a:r>
              <a:rPr lang="cs-CZ" sz="1400" dirty="0">
                <a:solidFill>
                  <a:schemeClr val="tx1">
                    <a:lumMod val="50000"/>
                  </a:schemeClr>
                </a:solidFill>
                <a:latin typeface="Arial Narrow" panose="020B0606020202030204" pitchFamily="34" charset="0"/>
              </a:rPr>
              <a:t> </a:t>
            </a:r>
          </a:p>
          <a:p>
            <a:pPr lvl="0" algn="r"/>
            <a:r>
              <a:rPr lang="cs-CZ" sz="1400" dirty="0">
                <a:solidFill>
                  <a:schemeClr val="tx1">
                    <a:lumMod val="50000"/>
                  </a:schemeClr>
                </a:solidFill>
                <a:latin typeface="Arial Narrow" panose="020B0606020202030204" pitchFamily="34" charset="0"/>
              </a:rPr>
              <a:t>Draft report </a:t>
            </a:r>
            <a:r>
              <a:rPr lang="cs-CZ" sz="1400" dirty="0" err="1">
                <a:solidFill>
                  <a:schemeClr val="tx1">
                    <a:lumMod val="50000"/>
                  </a:schemeClr>
                </a:solidFill>
                <a:latin typeface="Arial Narrow" panose="020B0606020202030204" pitchFamily="34" charset="0"/>
              </a:rPr>
              <a:t>of</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the</a:t>
            </a:r>
            <a:r>
              <a:rPr lang="cs-CZ" sz="1400" dirty="0">
                <a:solidFill>
                  <a:schemeClr val="tx1">
                    <a:lumMod val="50000"/>
                  </a:schemeClr>
                </a:solidFill>
                <a:latin typeface="Arial Narrow" panose="020B0606020202030204" pitchFamily="34" charset="0"/>
              </a:rPr>
              <a:t> ILS1408 to </a:t>
            </a:r>
            <a:r>
              <a:rPr lang="cs-CZ" sz="1400" dirty="0" err="1">
                <a:solidFill>
                  <a:schemeClr val="tx1">
                    <a:lumMod val="50000"/>
                  </a:schemeClr>
                </a:solidFill>
                <a:latin typeface="Arial Narrow" panose="020B0606020202030204" pitchFamily="34" charset="0"/>
              </a:rPr>
              <a:t>be</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approved</a:t>
            </a:r>
            <a:r>
              <a:rPr lang="cs-CZ" sz="1400" dirty="0">
                <a:solidFill>
                  <a:schemeClr val="tx1">
                    <a:lumMod val="50000"/>
                  </a:schemeClr>
                </a:solidFill>
                <a:latin typeface="Arial Narrow" panose="020B0606020202030204" pitchFamily="34" charset="0"/>
              </a:rPr>
              <a:t> by </a:t>
            </a:r>
            <a:r>
              <a:rPr lang="cs-CZ" sz="1400" dirty="0" err="1">
                <a:solidFill>
                  <a:schemeClr val="tx1">
                    <a:lumMod val="50000"/>
                  </a:schemeClr>
                </a:solidFill>
                <a:latin typeface="Arial Narrow" panose="020B0606020202030204" pitchFamily="34" charset="0"/>
              </a:rPr>
              <a:t>the</a:t>
            </a:r>
            <a:r>
              <a:rPr lang="cs-CZ" sz="1400" dirty="0">
                <a:solidFill>
                  <a:schemeClr val="tx1">
                    <a:lumMod val="50000"/>
                  </a:schemeClr>
                </a:solidFill>
                <a:latin typeface="Arial Narrow" panose="020B0606020202030204" pitchFamily="34" charset="0"/>
              </a:rPr>
              <a:t> ASTM and </a:t>
            </a:r>
            <a:r>
              <a:rPr lang="cs-CZ" sz="1400" dirty="0" err="1">
                <a:solidFill>
                  <a:schemeClr val="tx1">
                    <a:lumMod val="50000"/>
                  </a:schemeClr>
                </a:solidFill>
                <a:latin typeface="Arial Narrow" panose="020B0606020202030204" pitchFamily="34" charset="0"/>
              </a:rPr>
              <a:t>after</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that</a:t>
            </a:r>
            <a:r>
              <a:rPr lang="cs-CZ" sz="1400" dirty="0">
                <a:solidFill>
                  <a:schemeClr val="tx1">
                    <a:lumMod val="50000"/>
                  </a:schemeClr>
                </a:solidFill>
                <a:latin typeface="Arial Narrow" panose="020B0606020202030204" pitchFamily="34" charset="0"/>
              </a:rPr>
              <a:t> to </a:t>
            </a:r>
            <a:r>
              <a:rPr lang="cs-CZ" sz="1400" dirty="0" err="1">
                <a:solidFill>
                  <a:schemeClr val="tx1">
                    <a:lumMod val="50000"/>
                  </a:schemeClr>
                </a:solidFill>
                <a:latin typeface="Arial Narrow" panose="020B0606020202030204" pitchFamily="34" charset="0"/>
              </a:rPr>
              <a:t>be</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balloted</a:t>
            </a:r>
            <a:r>
              <a:rPr lang="cs-CZ" sz="1400" dirty="0">
                <a:solidFill>
                  <a:schemeClr val="tx1">
                    <a:lumMod val="50000"/>
                  </a:schemeClr>
                </a:solidFill>
                <a:latin typeface="Arial Narrow" panose="020B0606020202030204" pitchFamily="34" charset="0"/>
              </a:rPr>
              <a:t> in </a:t>
            </a:r>
            <a:r>
              <a:rPr lang="cs-CZ" sz="1400" dirty="0" err="1">
                <a:solidFill>
                  <a:schemeClr val="tx1">
                    <a:lumMod val="50000"/>
                  </a:schemeClr>
                </a:solidFill>
                <a:latin typeface="Arial Narrow" panose="020B0606020202030204" pitchFamily="34" charset="0"/>
              </a:rPr>
              <a:t>the</a:t>
            </a:r>
            <a:r>
              <a:rPr lang="cs-CZ" sz="1400" dirty="0">
                <a:solidFill>
                  <a:schemeClr val="tx1">
                    <a:lumMod val="50000"/>
                  </a:schemeClr>
                </a:solidFill>
                <a:latin typeface="Arial Narrow" panose="020B0606020202030204" pitchFamily="34" charset="0"/>
              </a:rPr>
              <a:t> sub-</a:t>
            </a:r>
            <a:r>
              <a:rPr lang="cs-CZ" sz="1400" dirty="0" err="1">
                <a:solidFill>
                  <a:schemeClr val="tx1">
                    <a:lumMod val="50000"/>
                  </a:schemeClr>
                </a:solidFill>
                <a:latin typeface="Arial Narrow" panose="020B0606020202030204" pitchFamily="34" charset="0"/>
              </a:rPr>
              <a:t>commíttee</a:t>
            </a:r>
            <a:r>
              <a:rPr lang="cs-CZ" sz="1400" dirty="0">
                <a:solidFill>
                  <a:schemeClr val="tx1">
                    <a:lumMod val="50000"/>
                  </a:schemeClr>
                </a:solidFill>
                <a:latin typeface="Arial Narrow" panose="020B0606020202030204" pitchFamily="34" charset="0"/>
              </a:rPr>
              <a:t> E10.02 (06/2018)</a:t>
            </a:r>
          </a:p>
        </p:txBody>
      </p:sp>
      <p:sp>
        <p:nvSpPr>
          <p:cNvPr id="12" name="TextovéPole 17">
            <a:extLst>
              <a:ext uri="{FF2B5EF4-FFF2-40B4-BE49-F238E27FC236}">
                <a16:creationId xmlns:a16="http://schemas.microsoft.com/office/drawing/2014/main" id="{D2835BD9-F0F3-2668-30D6-50AB286B9D39}"/>
              </a:ext>
            </a:extLst>
          </p:cNvPr>
          <p:cNvSpPr txBox="1"/>
          <p:nvPr/>
        </p:nvSpPr>
        <p:spPr>
          <a:xfrm>
            <a:off x="6424497" y="2051766"/>
            <a:ext cx="2053095" cy="727270"/>
          </a:xfrm>
          <a:prstGeom prst="rect">
            <a:avLst/>
          </a:prstGeom>
          <a:noFill/>
        </p:spPr>
        <p:txBody>
          <a:bodyPr wrap="square" lIns="80155" tIns="40078" rIns="80155" bIns="40078" rtlCol="0">
            <a:spAutoFit/>
          </a:bodyPr>
          <a:lstStyle/>
          <a:p>
            <a:pPr lvl="0" algn="ctr"/>
            <a:r>
              <a:rPr lang="cs-CZ" sz="1400" dirty="0">
                <a:solidFill>
                  <a:schemeClr val="tx1">
                    <a:lumMod val="50000"/>
                  </a:schemeClr>
                </a:solidFill>
                <a:latin typeface="Arial Narrow" panose="020B0606020202030204" pitchFamily="34" charset="0"/>
              </a:rPr>
              <a:t>ILS1408 </a:t>
            </a:r>
            <a:r>
              <a:rPr lang="cs-CZ" sz="1400" dirty="0" err="1">
                <a:solidFill>
                  <a:schemeClr val="tx1">
                    <a:lumMod val="50000"/>
                  </a:schemeClr>
                </a:solidFill>
                <a:latin typeface="Arial Narrow" panose="020B0606020202030204" pitchFamily="34" charset="0"/>
              </a:rPr>
              <a:t>results</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submitted</a:t>
            </a:r>
            <a:r>
              <a:rPr lang="cs-CZ" sz="1400" dirty="0">
                <a:solidFill>
                  <a:schemeClr val="tx1">
                    <a:lumMod val="50000"/>
                  </a:schemeClr>
                </a:solidFill>
                <a:latin typeface="Arial Narrow" panose="020B0606020202030204" pitchFamily="34" charset="0"/>
              </a:rPr>
              <a:t> to </a:t>
            </a:r>
            <a:r>
              <a:rPr lang="cs-CZ" sz="1400" dirty="0" err="1">
                <a:solidFill>
                  <a:schemeClr val="tx1">
                    <a:lumMod val="50000"/>
                  </a:schemeClr>
                </a:solidFill>
                <a:latin typeface="Arial Narrow" panose="020B0606020202030204" pitchFamily="34" charset="0"/>
              </a:rPr>
              <a:t>the</a:t>
            </a:r>
            <a:r>
              <a:rPr lang="cs-CZ" sz="1400" dirty="0">
                <a:solidFill>
                  <a:schemeClr val="tx1">
                    <a:lumMod val="50000"/>
                  </a:schemeClr>
                </a:solidFill>
                <a:latin typeface="Arial Narrow" panose="020B0606020202030204" pitchFamily="34" charset="0"/>
              </a:rPr>
              <a:t> ASTM ILS </a:t>
            </a:r>
            <a:r>
              <a:rPr lang="cs-CZ" sz="1400" dirty="0" err="1">
                <a:solidFill>
                  <a:schemeClr val="tx1">
                    <a:lumMod val="50000"/>
                  </a:schemeClr>
                </a:solidFill>
                <a:latin typeface="Arial Narrow" panose="020B0606020202030204" pitchFamily="34" charset="0"/>
              </a:rPr>
              <a:t>section</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for</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approval</a:t>
            </a:r>
            <a:endParaRPr lang="cs-CZ" sz="1400" dirty="0">
              <a:solidFill>
                <a:schemeClr val="tx1">
                  <a:lumMod val="50000"/>
                </a:schemeClr>
              </a:solidFill>
              <a:latin typeface="Arial Narrow" panose="020B0606020202030204" pitchFamily="34" charset="0"/>
            </a:endParaRPr>
          </a:p>
        </p:txBody>
      </p:sp>
      <p:sp>
        <p:nvSpPr>
          <p:cNvPr id="13" name="TextovéPole 18">
            <a:extLst>
              <a:ext uri="{FF2B5EF4-FFF2-40B4-BE49-F238E27FC236}">
                <a16:creationId xmlns:a16="http://schemas.microsoft.com/office/drawing/2014/main" id="{40E41CB1-E18B-5BDE-B3CA-0FC28D19B1B2}"/>
              </a:ext>
            </a:extLst>
          </p:cNvPr>
          <p:cNvSpPr txBox="1"/>
          <p:nvPr/>
        </p:nvSpPr>
        <p:spPr>
          <a:xfrm>
            <a:off x="8705768" y="2421873"/>
            <a:ext cx="1806723" cy="511826"/>
          </a:xfrm>
          <a:prstGeom prst="rect">
            <a:avLst/>
          </a:prstGeom>
          <a:noFill/>
        </p:spPr>
        <p:txBody>
          <a:bodyPr wrap="square" lIns="80155" tIns="40078" rIns="80155" bIns="40078" rtlCol="0">
            <a:spAutoFit/>
          </a:bodyPr>
          <a:lstStyle/>
          <a:p>
            <a:pPr lvl="0" algn="ctr"/>
            <a:r>
              <a:rPr lang="cs-CZ" sz="1400" dirty="0" err="1">
                <a:solidFill>
                  <a:schemeClr val="tx1">
                    <a:lumMod val="50000"/>
                  </a:schemeClr>
                </a:solidFill>
                <a:latin typeface="Arial Narrow" panose="020B0606020202030204" pitchFamily="34" charset="0"/>
              </a:rPr>
              <a:t>Ballotting</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of</a:t>
            </a:r>
            <a:r>
              <a:rPr lang="cs-CZ" sz="1400" dirty="0">
                <a:solidFill>
                  <a:schemeClr val="tx1">
                    <a:lumMod val="50000"/>
                  </a:schemeClr>
                </a:solidFill>
                <a:latin typeface="Arial Narrow" panose="020B0606020202030204" pitchFamily="34" charset="0"/>
              </a:rPr>
              <a:t> </a:t>
            </a:r>
            <a:r>
              <a:rPr lang="cs-CZ" sz="1400" dirty="0" err="1">
                <a:solidFill>
                  <a:schemeClr val="tx1">
                    <a:lumMod val="50000"/>
                  </a:schemeClr>
                </a:solidFill>
                <a:latin typeface="Arial Narrow" panose="020B0606020202030204" pitchFamily="34" charset="0"/>
              </a:rPr>
              <a:t>the</a:t>
            </a:r>
            <a:r>
              <a:rPr lang="cs-CZ" sz="1400" dirty="0">
                <a:solidFill>
                  <a:schemeClr val="tx1">
                    <a:lumMod val="50000"/>
                  </a:schemeClr>
                </a:solidFill>
                <a:latin typeface="Arial Narrow" panose="020B0606020202030204" pitchFamily="34" charset="0"/>
              </a:rPr>
              <a:t> draft standard</a:t>
            </a:r>
          </a:p>
        </p:txBody>
      </p:sp>
      <p:sp>
        <p:nvSpPr>
          <p:cNvPr id="14" name="TextovéPole 19">
            <a:extLst>
              <a:ext uri="{FF2B5EF4-FFF2-40B4-BE49-F238E27FC236}">
                <a16:creationId xmlns:a16="http://schemas.microsoft.com/office/drawing/2014/main" id="{02A58C3F-2C43-6CEA-3C34-234A30E5E042}"/>
              </a:ext>
            </a:extLst>
          </p:cNvPr>
          <p:cNvSpPr txBox="1"/>
          <p:nvPr/>
        </p:nvSpPr>
        <p:spPr>
          <a:xfrm>
            <a:off x="8272769" y="4079393"/>
            <a:ext cx="2145040" cy="942713"/>
          </a:xfrm>
          <a:prstGeom prst="rect">
            <a:avLst/>
          </a:prstGeom>
          <a:noFill/>
          <a:scene3d>
            <a:camera prst="orthographicFront">
              <a:rot lat="0" lon="0" rev="2700000"/>
            </a:camera>
            <a:lightRig rig="threePt" dir="t"/>
          </a:scene3d>
        </p:spPr>
        <p:txBody>
          <a:bodyPr wrap="square" lIns="80155" tIns="40078" rIns="80155" bIns="40078" rtlCol="0">
            <a:spAutoFit/>
          </a:bodyPr>
          <a:lstStyle/>
          <a:p>
            <a:pPr lvl="0" algn="ctr"/>
            <a:r>
              <a:rPr lang="cs-CZ" sz="1400" dirty="0">
                <a:solidFill>
                  <a:schemeClr val="tx1">
                    <a:lumMod val="50000"/>
                  </a:schemeClr>
                </a:solidFill>
                <a:latin typeface="Arial Narrow" panose="020B0606020202030204" pitchFamily="34" charset="0"/>
              </a:rPr>
              <a:t>Draft standard in </a:t>
            </a:r>
            <a:r>
              <a:rPr lang="cs-CZ" sz="1400" dirty="0" err="1">
                <a:solidFill>
                  <a:schemeClr val="tx1">
                    <a:lumMod val="50000"/>
                  </a:schemeClr>
                </a:solidFill>
                <a:latin typeface="Arial Narrow" panose="020B0606020202030204" pitchFamily="34" charset="0"/>
              </a:rPr>
              <a:t>the</a:t>
            </a:r>
            <a:r>
              <a:rPr lang="cs-CZ" sz="1400" dirty="0">
                <a:solidFill>
                  <a:schemeClr val="tx1">
                    <a:lumMod val="50000"/>
                  </a:schemeClr>
                </a:solidFill>
                <a:latin typeface="Arial Narrow" panose="020B0606020202030204" pitchFamily="34" charset="0"/>
              </a:rPr>
              <a:t> ASTM </a:t>
            </a:r>
            <a:r>
              <a:rPr lang="cs-CZ" sz="1400" dirty="0" err="1">
                <a:solidFill>
                  <a:schemeClr val="tx1">
                    <a:lumMod val="50000"/>
                  </a:schemeClr>
                </a:solidFill>
                <a:latin typeface="Arial Narrow" panose="020B0606020202030204" pitchFamily="34" charset="0"/>
              </a:rPr>
              <a:t>format</a:t>
            </a:r>
            <a:endParaRPr lang="cs-CZ" sz="1400" dirty="0">
              <a:solidFill>
                <a:schemeClr val="tx1">
                  <a:lumMod val="50000"/>
                </a:schemeClr>
              </a:solidFill>
              <a:latin typeface="Arial Narrow" panose="020B0606020202030204" pitchFamily="34" charset="0"/>
            </a:endParaRPr>
          </a:p>
          <a:p>
            <a:pPr lvl="0" algn="ctr"/>
            <a:endParaRPr lang="cs-CZ" sz="1400" dirty="0">
              <a:solidFill>
                <a:schemeClr val="tx1">
                  <a:lumMod val="50000"/>
                </a:schemeClr>
              </a:solidFill>
              <a:latin typeface="Arial Narrow" panose="020B0606020202030204" pitchFamily="34" charset="0"/>
            </a:endParaRPr>
          </a:p>
          <a:p>
            <a:endParaRPr lang="cs-CZ" sz="1400" dirty="0">
              <a:solidFill>
                <a:schemeClr val="tx1">
                  <a:lumMod val="50000"/>
                </a:schemeClr>
              </a:solidFill>
              <a:latin typeface="Arial Narrow" panose="020B0606020202030204" pitchFamily="34" charset="0"/>
            </a:endParaRPr>
          </a:p>
        </p:txBody>
      </p:sp>
      <p:sp>
        <p:nvSpPr>
          <p:cNvPr id="15" name="TextovéPole 20">
            <a:extLst>
              <a:ext uri="{FF2B5EF4-FFF2-40B4-BE49-F238E27FC236}">
                <a16:creationId xmlns:a16="http://schemas.microsoft.com/office/drawing/2014/main" id="{5EF2A971-28B5-8D60-6967-3B7F3CC7C2DE}"/>
              </a:ext>
            </a:extLst>
          </p:cNvPr>
          <p:cNvSpPr txBox="1"/>
          <p:nvPr/>
        </p:nvSpPr>
        <p:spPr>
          <a:xfrm>
            <a:off x="8933803" y="4468258"/>
            <a:ext cx="3513680" cy="296382"/>
          </a:xfrm>
          <a:prstGeom prst="rect">
            <a:avLst/>
          </a:prstGeom>
          <a:noFill/>
          <a:scene3d>
            <a:camera prst="orthographicFront">
              <a:rot lat="0" lon="0" rev="2700000"/>
            </a:camera>
            <a:lightRig rig="threePt" dir="t"/>
          </a:scene3d>
        </p:spPr>
        <p:txBody>
          <a:bodyPr wrap="square" lIns="80155" tIns="40078" rIns="80155" bIns="40078" rtlCol="0">
            <a:spAutoFit/>
          </a:bodyPr>
          <a:lstStyle/>
          <a:p>
            <a:pPr lvl="0" algn="r"/>
            <a:r>
              <a:rPr lang="cs-CZ" sz="1400" dirty="0">
                <a:solidFill>
                  <a:schemeClr val="tx1">
                    <a:lumMod val="50000"/>
                  </a:schemeClr>
                </a:solidFill>
                <a:latin typeface="Arial Narrow" panose="020B0606020202030204" pitchFamily="34" charset="0"/>
              </a:rPr>
              <a:t>Standard </a:t>
            </a:r>
            <a:r>
              <a:rPr lang="cs-CZ" sz="1400" dirty="0" err="1">
                <a:solidFill>
                  <a:schemeClr val="tx1">
                    <a:lumMod val="50000"/>
                  </a:schemeClr>
                </a:solidFill>
                <a:latin typeface="Arial Narrow" panose="020B0606020202030204" pitchFamily="34" charset="0"/>
              </a:rPr>
              <a:t>available</a:t>
            </a:r>
            <a:endParaRPr lang="cs-CZ" sz="1400" dirty="0">
              <a:solidFill>
                <a:schemeClr val="tx1">
                  <a:lumMod val="50000"/>
                </a:schemeClr>
              </a:solidFill>
              <a:latin typeface="Arial Narrow" panose="020B0606020202030204" pitchFamily="34" charset="0"/>
            </a:endParaRPr>
          </a:p>
        </p:txBody>
      </p:sp>
      <p:sp>
        <p:nvSpPr>
          <p:cNvPr id="16" name="TextovéPole 21">
            <a:extLst>
              <a:ext uri="{FF2B5EF4-FFF2-40B4-BE49-F238E27FC236}">
                <a16:creationId xmlns:a16="http://schemas.microsoft.com/office/drawing/2014/main" id="{AC117388-FF3A-02B9-793D-74C9101D2A78}"/>
              </a:ext>
            </a:extLst>
          </p:cNvPr>
          <p:cNvSpPr txBox="1"/>
          <p:nvPr/>
        </p:nvSpPr>
        <p:spPr>
          <a:xfrm>
            <a:off x="10320469" y="2247697"/>
            <a:ext cx="1806723" cy="942713"/>
          </a:xfrm>
          <a:prstGeom prst="rect">
            <a:avLst/>
          </a:prstGeom>
          <a:noFill/>
        </p:spPr>
        <p:txBody>
          <a:bodyPr wrap="square" lIns="80155" tIns="40078" rIns="80155" bIns="40078" rtlCol="0">
            <a:spAutoFit/>
          </a:bodyPr>
          <a:lstStyle/>
          <a:p>
            <a:pPr lvl="0" algn="ctr"/>
            <a:r>
              <a:rPr lang="cs-CZ" sz="1400" dirty="0">
                <a:solidFill>
                  <a:schemeClr val="tx1">
                    <a:lumMod val="50000"/>
                  </a:schemeClr>
                </a:solidFill>
                <a:latin typeface="Arial Narrow" panose="020B0606020202030204" pitchFamily="34" charset="0"/>
              </a:rPr>
              <a:t>Standard in </a:t>
            </a:r>
            <a:r>
              <a:rPr lang="cs-CZ" sz="1400" dirty="0" err="1">
                <a:solidFill>
                  <a:schemeClr val="tx1">
                    <a:lumMod val="50000"/>
                  </a:schemeClr>
                </a:solidFill>
                <a:latin typeface="Arial Narrow" panose="020B0606020202030204" pitchFamily="34" charset="0"/>
              </a:rPr>
              <a:t>the</a:t>
            </a:r>
            <a:r>
              <a:rPr lang="cs-CZ" sz="1400" dirty="0">
                <a:solidFill>
                  <a:schemeClr val="tx1">
                    <a:lumMod val="50000"/>
                  </a:schemeClr>
                </a:solidFill>
                <a:latin typeface="Arial Narrow" panose="020B0606020202030204" pitchFamily="34" charset="0"/>
              </a:rPr>
              <a:t> </a:t>
            </a:r>
          </a:p>
          <a:p>
            <a:pPr lvl="0" algn="ctr"/>
            <a:r>
              <a:rPr lang="cs-CZ" sz="1400" dirty="0">
                <a:solidFill>
                  <a:schemeClr val="tx1">
                    <a:lumMod val="50000"/>
                  </a:schemeClr>
                </a:solidFill>
                <a:latin typeface="Arial Narrow" panose="020B0606020202030204" pitchFamily="34" charset="0"/>
              </a:rPr>
              <a:t>ASTM </a:t>
            </a:r>
            <a:r>
              <a:rPr lang="en-US" sz="1400" dirty="0">
                <a:solidFill>
                  <a:schemeClr val="tx1">
                    <a:lumMod val="50000"/>
                  </a:schemeClr>
                </a:solidFill>
                <a:latin typeface="Arial Narrow" panose="020B0606020202030204" pitchFamily="34" charset="0"/>
              </a:rPr>
              <a:t>Book of Standards</a:t>
            </a:r>
          </a:p>
          <a:p>
            <a:pPr lvl="0" algn="ctr"/>
            <a:endParaRPr lang="cs-CZ" sz="1400" dirty="0">
              <a:solidFill>
                <a:schemeClr val="tx1">
                  <a:lumMod val="50000"/>
                </a:schemeClr>
              </a:solidFill>
              <a:latin typeface="Arial Narrow" panose="020B0606020202030204" pitchFamily="34" charset="0"/>
            </a:endParaRPr>
          </a:p>
        </p:txBody>
      </p:sp>
      <p:pic>
        <p:nvPicPr>
          <p:cNvPr id="17" name="Picture 2" descr="C:\Users\kor\AppData\Local\Microsoft\Windows\Temporary Internet Files\Content.IE5\SWC0C7X5\Kliponious-green-tick[1].png">
            <a:extLst>
              <a:ext uri="{FF2B5EF4-FFF2-40B4-BE49-F238E27FC236}">
                <a16:creationId xmlns:a16="http://schemas.microsoft.com/office/drawing/2014/main" id="{A701C504-79D1-EDEB-B9D5-E27F3F694EA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364249" y="3147752"/>
            <a:ext cx="644665" cy="477167"/>
          </a:xfrm>
          <a:prstGeom prst="rect">
            <a:avLst/>
          </a:prstGeom>
          <a:noFill/>
          <a:extLst>
            <a:ext uri="{909E8E84-426E-40DD-AFC4-6F175D3DCCD1}">
              <a14:hiddenFill xmlns:a14="http://schemas.microsoft.com/office/drawing/2010/main">
                <a:solidFill>
                  <a:srgbClr val="FFFFFF"/>
                </a:solidFill>
              </a14:hiddenFill>
            </a:ext>
          </a:extLst>
        </p:spPr>
      </p:pic>
      <p:sp>
        <p:nvSpPr>
          <p:cNvPr id="18" name="Flecha derecha 23">
            <a:extLst>
              <a:ext uri="{FF2B5EF4-FFF2-40B4-BE49-F238E27FC236}">
                <a16:creationId xmlns:a16="http://schemas.microsoft.com/office/drawing/2014/main" id="{7B20EBED-1938-7BD1-3191-6A11B0343C92}"/>
              </a:ext>
            </a:extLst>
          </p:cNvPr>
          <p:cNvSpPr/>
          <p:nvPr/>
        </p:nvSpPr>
        <p:spPr>
          <a:xfrm>
            <a:off x="1510260" y="837696"/>
            <a:ext cx="9038026" cy="576066"/>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19" name="CuadroTexto 24">
            <a:extLst>
              <a:ext uri="{FF2B5EF4-FFF2-40B4-BE49-F238E27FC236}">
                <a16:creationId xmlns:a16="http://schemas.microsoft.com/office/drawing/2014/main" id="{529BDC1D-7694-7772-852E-2C476F2F2DEC}"/>
              </a:ext>
            </a:extLst>
          </p:cNvPr>
          <p:cNvSpPr txBox="1"/>
          <p:nvPr/>
        </p:nvSpPr>
        <p:spPr>
          <a:xfrm>
            <a:off x="5459245" y="894636"/>
            <a:ext cx="1140056" cy="369332"/>
          </a:xfrm>
          <a:prstGeom prst="rect">
            <a:avLst/>
          </a:prstGeom>
          <a:noFill/>
        </p:spPr>
        <p:txBody>
          <a:bodyPr wrap="none" rtlCol="0">
            <a:spAutoFit/>
          </a:bodyPr>
          <a:lstStyle/>
          <a:p>
            <a:r>
              <a:rPr lang="es-ES" dirty="0">
                <a:solidFill>
                  <a:srgbClr val="FF0000"/>
                </a:solidFill>
              </a:rPr>
              <a:t>~ 6 </a:t>
            </a:r>
            <a:r>
              <a:rPr lang="es-ES" dirty="0" err="1">
                <a:solidFill>
                  <a:srgbClr val="FF0000"/>
                </a:solidFill>
              </a:rPr>
              <a:t>years</a:t>
            </a:r>
            <a:endParaRPr lang="es-ES" dirty="0">
              <a:solidFill>
                <a:srgbClr val="FF0000"/>
              </a:solidFill>
            </a:endParaRPr>
          </a:p>
        </p:txBody>
      </p:sp>
      <p:sp>
        <p:nvSpPr>
          <p:cNvPr id="20" name="Flecha derecha 25">
            <a:extLst>
              <a:ext uri="{FF2B5EF4-FFF2-40B4-BE49-F238E27FC236}">
                <a16:creationId xmlns:a16="http://schemas.microsoft.com/office/drawing/2014/main" id="{4988A40F-D436-A476-787A-449B18456A03}"/>
              </a:ext>
            </a:extLst>
          </p:cNvPr>
          <p:cNvSpPr/>
          <p:nvPr/>
        </p:nvSpPr>
        <p:spPr>
          <a:xfrm>
            <a:off x="6424497" y="5813395"/>
            <a:ext cx="5729068" cy="576066"/>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21" name="CuadroTexto 26">
            <a:extLst>
              <a:ext uri="{FF2B5EF4-FFF2-40B4-BE49-F238E27FC236}">
                <a16:creationId xmlns:a16="http://schemas.microsoft.com/office/drawing/2014/main" id="{CDB80514-6E77-6527-1CCF-F54C462DD5DA}"/>
              </a:ext>
            </a:extLst>
          </p:cNvPr>
          <p:cNvSpPr txBox="1"/>
          <p:nvPr/>
        </p:nvSpPr>
        <p:spPr>
          <a:xfrm>
            <a:off x="8705768" y="5896873"/>
            <a:ext cx="1140056" cy="369332"/>
          </a:xfrm>
          <a:prstGeom prst="rect">
            <a:avLst/>
          </a:prstGeom>
          <a:noFill/>
        </p:spPr>
        <p:txBody>
          <a:bodyPr wrap="none" rtlCol="0">
            <a:spAutoFit/>
          </a:bodyPr>
          <a:lstStyle/>
          <a:p>
            <a:r>
              <a:rPr lang="es-ES" dirty="0">
                <a:solidFill>
                  <a:srgbClr val="FF0000"/>
                </a:solidFill>
              </a:rPr>
              <a:t>~ 3 </a:t>
            </a:r>
            <a:r>
              <a:rPr lang="es-ES" dirty="0" err="1">
                <a:solidFill>
                  <a:srgbClr val="FF0000"/>
                </a:solidFill>
              </a:rPr>
              <a:t>years</a:t>
            </a:r>
            <a:endParaRPr lang="es-ES" dirty="0">
              <a:solidFill>
                <a:srgbClr val="FF0000"/>
              </a:solidFill>
            </a:endParaRPr>
          </a:p>
        </p:txBody>
      </p:sp>
      <p:sp>
        <p:nvSpPr>
          <p:cNvPr id="22" name="Rectángulo redondeado 29">
            <a:extLst>
              <a:ext uri="{FF2B5EF4-FFF2-40B4-BE49-F238E27FC236}">
                <a16:creationId xmlns:a16="http://schemas.microsoft.com/office/drawing/2014/main" id="{5FBFBAAB-C153-136B-F507-EEA6FBF16869}"/>
              </a:ext>
            </a:extLst>
          </p:cNvPr>
          <p:cNvSpPr/>
          <p:nvPr/>
        </p:nvSpPr>
        <p:spPr>
          <a:xfrm>
            <a:off x="8264498" y="1363856"/>
            <a:ext cx="3744416"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SMALL PUNCH </a:t>
            </a:r>
            <a:r>
              <a:rPr lang="es-ES" dirty="0" err="1"/>
              <a:t>standards</a:t>
            </a:r>
            <a:endParaRPr lang="es-ES" dirty="0"/>
          </a:p>
        </p:txBody>
      </p:sp>
      <p:sp>
        <p:nvSpPr>
          <p:cNvPr id="24" name="Footer Placeholder 23">
            <a:extLst>
              <a:ext uri="{FF2B5EF4-FFF2-40B4-BE49-F238E27FC236}">
                <a16:creationId xmlns:a16="http://schemas.microsoft.com/office/drawing/2014/main" id="{0F9AC599-2ED6-7DA8-6D4C-7DCD5D2F3893}"/>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27843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5933-EB9E-FD8C-14FD-55FE47DEA720}"/>
              </a:ext>
            </a:extLst>
          </p:cNvPr>
          <p:cNvSpPr>
            <a:spLocks noGrp="1"/>
          </p:cNvSpPr>
          <p:nvPr>
            <p:ph type="title"/>
          </p:nvPr>
        </p:nvSpPr>
        <p:spPr/>
        <p:txBody>
          <a:bodyPr/>
          <a:lstStyle/>
          <a:p>
            <a:r>
              <a:rPr lang="en-US" dirty="0"/>
              <a:t>Approach for regulatory body</a:t>
            </a:r>
            <a:endParaRPr lang="en-BE" dirty="0"/>
          </a:p>
        </p:txBody>
      </p:sp>
      <p:sp>
        <p:nvSpPr>
          <p:cNvPr id="4" name="Slide Number Placeholder 3">
            <a:extLst>
              <a:ext uri="{FF2B5EF4-FFF2-40B4-BE49-F238E27FC236}">
                <a16:creationId xmlns:a16="http://schemas.microsoft.com/office/drawing/2014/main" id="{2D5974FF-70D5-CCCC-5909-E8942398957C}"/>
              </a:ext>
            </a:extLst>
          </p:cNvPr>
          <p:cNvSpPr>
            <a:spLocks noGrp="1"/>
          </p:cNvSpPr>
          <p:nvPr>
            <p:ph type="sldNum" sz="quarter" idx="12"/>
          </p:nvPr>
        </p:nvSpPr>
        <p:spPr>
          <a:xfrm>
            <a:off x="0" y="6075132"/>
            <a:ext cx="720080" cy="199174"/>
          </a:xfrm>
        </p:spPr>
        <p:txBody>
          <a:bodyPr/>
          <a:lstStyle/>
          <a:p>
            <a:fld id="{A814E660-BF25-4843-B2A0-93C6E2B6253B}" type="slidenum">
              <a:rPr lang="en-BE" smtClean="0"/>
              <a:pPr/>
              <a:t>33</a:t>
            </a:fld>
            <a:endParaRPr lang="en-BE" dirty="0"/>
          </a:p>
        </p:txBody>
      </p:sp>
      <p:pic>
        <p:nvPicPr>
          <p:cNvPr id="3" name="Imagen 3">
            <a:extLst>
              <a:ext uri="{FF2B5EF4-FFF2-40B4-BE49-F238E27FC236}">
                <a16:creationId xmlns:a16="http://schemas.microsoft.com/office/drawing/2014/main" id="{8A978060-2341-2B25-B016-3EC7A2A976DF}"/>
              </a:ext>
            </a:extLst>
          </p:cNvPr>
          <p:cNvPicPr>
            <a:picLocks noChangeAspect="1"/>
          </p:cNvPicPr>
          <p:nvPr/>
        </p:nvPicPr>
        <p:blipFill>
          <a:blip r:embed="rId2"/>
          <a:stretch>
            <a:fillRect/>
          </a:stretch>
        </p:blipFill>
        <p:spPr>
          <a:xfrm>
            <a:off x="5004871" y="924200"/>
            <a:ext cx="6862653" cy="5040560"/>
          </a:xfrm>
          <a:prstGeom prst="rect">
            <a:avLst/>
          </a:prstGeom>
        </p:spPr>
      </p:pic>
      <p:pic>
        <p:nvPicPr>
          <p:cNvPr id="5" name="Imagen 4">
            <a:extLst>
              <a:ext uri="{FF2B5EF4-FFF2-40B4-BE49-F238E27FC236}">
                <a16:creationId xmlns:a16="http://schemas.microsoft.com/office/drawing/2014/main" id="{0E443BAE-A9C9-7FDC-C595-0546F673EDF2}"/>
              </a:ext>
            </a:extLst>
          </p:cNvPr>
          <p:cNvPicPr>
            <a:picLocks noChangeAspect="1"/>
          </p:cNvPicPr>
          <p:nvPr/>
        </p:nvPicPr>
        <p:blipFill>
          <a:blip r:embed="rId3"/>
          <a:stretch>
            <a:fillRect/>
          </a:stretch>
        </p:blipFill>
        <p:spPr>
          <a:xfrm>
            <a:off x="468367" y="1716288"/>
            <a:ext cx="4122900" cy="4118400"/>
          </a:xfrm>
          <a:prstGeom prst="rect">
            <a:avLst/>
          </a:prstGeom>
        </p:spPr>
      </p:pic>
      <p:sp>
        <p:nvSpPr>
          <p:cNvPr id="7" name="Footer Placeholder 6">
            <a:extLst>
              <a:ext uri="{FF2B5EF4-FFF2-40B4-BE49-F238E27FC236}">
                <a16:creationId xmlns:a16="http://schemas.microsoft.com/office/drawing/2014/main" id="{0CB49236-3D57-E276-C1F4-E2189CFA2B1D}"/>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2109186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5933-EB9E-FD8C-14FD-55FE47DEA720}"/>
              </a:ext>
            </a:extLst>
          </p:cNvPr>
          <p:cNvSpPr>
            <a:spLocks noGrp="1"/>
          </p:cNvSpPr>
          <p:nvPr>
            <p:ph type="title"/>
          </p:nvPr>
        </p:nvSpPr>
        <p:spPr/>
        <p:txBody>
          <a:bodyPr/>
          <a:lstStyle/>
          <a:p>
            <a:r>
              <a:rPr lang="en-US" dirty="0"/>
              <a:t>Approach for regulatory body</a:t>
            </a:r>
            <a:endParaRPr lang="en-BE" dirty="0"/>
          </a:p>
        </p:txBody>
      </p:sp>
      <p:sp>
        <p:nvSpPr>
          <p:cNvPr id="4" name="Slide Number Placeholder 3">
            <a:extLst>
              <a:ext uri="{FF2B5EF4-FFF2-40B4-BE49-F238E27FC236}">
                <a16:creationId xmlns:a16="http://schemas.microsoft.com/office/drawing/2014/main" id="{2D5974FF-70D5-CCCC-5909-E8942398957C}"/>
              </a:ext>
            </a:extLst>
          </p:cNvPr>
          <p:cNvSpPr>
            <a:spLocks noGrp="1"/>
          </p:cNvSpPr>
          <p:nvPr>
            <p:ph type="sldNum" sz="quarter" idx="12"/>
          </p:nvPr>
        </p:nvSpPr>
        <p:spPr/>
        <p:txBody>
          <a:bodyPr/>
          <a:lstStyle/>
          <a:p>
            <a:fld id="{A814E660-BF25-4843-B2A0-93C6E2B6253B}" type="slidenum">
              <a:rPr lang="en-BE" smtClean="0"/>
              <a:pPr/>
              <a:t>34</a:t>
            </a:fld>
            <a:endParaRPr lang="en-BE" dirty="0"/>
          </a:p>
        </p:txBody>
      </p:sp>
      <p:sp>
        <p:nvSpPr>
          <p:cNvPr id="3" name="Marcador de contenido 2">
            <a:extLst>
              <a:ext uri="{FF2B5EF4-FFF2-40B4-BE49-F238E27FC236}">
                <a16:creationId xmlns:a16="http://schemas.microsoft.com/office/drawing/2014/main" id="{BDEEC1BC-370C-A7AE-CB2F-AC6BFDB8C159}"/>
              </a:ext>
            </a:extLst>
          </p:cNvPr>
          <p:cNvSpPr txBox="1">
            <a:spLocks/>
          </p:cNvSpPr>
          <p:nvPr/>
        </p:nvSpPr>
        <p:spPr>
          <a:xfrm>
            <a:off x="838200" y="1310720"/>
            <a:ext cx="10515600" cy="4351338"/>
          </a:xfrm>
          <a:prstGeom prst="rect">
            <a:avLst/>
          </a:prstGeom>
        </p:spPr>
        <p:txBody>
          <a:bodyPr>
            <a:normAutofit fontScale="92500" lnSpcReduction="20000"/>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Cooper Black" panose="0208090404030B020404" pitchFamily="18" charset="0"/>
              </a:rPr>
              <a:t>ASTM Work Item</a:t>
            </a:r>
          </a:p>
          <a:p>
            <a:pPr lvl="1"/>
            <a:r>
              <a:rPr lang="en-US" b="1"/>
              <a:t>1. Scope</a:t>
            </a:r>
          </a:p>
          <a:p>
            <a:pPr lvl="1"/>
            <a:r>
              <a:rPr lang="en-US" b="1"/>
              <a:t>2. Referenced Documents</a:t>
            </a:r>
          </a:p>
          <a:p>
            <a:pPr lvl="1"/>
            <a:r>
              <a:rPr lang="en-US" b="1"/>
              <a:t>3. Terminology</a:t>
            </a:r>
          </a:p>
          <a:p>
            <a:pPr lvl="2"/>
            <a:r>
              <a:rPr lang="en-US" b="1"/>
              <a:t>3.1 Definitions</a:t>
            </a:r>
          </a:p>
          <a:p>
            <a:pPr lvl="1"/>
            <a:r>
              <a:rPr lang="en-US" b="1"/>
              <a:t>4. Significance and Use</a:t>
            </a:r>
          </a:p>
          <a:p>
            <a:pPr lvl="1"/>
            <a:r>
              <a:rPr lang="en-US" b="1"/>
              <a:t>5. Apparatus</a:t>
            </a:r>
          </a:p>
          <a:p>
            <a:pPr lvl="1"/>
            <a:r>
              <a:rPr lang="en-US" b="1"/>
              <a:t>6. Test Specimens</a:t>
            </a:r>
          </a:p>
          <a:p>
            <a:pPr lvl="1"/>
            <a:r>
              <a:rPr lang="en-US" b="1"/>
              <a:t>7. Procedure</a:t>
            </a:r>
          </a:p>
          <a:p>
            <a:pPr lvl="1"/>
            <a:r>
              <a:rPr lang="en-GB" b="1"/>
              <a:t>8. Post-Test Examination</a:t>
            </a:r>
          </a:p>
          <a:p>
            <a:pPr lvl="1"/>
            <a:r>
              <a:rPr lang="en-US" b="1"/>
              <a:t>9. Report</a:t>
            </a:r>
            <a:endParaRPr lang="en-GB" b="1"/>
          </a:p>
          <a:p>
            <a:pPr lvl="1"/>
            <a:r>
              <a:rPr lang="en-US" b="1">
                <a:solidFill>
                  <a:srgbClr val="FF0000"/>
                </a:solidFill>
              </a:rPr>
              <a:t>10. Precision and Bias (MANDATORY)</a:t>
            </a:r>
            <a:endParaRPr lang="en-GB" b="1">
              <a:solidFill>
                <a:srgbClr val="FF0000"/>
              </a:solidFill>
            </a:endParaRPr>
          </a:p>
          <a:p>
            <a:pPr lvl="1"/>
            <a:r>
              <a:rPr lang="en-GB" b="1"/>
              <a:t> </a:t>
            </a:r>
            <a:r>
              <a:rPr lang="en-US" b="1"/>
              <a:t>11. Keywords</a:t>
            </a:r>
            <a:endParaRPr lang="en-GB"/>
          </a:p>
          <a:p>
            <a:pPr lvl="1"/>
            <a:endParaRPr lang="en-GB" b="1"/>
          </a:p>
          <a:p>
            <a:pPr lvl="1"/>
            <a:endParaRPr lang="en-GB"/>
          </a:p>
          <a:p>
            <a:pPr lvl="1"/>
            <a:endParaRPr lang="en-US" dirty="0"/>
          </a:p>
        </p:txBody>
      </p:sp>
      <p:sp>
        <p:nvSpPr>
          <p:cNvPr id="5" name="Rectángulo redondeado 12">
            <a:extLst>
              <a:ext uri="{FF2B5EF4-FFF2-40B4-BE49-F238E27FC236}">
                <a16:creationId xmlns:a16="http://schemas.microsoft.com/office/drawing/2014/main" id="{5E5096D7-37CF-DF42-4006-EF428B194E3A}"/>
              </a:ext>
            </a:extLst>
          </p:cNvPr>
          <p:cNvSpPr/>
          <p:nvPr/>
        </p:nvSpPr>
        <p:spPr>
          <a:xfrm>
            <a:off x="6528048" y="969879"/>
            <a:ext cx="5184576" cy="27212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An </a:t>
            </a:r>
            <a:r>
              <a:rPr lang="en-GB" sz="2400" b="1" dirty="0" err="1">
                <a:solidFill>
                  <a:srgbClr val="FF0000"/>
                </a:solidFill>
                <a:latin typeface="Cooper Black" panose="0208090404030B020404" pitchFamily="18" charset="0"/>
              </a:rPr>
              <a:t>interlaboratory</a:t>
            </a:r>
            <a:r>
              <a:rPr lang="en-GB" sz="2400" b="1" dirty="0">
                <a:solidFill>
                  <a:srgbClr val="FF0000"/>
                </a:solidFill>
                <a:latin typeface="Cooper Black" panose="0208090404030B020404" pitchFamily="18" charset="0"/>
              </a:rPr>
              <a:t> study (ILS) </a:t>
            </a:r>
            <a:r>
              <a:rPr lang="en-GB" dirty="0"/>
              <a:t>is a multi lab study done for the specific purpose of producing data that will be used to develop a Precision &amp; Bias statement and</a:t>
            </a:r>
          </a:p>
          <a:p>
            <a:pPr algn="ctr"/>
            <a:r>
              <a:rPr lang="en-GB" dirty="0"/>
              <a:t>Research Report in order to demonstrate the expected variability of a test method.</a:t>
            </a:r>
            <a:endParaRPr lang="en-US" dirty="0"/>
          </a:p>
        </p:txBody>
      </p:sp>
      <p:sp>
        <p:nvSpPr>
          <p:cNvPr id="6" name="Rectángulo redondeado 19">
            <a:extLst>
              <a:ext uri="{FF2B5EF4-FFF2-40B4-BE49-F238E27FC236}">
                <a16:creationId xmlns:a16="http://schemas.microsoft.com/office/drawing/2014/main" id="{5F51AACC-9999-1A3C-3F46-7C221C06E69A}"/>
              </a:ext>
            </a:extLst>
          </p:cNvPr>
          <p:cNvSpPr/>
          <p:nvPr/>
        </p:nvSpPr>
        <p:spPr>
          <a:xfrm>
            <a:off x="6519581" y="3759824"/>
            <a:ext cx="5184576" cy="148500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Where numerical data have been</a:t>
            </a:r>
          </a:p>
          <a:p>
            <a:pPr algn="ctr"/>
            <a:r>
              <a:rPr lang="en-GB" dirty="0"/>
              <a:t>generated to establish the precision</a:t>
            </a:r>
          </a:p>
          <a:p>
            <a:pPr algn="ctr"/>
            <a:r>
              <a:rPr lang="en-GB" dirty="0"/>
              <a:t>and bias of a test method, a</a:t>
            </a:r>
          </a:p>
          <a:p>
            <a:pPr algn="ctr"/>
            <a:r>
              <a:rPr lang="en-GB" sz="2400" b="1" dirty="0">
                <a:solidFill>
                  <a:srgbClr val="FF0000"/>
                </a:solidFill>
                <a:latin typeface="Cooper Black" panose="0208090404030B020404" pitchFamily="18" charset="0"/>
              </a:rPr>
              <a:t>research report </a:t>
            </a:r>
            <a:r>
              <a:rPr lang="en-GB" dirty="0"/>
              <a:t>is required</a:t>
            </a:r>
            <a:endParaRPr lang="en-US" dirty="0"/>
          </a:p>
        </p:txBody>
      </p:sp>
      <p:sp>
        <p:nvSpPr>
          <p:cNvPr id="8" name="Footer Placeholder 7">
            <a:extLst>
              <a:ext uri="{FF2B5EF4-FFF2-40B4-BE49-F238E27FC236}">
                <a16:creationId xmlns:a16="http://schemas.microsoft.com/office/drawing/2014/main" id="{46EEB7E9-36A9-5733-8FBD-7CE9A0BF9621}"/>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2292977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5933-EB9E-FD8C-14FD-55FE47DEA720}"/>
              </a:ext>
            </a:extLst>
          </p:cNvPr>
          <p:cNvSpPr>
            <a:spLocks noGrp="1"/>
          </p:cNvSpPr>
          <p:nvPr>
            <p:ph type="title"/>
          </p:nvPr>
        </p:nvSpPr>
        <p:spPr/>
        <p:txBody>
          <a:bodyPr/>
          <a:lstStyle/>
          <a:p>
            <a:r>
              <a:rPr lang="en-US" dirty="0"/>
              <a:t>Approach for regulatory body</a:t>
            </a:r>
            <a:endParaRPr lang="en-BE" dirty="0"/>
          </a:p>
        </p:txBody>
      </p:sp>
      <p:sp>
        <p:nvSpPr>
          <p:cNvPr id="4" name="Slide Number Placeholder 3">
            <a:extLst>
              <a:ext uri="{FF2B5EF4-FFF2-40B4-BE49-F238E27FC236}">
                <a16:creationId xmlns:a16="http://schemas.microsoft.com/office/drawing/2014/main" id="{2D5974FF-70D5-CCCC-5909-E8942398957C}"/>
              </a:ext>
            </a:extLst>
          </p:cNvPr>
          <p:cNvSpPr>
            <a:spLocks noGrp="1"/>
          </p:cNvSpPr>
          <p:nvPr>
            <p:ph type="sldNum" sz="quarter" idx="12"/>
          </p:nvPr>
        </p:nvSpPr>
        <p:spPr/>
        <p:txBody>
          <a:bodyPr/>
          <a:lstStyle/>
          <a:p>
            <a:fld id="{A814E660-BF25-4843-B2A0-93C6E2B6253B}" type="slidenum">
              <a:rPr lang="en-BE" smtClean="0"/>
              <a:pPr/>
              <a:t>35</a:t>
            </a:fld>
            <a:endParaRPr lang="en-BE" dirty="0"/>
          </a:p>
        </p:txBody>
      </p:sp>
      <p:sp>
        <p:nvSpPr>
          <p:cNvPr id="3" name="Marcador de contenido 2">
            <a:extLst>
              <a:ext uri="{FF2B5EF4-FFF2-40B4-BE49-F238E27FC236}">
                <a16:creationId xmlns:a16="http://schemas.microsoft.com/office/drawing/2014/main" id="{B5374768-6E39-6590-CCD1-F4D42560678D}"/>
              </a:ext>
            </a:extLst>
          </p:cNvPr>
          <p:cNvSpPr txBox="1">
            <a:spLocks/>
          </p:cNvSpPr>
          <p:nvPr/>
        </p:nvSpPr>
        <p:spPr>
          <a:xfrm>
            <a:off x="720080" y="804535"/>
            <a:ext cx="5904656" cy="5544616"/>
          </a:xfrm>
          <a:prstGeom prst="rect">
            <a:avLst/>
          </a:prstGeom>
        </p:spPr>
        <p:txBody>
          <a:bodyPr>
            <a:normAutofit fontScale="92500" lnSpcReduction="20000"/>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Berlin Sans FB Demi" panose="020E0802020502020306" pitchFamily="34" charset="0"/>
              </a:rPr>
              <a:t>Interlaboratory study </a:t>
            </a:r>
            <a:r>
              <a:rPr lang="en-GB" dirty="0"/>
              <a:t>– ASTM E691 − 19 An American National Standard </a:t>
            </a:r>
            <a:r>
              <a:rPr lang="en-GB" dirty="0" err="1"/>
              <a:t>Standard</a:t>
            </a:r>
            <a:r>
              <a:rPr lang="en-GB" dirty="0"/>
              <a:t> Practice for Conducting an Interlaboratory Study to Determine the Precision of a Test Method</a:t>
            </a:r>
          </a:p>
          <a:p>
            <a:pPr lvl="1"/>
            <a:r>
              <a:rPr lang="en-GB" u="sng" dirty="0">
                <a:solidFill>
                  <a:srgbClr val="FF0000"/>
                </a:solidFill>
                <a:effectLst>
                  <a:outerShdw blurRad="38100" dist="38100" dir="2700000" algn="tl">
                    <a:srgbClr val="000000">
                      <a:alpha val="43137"/>
                    </a:srgbClr>
                  </a:outerShdw>
                </a:effectLst>
              </a:rPr>
              <a:t>Minimum laboratories: 6</a:t>
            </a:r>
          </a:p>
          <a:p>
            <a:pPr lvl="1"/>
            <a:r>
              <a:rPr lang="en-GB" u="sng" dirty="0">
                <a:solidFill>
                  <a:srgbClr val="FF0000"/>
                </a:solidFill>
                <a:effectLst>
                  <a:outerShdw blurRad="38100" dist="38100" dir="2700000" algn="tl">
                    <a:srgbClr val="000000">
                      <a:alpha val="43137"/>
                    </a:srgbClr>
                  </a:outerShdw>
                </a:effectLst>
              </a:rPr>
              <a:t>Minimum materials representing different test levels: 3</a:t>
            </a:r>
          </a:p>
          <a:p>
            <a:pPr lvl="1"/>
            <a:r>
              <a:rPr lang="en-GB" u="sng" dirty="0">
                <a:solidFill>
                  <a:srgbClr val="FF0000"/>
                </a:solidFill>
                <a:effectLst>
                  <a:outerShdw blurRad="38100" dist="38100" dir="2700000" algn="tl">
                    <a:srgbClr val="000000">
                      <a:alpha val="43137"/>
                    </a:srgbClr>
                  </a:outerShdw>
                </a:effectLst>
              </a:rPr>
              <a:t>Minimum nº of tests per laboratory: 3</a:t>
            </a:r>
          </a:p>
          <a:p>
            <a:pPr lvl="1"/>
            <a:r>
              <a:rPr lang="en-GB" i="1" dirty="0"/>
              <a:t>“Before investing laboratory time in the full scale ILS, it is usually wise to conduct a pilot run with only one, or perhaps two, material(s)”</a:t>
            </a:r>
          </a:p>
          <a:p>
            <a:pPr lvl="1"/>
            <a:r>
              <a:rPr lang="en-US" dirty="0">
                <a:solidFill>
                  <a:srgbClr val="00B050"/>
                </a:solidFill>
                <a:latin typeface="Forte" panose="03060902040502070203" pitchFamily="66" charset="0"/>
              </a:rPr>
              <a:t>Main statistics</a:t>
            </a:r>
          </a:p>
          <a:p>
            <a:pPr lvl="2"/>
            <a:r>
              <a:rPr lang="en-GB" i="1" dirty="0"/>
              <a:t>h </a:t>
            </a:r>
            <a:r>
              <a:rPr lang="en-GB" dirty="0"/>
              <a:t>= the between-laboratory consistency statistic</a:t>
            </a:r>
          </a:p>
          <a:p>
            <a:pPr lvl="2"/>
            <a:r>
              <a:rPr lang="en-GB" i="1" dirty="0"/>
              <a:t>k </a:t>
            </a:r>
            <a:r>
              <a:rPr lang="en-GB" dirty="0"/>
              <a:t>= the within-laboratory consistency statistic</a:t>
            </a:r>
          </a:p>
          <a:p>
            <a:pPr lvl="2"/>
            <a:r>
              <a:rPr lang="en-GB" dirty="0"/>
              <a:t>r= Repeatability ranges</a:t>
            </a:r>
          </a:p>
          <a:p>
            <a:pPr lvl="2"/>
            <a:r>
              <a:rPr lang="en-GB" dirty="0"/>
              <a:t>R= Reproducibility ranges</a:t>
            </a:r>
            <a:endParaRPr lang="en-US" dirty="0"/>
          </a:p>
        </p:txBody>
      </p:sp>
      <p:pic>
        <p:nvPicPr>
          <p:cNvPr id="5" name="Imagen 25">
            <a:extLst>
              <a:ext uri="{FF2B5EF4-FFF2-40B4-BE49-F238E27FC236}">
                <a16:creationId xmlns:a16="http://schemas.microsoft.com/office/drawing/2014/main" id="{6412CB11-5437-1FB0-0B8A-A5BF97667C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77151" y="581034"/>
            <a:ext cx="4308713" cy="5768117"/>
          </a:xfrm>
          <a:prstGeom prst="rect">
            <a:avLst/>
          </a:prstGeom>
        </p:spPr>
      </p:pic>
      <p:sp>
        <p:nvSpPr>
          <p:cNvPr id="7" name="Footer Placeholder 6">
            <a:extLst>
              <a:ext uri="{FF2B5EF4-FFF2-40B4-BE49-F238E27FC236}">
                <a16:creationId xmlns:a16="http://schemas.microsoft.com/office/drawing/2014/main" id="{10B35718-067B-C67D-6D03-8371B0F51491}"/>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2685824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5933-EB9E-FD8C-14FD-55FE47DEA720}"/>
              </a:ext>
            </a:extLst>
          </p:cNvPr>
          <p:cNvSpPr>
            <a:spLocks noGrp="1"/>
          </p:cNvSpPr>
          <p:nvPr>
            <p:ph type="title"/>
          </p:nvPr>
        </p:nvSpPr>
        <p:spPr/>
        <p:txBody>
          <a:bodyPr/>
          <a:lstStyle/>
          <a:p>
            <a:r>
              <a:rPr lang="en-US" dirty="0"/>
              <a:t>Approach for regulatory body</a:t>
            </a:r>
            <a:endParaRPr lang="en-BE" dirty="0"/>
          </a:p>
        </p:txBody>
      </p:sp>
      <p:sp>
        <p:nvSpPr>
          <p:cNvPr id="4" name="Slide Number Placeholder 3">
            <a:extLst>
              <a:ext uri="{FF2B5EF4-FFF2-40B4-BE49-F238E27FC236}">
                <a16:creationId xmlns:a16="http://schemas.microsoft.com/office/drawing/2014/main" id="{2D5974FF-70D5-CCCC-5909-E8942398957C}"/>
              </a:ext>
            </a:extLst>
          </p:cNvPr>
          <p:cNvSpPr>
            <a:spLocks noGrp="1"/>
          </p:cNvSpPr>
          <p:nvPr>
            <p:ph type="sldNum" sz="quarter" idx="12"/>
          </p:nvPr>
        </p:nvSpPr>
        <p:spPr/>
        <p:txBody>
          <a:bodyPr/>
          <a:lstStyle/>
          <a:p>
            <a:fld id="{A814E660-BF25-4843-B2A0-93C6E2B6253B}" type="slidenum">
              <a:rPr lang="en-BE" smtClean="0"/>
              <a:pPr/>
              <a:t>36</a:t>
            </a:fld>
            <a:endParaRPr lang="en-BE" dirty="0"/>
          </a:p>
        </p:txBody>
      </p:sp>
      <p:sp>
        <p:nvSpPr>
          <p:cNvPr id="3" name="Text Placeholder 2">
            <a:extLst>
              <a:ext uri="{FF2B5EF4-FFF2-40B4-BE49-F238E27FC236}">
                <a16:creationId xmlns:a16="http://schemas.microsoft.com/office/drawing/2014/main" id="{3268997B-94BA-F3D9-15FE-B984CF6E3AEA}"/>
              </a:ext>
            </a:extLst>
          </p:cNvPr>
          <p:cNvSpPr>
            <a:spLocks noGrp="1"/>
          </p:cNvSpPr>
          <p:nvPr>
            <p:ph idx="1"/>
          </p:nvPr>
        </p:nvSpPr>
        <p:spPr/>
        <p:txBody>
          <a:bodyPr/>
          <a:lstStyle/>
          <a:p>
            <a:r>
              <a:rPr lang="en-US" dirty="0"/>
              <a:t>Pilot Run</a:t>
            </a:r>
          </a:p>
          <a:p>
            <a:pPr lvl="1"/>
            <a:r>
              <a:rPr lang="en-US" sz="2400" b="0" strike="noStrike" spc="-1" dirty="0">
                <a:solidFill>
                  <a:srgbClr val="000000"/>
                </a:solidFill>
                <a:latin typeface="Ubuntu"/>
                <a:ea typeface="Calibri"/>
              </a:rPr>
              <a:t>The objective of the Pilot Run (PR) is to perform an Interlaboratory Study (ILS) on a smaller scale than that required for a full ILS, in terms of number of laboratories involved and number of materials to be tested, in order to assess whether </a:t>
            </a:r>
            <a:r>
              <a:rPr lang="en-US" sz="2400" b="0" i="1" strike="noStrike" spc="-1" dirty="0">
                <a:solidFill>
                  <a:srgbClr val="000000"/>
                </a:solidFill>
                <a:latin typeface="Ubuntu"/>
                <a:ea typeface="Calibri"/>
              </a:rPr>
              <a:t>the test procedure and protocols for test execution and data collection are clear, and can be executed by the laboratories involved, gaining experience on all this during its development</a:t>
            </a:r>
            <a:r>
              <a:rPr lang="en-US" sz="2400" b="0" strike="noStrike" spc="-1" dirty="0">
                <a:solidFill>
                  <a:srgbClr val="000000"/>
                </a:solidFill>
                <a:latin typeface="Ubuntu"/>
                <a:ea typeface="Calibri"/>
              </a:rPr>
              <a:t>.</a:t>
            </a:r>
            <a:endParaRPr lang="en-US" sz="2400" b="0" strike="noStrike" spc="-1" dirty="0">
              <a:latin typeface="Arial"/>
            </a:endParaRPr>
          </a:p>
          <a:p>
            <a:pPr lvl="1"/>
            <a:endParaRPr lang="en-US" dirty="0"/>
          </a:p>
          <a:p>
            <a:r>
              <a:rPr lang="en-US" dirty="0"/>
              <a:t>Complete Interlaboratory Study</a:t>
            </a:r>
            <a:endParaRPr lang="en-BE" dirty="0"/>
          </a:p>
        </p:txBody>
      </p:sp>
      <p:sp>
        <p:nvSpPr>
          <p:cNvPr id="5" name="Footer Placeholder 4">
            <a:extLst>
              <a:ext uri="{FF2B5EF4-FFF2-40B4-BE49-F238E27FC236}">
                <a16:creationId xmlns:a16="http://schemas.microsoft.com/office/drawing/2014/main" id="{144B2A50-15B1-473B-816F-46F0368C129A}"/>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2975943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3548-DCBB-CA6E-8152-AE5B88AD88EC}"/>
              </a:ext>
            </a:extLst>
          </p:cNvPr>
          <p:cNvSpPr>
            <a:spLocks noGrp="1"/>
          </p:cNvSpPr>
          <p:nvPr>
            <p:ph type="title"/>
          </p:nvPr>
        </p:nvSpPr>
        <p:spPr/>
        <p:txBody>
          <a:bodyPr/>
          <a:lstStyle/>
          <a:p>
            <a:r>
              <a:rPr lang="en-US" dirty="0"/>
              <a:t>Approach for regulatory body</a:t>
            </a:r>
            <a:endParaRPr lang="en-BE" dirty="0"/>
          </a:p>
        </p:txBody>
      </p:sp>
      <p:sp>
        <p:nvSpPr>
          <p:cNvPr id="4" name="Slide Number Placeholder 3">
            <a:extLst>
              <a:ext uri="{FF2B5EF4-FFF2-40B4-BE49-F238E27FC236}">
                <a16:creationId xmlns:a16="http://schemas.microsoft.com/office/drawing/2014/main" id="{3E9BD560-E3D9-749B-8E6A-46EF8DE8B23B}"/>
              </a:ext>
            </a:extLst>
          </p:cNvPr>
          <p:cNvSpPr>
            <a:spLocks noGrp="1"/>
          </p:cNvSpPr>
          <p:nvPr>
            <p:ph type="sldNum" sz="quarter" idx="12"/>
          </p:nvPr>
        </p:nvSpPr>
        <p:spPr/>
        <p:txBody>
          <a:bodyPr/>
          <a:lstStyle/>
          <a:p>
            <a:fld id="{A814E660-BF25-4843-B2A0-93C6E2B6253B}" type="slidenum">
              <a:rPr lang="en-BE" smtClean="0"/>
              <a:pPr/>
              <a:t>37</a:t>
            </a:fld>
            <a:endParaRPr lang="en-BE" dirty="0"/>
          </a:p>
        </p:txBody>
      </p:sp>
      <p:sp>
        <p:nvSpPr>
          <p:cNvPr id="3" name="Text Placeholder 2">
            <a:extLst>
              <a:ext uri="{FF2B5EF4-FFF2-40B4-BE49-F238E27FC236}">
                <a16:creationId xmlns:a16="http://schemas.microsoft.com/office/drawing/2014/main" id="{80A5C963-F798-9E70-F0A5-6BB2ABB74D73}"/>
              </a:ext>
            </a:extLst>
          </p:cNvPr>
          <p:cNvSpPr>
            <a:spLocks noGrp="1"/>
          </p:cNvSpPr>
          <p:nvPr>
            <p:ph idx="1"/>
          </p:nvPr>
        </p:nvSpPr>
        <p:spPr/>
        <p:txBody>
          <a:bodyPr>
            <a:normAutofit lnSpcReduction="10000"/>
          </a:bodyPr>
          <a:lstStyle/>
          <a:p>
            <a:pPr algn="just">
              <a:lnSpc>
                <a:spcPct val="115000"/>
              </a:lnSpc>
              <a:buNone/>
            </a:pPr>
            <a:r>
              <a:rPr lang="en-GB" sz="2400" b="0" i="1" strike="noStrike" spc="-1" dirty="0">
                <a:solidFill>
                  <a:srgbClr val="000000"/>
                </a:solidFill>
                <a:latin typeface="Arial"/>
                <a:ea typeface="DejaVu Sans"/>
              </a:rPr>
              <a:t>The results provided by the Laboratories </a:t>
            </a:r>
            <a:r>
              <a:rPr lang="en-GB" sz="2400" b="0" i="1" strike="noStrike" spc="-1" dirty="0" err="1">
                <a:solidFill>
                  <a:srgbClr val="000000"/>
                </a:solidFill>
                <a:latin typeface="Arial"/>
                <a:ea typeface="DejaVu Sans"/>
              </a:rPr>
              <a:t>hav</a:t>
            </a:r>
            <a:r>
              <a:rPr lang="en-GB" sz="2400" b="0" i="1" strike="noStrike" spc="-1" dirty="0">
                <a:solidFill>
                  <a:srgbClr val="000000"/>
                </a:solidFill>
                <a:latin typeface="Arial"/>
                <a:ea typeface="DejaVu Sans"/>
              </a:rPr>
              <a:t> been analysed according to ASTM-E691 to provide:</a:t>
            </a:r>
            <a:endParaRPr lang="en-US" sz="2400" b="0" strike="noStrike" spc="-1" dirty="0">
              <a:latin typeface="Arial"/>
            </a:endParaRPr>
          </a:p>
          <a:p>
            <a:pPr algn="just">
              <a:lnSpc>
                <a:spcPct val="115000"/>
              </a:lnSpc>
              <a:buNone/>
            </a:pPr>
            <a:endParaRPr lang="en-US" sz="2400" b="0" strike="noStrike" spc="-1" dirty="0">
              <a:latin typeface="Arial"/>
            </a:endParaRPr>
          </a:p>
          <a:p>
            <a:pPr marL="540360" indent="-270000" algn="just">
              <a:lnSpc>
                <a:spcPct val="115000"/>
              </a:lnSpc>
              <a:buNone/>
              <a:tabLst>
                <a:tab pos="0" algn="l"/>
              </a:tabLst>
            </a:pPr>
            <a:r>
              <a:rPr lang="en-GB" sz="2400" b="1" i="1" strike="noStrike" spc="-1" dirty="0">
                <a:solidFill>
                  <a:srgbClr val="000000"/>
                </a:solidFill>
                <a:latin typeface="Arial"/>
                <a:ea typeface="DejaVu Sans"/>
              </a:rPr>
              <a:t>• </a:t>
            </a:r>
            <a:r>
              <a:rPr lang="en-GB" sz="2400" b="1" u="sng" strike="noStrike" spc="-1" dirty="0">
                <a:solidFill>
                  <a:srgbClr val="000000"/>
                </a:solidFill>
                <a:uFillTx/>
                <a:latin typeface="Arial"/>
                <a:ea typeface="DejaVu Sans"/>
              </a:rPr>
              <a:t>Statistical Consistency Analysis</a:t>
            </a:r>
            <a:r>
              <a:rPr lang="en-GB" sz="2400" b="0" i="1" strike="noStrike" spc="-1" dirty="0">
                <a:solidFill>
                  <a:srgbClr val="000000"/>
                </a:solidFill>
                <a:latin typeface="Arial"/>
                <a:ea typeface="DejaVu Sans"/>
              </a:rPr>
              <a:t> of the results for </a:t>
            </a:r>
            <a:r>
              <a:rPr lang="en-GB" sz="2400" b="0" i="1" u="sng" strike="noStrike" spc="-1" dirty="0">
                <a:solidFill>
                  <a:srgbClr val="000000"/>
                </a:solidFill>
                <a:uFillTx/>
                <a:latin typeface="Arial"/>
                <a:ea typeface="DejaVu Sans"/>
              </a:rPr>
              <a:t>all specimens geometries and mechanical magnitudes:</a:t>
            </a:r>
            <a:r>
              <a:rPr lang="en-GB" sz="2400" b="0" i="1" strike="noStrike" spc="-1" dirty="0">
                <a:solidFill>
                  <a:srgbClr val="000000"/>
                </a:solidFill>
                <a:latin typeface="Arial"/>
                <a:ea typeface="DejaVu Sans"/>
              </a:rPr>
              <a:t>  determine whether the collected data are adequately consistent to form the basis for a test method precision statement, to investigate and act on any data considered to be inconsistent. The statistical consistency analysis provide information about the adequacy of the results both intra-laboratory and inter-laboratory.</a:t>
            </a:r>
            <a:endParaRPr lang="en-US" sz="2400" b="0" strike="noStrike" spc="-1" dirty="0">
              <a:latin typeface="Arial"/>
            </a:endParaRPr>
          </a:p>
          <a:p>
            <a:pPr marL="540360" indent="-270000" algn="just">
              <a:lnSpc>
                <a:spcPct val="115000"/>
              </a:lnSpc>
              <a:buNone/>
              <a:tabLst>
                <a:tab pos="0" algn="l"/>
              </a:tabLst>
            </a:pPr>
            <a:endParaRPr lang="en-US" sz="2400" b="0" strike="noStrike" spc="-1" dirty="0">
              <a:latin typeface="Arial"/>
            </a:endParaRPr>
          </a:p>
          <a:p>
            <a:pPr marL="540360" indent="-270000" algn="just">
              <a:lnSpc>
                <a:spcPct val="115000"/>
              </a:lnSpc>
              <a:buNone/>
              <a:tabLst>
                <a:tab pos="0" algn="l"/>
              </a:tabLst>
            </a:pPr>
            <a:r>
              <a:rPr lang="en-GB" sz="2400" b="1" i="1" strike="noStrike" spc="-1" dirty="0">
                <a:solidFill>
                  <a:srgbClr val="000000"/>
                </a:solidFill>
                <a:latin typeface="Arial"/>
                <a:ea typeface="DejaVu Sans"/>
              </a:rPr>
              <a:t>• </a:t>
            </a:r>
            <a:r>
              <a:rPr lang="en-GB" sz="2400" b="1" u="sng" strike="noStrike" spc="-1" dirty="0" err="1">
                <a:solidFill>
                  <a:srgbClr val="000000"/>
                </a:solidFill>
                <a:uFillTx/>
                <a:latin typeface="Arial"/>
                <a:ea typeface="DejaVu Sans"/>
              </a:rPr>
              <a:t>Precission</a:t>
            </a:r>
            <a:r>
              <a:rPr lang="en-GB" sz="2400" b="1" u="sng" strike="noStrike" spc="-1" dirty="0">
                <a:solidFill>
                  <a:srgbClr val="000000"/>
                </a:solidFill>
                <a:uFillTx/>
                <a:latin typeface="Arial"/>
                <a:ea typeface="DejaVu Sans"/>
              </a:rPr>
              <a:t> Statement:</a:t>
            </a:r>
            <a:r>
              <a:rPr lang="en-GB" sz="2400" b="1" i="1" strike="noStrike" spc="-1" dirty="0">
                <a:solidFill>
                  <a:srgbClr val="000000"/>
                </a:solidFill>
                <a:latin typeface="Arial"/>
                <a:ea typeface="DejaVu Sans"/>
              </a:rPr>
              <a:t> </a:t>
            </a:r>
            <a:r>
              <a:rPr lang="en-GB" sz="2400" b="0" i="1" u="sng" strike="noStrike" spc="-1" dirty="0">
                <a:solidFill>
                  <a:srgbClr val="000000"/>
                </a:solidFill>
                <a:uFillTx/>
                <a:latin typeface="Arial"/>
                <a:ea typeface="DejaVu Sans"/>
              </a:rPr>
              <a:t>variability that can be expected</a:t>
            </a:r>
            <a:r>
              <a:rPr lang="en-GB" sz="2400" b="0" i="1" strike="noStrike" spc="-1" dirty="0">
                <a:solidFill>
                  <a:srgbClr val="000000"/>
                </a:solidFill>
                <a:latin typeface="Arial"/>
                <a:ea typeface="DejaVu Sans"/>
              </a:rPr>
              <a:t> between test results when the method is used in </a:t>
            </a:r>
            <a:r>
              <a:rPr lang="en-GB" sz="2400" b="0" i="1" u="sng" strike="noStrike" spc="-1" dirty="0">
                <a:solidFill>
                  <a:srgbClr val="000000"/>
                </a:solidFill>
                <a:uFillTx/>
                <a:latin typeface="Arial"/>
                <a:ea typeface="DejaVu Sans"/>
              </a:rPr>
              <a:t>one</a:t>
            </a:r>
            <a:r>
              <a:rPr lang="en-GB" sz="2400" b="0" i="1" strike="noStrike" spc="-1" dirty="0">
                <a:solidFill>
                  <a:srgbClr val="000000"/>
                </a:solidFill>
                <a:latin typeface="Arial"/>
                <a:ea typeface="DejaVu Sans"/>
              </a:rPr>
              <a:t>, or </a:t>
            </a:r>
            <a:r>
              <a:rPr lang="en-GB" sz="2400" b="0" i="1" u="sng" strike="noStrike" spc="-1" dirty="0">
                <a:solidFill>
                  <a:srgbClr val="000000"/>
                </a:solidFill>
                <a:uFillTx/>
                <a:latin typeface="Arial"/>
                <a:ea typeface="DejaVu Sans"/>
              </a:rPr>
              <a:t>in two or more</a:t>
            </a:r>
            <a:r>
              <a:rPr lang="en-GB" sz="2400" b="0" i="1" strike="noStrike" spc="-1" dirty="0">
                <a:solidFill>
                  <a:srgbClr val="000000"/>
                </a:solidFill>
                <a:latin typeface="Arial"/>
                <a:ea typeface="DejaVu Sans"/>
              </a:rPr>
              <a:t>, reasonably competent laboratories.</a:t>
            </a:r>
            <a:endParaRPr lang="en-US" sz="2400" b="0" strike="noStrike" spc="-1" dirty="0">
              <a:latin typeface="Arial"/>
            </a:endParaRPr>
          </a:p>
          <a:p>
            <a:endParaRPr lang="en-BE" dirty="0"/>
          </a:p>
        </p:txBody>
      </p:sp>
      <p:sp>
        <p:nvSpPr>
          <p:cNvPr id="5" name="Footer Placeholder 4">
            <a:extLst>
              <a:ext uri="{FF2B5EF4-FFF2-40B4-BE49-F238E27FC236}">
                <a16:creationId xmlns:a16="http://schemas.microsoft.com/office/drawing/2014/main" id="{4874B1D1-8B8E-44E2-E519-B7E45F045C47}"/>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2527287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3548-DCBB-CA6E-8152-AE5B88AD88EC}"/>
              </a:ext>
            </a:extLst>
          </p:cNvPr>
          <p:cNvSpPr>
            <a:spLocks noGrp="1"/>
          </p:cNvSpPr>
          <p:nvPr>
            <p:ph type="title"/>
          </p:nvPr>
        </p:nvSpPr>
        <p:spPr/>
        <p:txBody>
          <a:bodyPr/>
          <a:lstStyle/>
          <a:p>
            <a:r>
              <a:rPr lang="en-US" dirty="0"/>
              <a:t>Approach for regulatory body</a:t>
            </a:r>
            <a:endParaRPr lang="en-BE" dirty="0"/>
          </a:p>
        </p:txBody>
      </p:sp>
      <p:sp>
        <p:nvSpPr>
          <p:cNvPr id="4" name="Slide Number Placeholder 3">
            <a:extLst>
              <a:ext uri="{FF2B5EF4-FFF2-40B4-BE49-F238E27FC236}">
                <a16:creationId xmlns:a16="http://schemas.microsoft.com/office/drawing/2014/main" id="{3E9BD560-E3D9-749B-8E6A-46EF8DE8B23B}"/>
              </a:ext>
            </a:extLst>
          </p:cNvPr>
          <p:cNvSpPr>
            <a:spLocks noGrp="1"/>
          </p:cNvSpPr>
          <p:nvPr>
            <p:ph type="sldNum" sz="quarter" idx="12"/>
          </p:nvPr>
        </p:nvSpPr>
        <p:spPr/>
        <p:txBody>
          <a:bodyPr/>
          <a:lstStyle/>
          <a:p>
            <a:fld id="{A814E660-BF25-4843-B2A0-93C6E2B6253B}" type="slidenum">
              <a:rPr lang="en-BE" smtClean="0"/>
              <a:pPr/>
              <a:t>38</a:t>
            </a:fld>
            <a:endParaRPr lang="en-BE" dirty="0"/>
          </a:p>
        </p:txBody>
      </p:sp>
      <p:sp>
        <p:nvSpPr>
          <p:cNvPr id="3" name="Text Placeholder 2">
            <a:extLst>
              <a:ext uri="{FF2B5EF4-FFF2-40B4-BE49-F238E27FC236}">
                <a16:creationId xmlns:a16="http://schemas.microsoft.com/office/drawing/2014/main" id="{80A5C963-F798-9E70-F0A5-6BB2ABB74D73}"/>
              </a:ext>
            </a:extLst>
          </p:cNvPr>
          <p:cNvSpPr>
            <a:spLocks noGrp="1"/>
          </p:cNvSpPr>
          <p:nvPr>
            <p:ph idx="1"/>
          </p:nvPr>
        </p:nvSpPr>
        <p:spPr/>
        <p:txBody>
          <a:bodyPr>
            <a:normAutofit/>
          </a:bodyPr>
          <a:lstStyle/>
          <a:p>
            <a:pPr marL="540360" indent="-270000" algn="just">
              <a:lnSpc>
                <a:spcPct val="115000"/>
              </a:lnSpc>
              <a:buNone/>
              <a:tabLst>
                <a:tab pos="0" algn="l"/>
              </a:tabLst>
            </a:pPr>
            <a:r>
              <a:rPr lang="en-GB" sz="2400" b="1" i="1" strike="noStrike" spc="-1" dirty="0">
                <a:solidFill>
                  <a:srgbClr val="000000"/>
                </a:solidFill>
                <a:latin typeface="Arial"/>
                <a:ea typeface="DejaVu Sans"/>
              </a:rPr>
              <a:t>• </a:t>
            </a:r>
            <a:r>
              <a:rPr lang="en-GB" sz="2400" b="1" strike="noStrike" spc="-1" dirty="0">
                <a:solidFill>
                  <a:srgbClr val="000000"/>
                </a:solidFill>
                <a:latin typeface="Arial"/>
                <a:ea typeface="DejaVu Sans"/>
              </a:rPr>
              <a:t>Repeatability conditions:</a:t>
            </a:r>
            <a:r>
              <a:rPr lang="en-GB" sz="2400" b="0" strike="noStrike" spc="-1" dirty="0">
                <a:solidFill>
                  <a:srgbClr val="000000"/>
                </a:solidFill>
                <a:latin typeface="Arial"/>
                <a:ea typeface="DejaVu Sans"/>
              </a:rPr>
              <a:t> </a:t>
            </a:r>
            <a:r>
              <a:rPr lang="en-GB" sz="2400" b="0" i="1" strike="noStrike" spc="-1" dirty="0">
                <a:solidFill>
                  <a:srgbClr val="000000"/>
                </a:solidFill>
                <a:latin typeface="Arial"/>
                <a:ea typeface="DejaVu Sans"/>
              </a:rPr>
              <a:t>conditions where independent test results are obtained with the same method on identical test items in the same laboratory by the same operator using the same equipment within short intervals of time. </a:t>
            </a:r>
          </a:p>
          <a:p>
            <a:pPr marL="540360" indent="-270000" algn="just">
              <a:lnSpc>
                <a:spcPct val="115000"/>
              </a:lnSpc>
              <a:buNone/>
              <a:tabLst>
                <a:tab pos="0" algn="l"/>
              </a:tabLst>
            </a:pPr>
            <a:r>
              <a:rPr lang="en-GB" sz="2400" b="0" i="1" strike="noStrike" spc="-1" dirty="0">
                <a:solidFill>
                  <a:srgbClr val="000000"/>
                </a:solidFill>
                <a:latin typeface="Arial"/>
                <a:ea typeface="DejaVu Sans"/>
              </a:rPr>
              <a:t>(same lab-equipment</a:t>
            </a:r>
            <a:r>
              <a:rPr lang="en-GB" i="1" spc="-1" dirty="0">
                <a:solidFill>
                  <a:srgbClr val="000000"/>
                </a:solidFill>
                <a:latin typeface="Arial"/>
                <a:ea typeface="DejaVu Sans"/>
              </a:rPr>
              <a:t>-bench-operator-time</a:t>
            </a:r>
            <a:r>
              <a:rPr lang="en-GB" sz="2400" b="0" i="1" strike="noStrike" spc="-1" dirty="0">
                <a:solidFill>
                  <a:srgbClr val="000000"/>
                </a:solidFill>
                <a:latin typeface="Arial"/>
                <a:ea typeface="DejaVu Sans"/>
              </a:rPr>
              <a:t>)</a:t>
            </a:r>
            <a:endParaRPr lang="en-US" sz="2400" b="0" strike="noStrike" spc="-1" dirty="0">
              <a:latin typeface="Arial"/>
            </a:endParaRPr>
          </a:p>
          <a:p>
            <a:pPr marL="540360" indent="-270000" algn="just">
              <a:lnSpc>
                <a:spcPct val="115000"/>
              </a:lnSpc>
              <a:buNone/>
              <a:tabLst>
                <a:tab pos="0" algn="l"/>
              </a:tabLst>
            </a:pPr>
            <a:r>
              <a:rPr lang="en-GB" sz="2400" b="0" i="1" strike="noStrike" spc="-1" dirty="0">
                <a:solidFill>
                  <a:srgbClr val="000000"/>
                </a:solidFill>
                <a:latin typeface="Arial"/>
                <a:ea typeface="DejaVu Sans"/>
              </a:rPr>
              <a:t> </a:t>
            </a:r>
            <a:endParaRPr lang="en-US" sz="2400" b="0" strike="noStrike" spc="-1" dirty="0">
              <a:latin typeface="Arial"/>
            </a:endParaRPr>
          </a:p>
          <a:p>
            <a:pPr marL="540360" indent="-270000" algn="just">
              <a:lnSpc>
                <a:spcPct val="115000"/>
              </a:lnSpc>
              <a:buNone/>
              <a:tabLst>
                <a:tab pos="0" algn="l"/>
              </a:tabLst>
            </a:pPr>
            <a:r>
              <a:rPr lang="en-GB" sz="2400" b="1" i="1" strike="noStrike" spc="-1" dirty="0">
                <a:solidFill>
                  <a:srgbClr val="000000"/>
                </a:solidFill>
                <a:latin typeface="Arial"/>
                <a:ea typeface="DejaVu Sans"/>
              </a:rPr>
              <a:t>• </a:t>
            </a:r>
            <a:r>
              <a:rPr lang="en-GB" sz="2400" b="1" strike="noStrike" spc="-1" dirty="0">
                <a:solidFill>
                  <a:srgbClr val="000000"/>
                </a:solidFill>
                <a:latin typeface="Arial"/>
                <a:ea typeface="DejaVu Sans"/>
              </a:rPr>
              <a:t>Reproducibility conditions: </a:t>
            </a:r>
            <a:r>
              <a:rPr lang="en-GB" sz="2400" b="0" i="1" strike="noStrike" spc="-1" dirty="0">
                <a:solidFill>
                  <a:srgbClr val="000000"/>
                </a:solidFill>
                <a:latin typeface="Arial"/>
                <a:ea typeface="DejaVu Sans"/>
              </a:rPr>
              <a:t>conditions where test results are obtained with the same method on identical test items in different laboratories with different operators using different equipment. </a:t>
            </a:r>
          </a:p>
          <a:p>
            <a:pPr marL="540360" indent="-270000" algn="just">
              <a:lnSpc>
                <a:spcPct val="115000"/>
              </a:lnSpc>
              <a:buNone/>
              <a:tabLst>
                <a:tab pos="0" algn="l"/>
              </a:tabLst>
            </a:pPr>
            <a:r>
              <a:rPr lang="en-GB" sz="2400" b="0" i="1" strike="noStrike" spc="-1" dirty="0">
                <a:solidFill>
                  <a:srgbClr val="000000"/>
                </a:solidFill>
                <a:latin typeface="Arial"/>
                <a:ea typeface="DejaVu Sans"/>
              </a:rPr>
              <a:t>(different lab-equipment</a:t>
            </a:r>
            <a:r>
              <a:rPr lang="en-GB" i="1" spc="-1" dirty="0">
                <a:solidFill>
                  <a:srgbClr val="000000"/>
                </a:solidFill>
                <a:latin typeface="Arial"/>
                <a:ea typeface="DejaVu Sans"/>
              </a:rPr>
              <a:t>-bench-operator-time</a:t>
            </a:r>
            <a:r>
              <a:rPr lang="en-GB" sz="2400" b="0" i="1" strike="noStrike" spc="-1" dirty="0">
                <a:solidFill>
                  <a:srgbClr val="000000"/>
                </a:solidFill>
                <a:latin typeface="Arial"/>
                <a:ea typeface="DejaVu Sans"/>
              </a:rPr>
              <a:t>)</a:t>
            </a:r>
            <a:endParaRPr lang="en-US" sz="2400" b="0" strike="noStrike" spc="-1" dirty="0">
              <a:latin typeface="Arial"/>
            </a:endParaRPr>
          </a:p>
          <a:p>
            <a:pPr marL="540360" indent="-270000" algn="just">
              <a:lnSpc>
                <a:spcPct val="115000"/>
              </a:lnSpc>
              <a:buNone/>
              <a:tabLst>
                <a:tab pos="0" algn="l"/>
              </a:tabLst>
            </a:pPr>
            <a:endParaRPr lang="en-US" sz="2400" b="0" strike="noStrike" spc="-1" dirty="0">
              <a:latin typeface="Arial"/>
            </a:endParaRPr>
          </a:p>
          <a:p>
            <a:pPr marL="540360" indent="-270000" algn="just">
              <a:lnSpc>
                <a:spcPct val="115000"/>
              </a:lnSpc>
              <a:buNone/>
              <a:tabLst>
                <a:tab pos="0" algn="l"/>
              </a:tabLst>
            </a:pPr>
            <a:r>
              <a:rPr lang="en-GB" sz="2400" b="1" strike="noStrike" spc="-1" dirty="0">
                <a:solidFill>
                  <a:srgbClr val="000000"/>
                </a:solidFill>
                <a:latin typeface="Arial"/>
                <a:ea typeface="DejaVu Sans"/>
              </a:rPr>
              <a:t> </a:t>
            </a:r>
            <a:endParaRPr lang="en-US" sz="2400" b="0" strike="noStrike" spc="-1" dirty="0">
              <a:latin typeface="Arial"/>
            </a:endParaRPr>
          </a:p>
          <a:p>
            <a:endParaRPr lang="en-BE" dirty="0"/>
          </a:p>
        </p:txBody>
      </p:sp>
      <p:sp>
        <p:nvSpPr>
          <p:cNvPr id="5" name="Footer Placeholder 4">
            <a:extLst>
              <a:ext uri="{FF2B5EF4-FFF2-40B4-BE49-F238E27FC236}">
                <a16:creationId xmlns:a16="http://schemas.microsoft.com/office/drawing/2014/main" id="{9F43A36B-E700-AEF0-6B46-4CEE518F344A}"/>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979411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3548-DCBB-CA6E-8152-AE5B88AD88EC}"/>
              </a:ext>
            </a:extLst>
          </p:cNvPr>
          <p:cNvSpPr>
            <a:spLocks noGrp="1"/>
          </p:cNvSpPr>
          <p:nvPr>
            <p:ph type="title"/>
          </p:nvPr>
        </p:nvSpPr>
        <p:spPr/>
        <p:txBody>
          <a:bodyPr/>
          <a:lstStyle/>
          <a:p>
            <a:r>
              <a:rPr lang="en-US" dirty="0"/>
              <a:t>Approach for regulatory body</a:t>
            </a:r>
            <a:endParaRPr lang="en-BE" dirty="0"/>
          </a:p>
        </p:txBody>
      </p:sp>
      <p:sp>
        <p:nvSpPr>
          <p:cNvPr id="4" name="Slide Number Placeholder 3">
            <a:extLst>
              <a:ext uri="{FF2B5EF4-FFF2-40B4-BE49-F238E27FC236}">
                <a16:creationId xmlns:a16="http://schemas.microsoft.com/office/drawing/2014/main" id="{3E9BD560-E3D9-749B-8E6A-46EF8DE8B23B}"/>
              </a:ext>
            </a:extLst>
          </p:cNvPr>
          <p:cNvSpPr>
            <a:spLocks noGrp="1"/>
          </p:cNvSpPr>
          <p:nvPr>
            <p:ph type="sldNum" sz="quarter" idx="12"/>
          </p:nvPr>
        </p:nvSpPr>
        <p:spPr/>
        <p:txBody>
          <a:bodyPr/>
          <a:lstStyle/>
          <a:p>
            <a:fld id="{A814E660-BF25-4843-B2A0-93C6E2B6253B}" type="slidenum">
              <a:rPr lang="en-BE" smtClean="0"/>
              <a:pPr/>
              <a:t>39</a:t>
            </a:fld>
            <a:endParaRPr lang="en-BE" dirty="0"/>
          </a:p>
        </p:txBody>
      </p:sp>
      <p:sp>
        <p:nvSpPr>
          <p:cNvPr id="3" name="Text Placeholder 2">
            <a:extLst>
              <a:ext uri="{FF2B5EF4-FFF2-40B4-BE49-F238E27FC236}">
                <a16:creationId xmlns:a16="http://schemas.microsoft.com/office/drawing/2014/main" id="{80A5C963-F798-9E70-F0A5-6BB2ABB74D73}"/>
              </a:ext>
            </a:extLst>
          </p:cNvPr>
          <p:cNvSpPr>
            <a:spLocks noGrp="1"/>
          </p:cNvSpPr>
          <p:nvPr>
            <p:ph idx="1"/>
          </p:nvPr>
        </p:nvSpPr>
        <p:spPr/>
        <p:txBody>
          <a:bodyPr>
            <a:normAutofit fontScale="92500" lnSpcReduction="10000"/>
          </a:bodyPr>
          <a:lstStyle/>
          <a:p>
            <a:pPr algn="just">
              <a:lnSpc>
                <a:spcPct val="115000"/>
              </a:lnSpc>
              <a:buNone/>
            </a:pPr>
            <a:r>
              <a:rPr lang="en-GB" sz="2400" b="0" i="1" strike="noStrike" spc="-1" dirty="0">
                <a:solidFill>
                  <a:srgbClr val="000000"/>
                </a:solidFill>
                <a:latin typeface="Arial"/>
                <a:ea typeface="DejaVu Sans"/>
              </a:rPr>
              <a:t>The consistency analysis flags the results that deviate significantly from the expected ones:</a:t>
            </a:r>
            <a:endParaRPr lang="en-US" sz="2400" b="0" strike="noStrike" spc="-1" dirty="0">
              <a:latin typeface="Arial"/>
            </a:endParaRPr>
          </a:p>
          <a:p>
            <a:pPr algn="just">
              <a:lnSpc>
                <a:spcPct val="115000"/>
              </a:lnSpc>
              <a:buNone/>
            </a:pPr>
            <a:endParaRPr lang="en-US" sz="2400" b="0" strike="noStrike" spc="-1" dirty="0">
              <a:latin typeface="Arial"/>
            </a:endParaRPr>
          </a:p>
          <a:p>
            <a:pPr marL="540360" indent="-270000" algn="just">
              <a:lnSpc>
                <a:spcPct val="115000"/>
              </a:lnSpc>
              <a:buNone/>
              <a:tabLst>
                <a:tab pos="0" algn="l"/>
              </a:tabLst>
            </a:pPr>
            <a:r>
              <a:rPr lang="en-GB" sz="2400" b="1" i="1" strike="noStrike" spc="-1" dirty="0">
                <a:solidFill>
                  <a:srgbClr val="000000"/>
                </a:solidFill>
                <a:latin typeface="Arial"/>
                <a:ea typeface="DejaVu Sans"/>
              </a:rPr>
              <a:t>• h</a:t>
            </a:r>
            <a:r>
              <a:rPr lang="en-GB" sz="2400" b="1" strike="noStrike" spc="-1" dirty="0">
                <a:solidFill>
                  <a:srgbClr val="000000"/>
                </a:solidFill>
                <a:latin typeface="Arial"/>
                <a:ea typeface="DejaVu Sans"/>
              </a:rPr>
              <a:t>-consistency statistics</a:t>
            </a:r>
            <a:r>
              <a:rPr lang="en-GB" sz="2400" b="0" strike="noStrike" spc="-1" dirty="0">
                <a:solidFill>
                  <a:srgbClr val="000000"/>
                </a:solidFill>
                <a:latin typeface="Arial"/>
                <a:ea typeface="DejaVu Sans"/>
              </a:rPr>
              <a:t>:</a:t>
            </a:r>
            <a:r>
              <a:rPr lang="en-GB" sz="2400" b="0" i="1" strike="noStrike" spc="-1" dirty="0">
                <a:solidFill>
                  <a:srgbClr val="000000"/>
                </a:solidFill>
                <a:latin typeface="Arial"/>
                <a:ea typeface="DejaVu Sans"/>
              </a:rPr>
              <a:t>  is a measure of </a:t>
            </a:r>
            <a:r>
              <a:rPr lang="en-GB" sz="2400" b="1" i="1" strike="noStrike" spc="-1" dirty="0">
                <a:solidFill>
                  <a:srgbClr val="000000"/>
                </a:solidFill>
                <a:latin typeface="Arial"/>
                <a:ea typeface="DejaVu Sans"/>
              </a:rPr>
              <a:t>between</a:t>
            </a:r>
            <a:r>
              <a:rPr lang="en-GB" sz="2400" b="0" i="1" strike="noStrike" spc="-1" dirty="0">
                <a:solidFill>
                  <a:srgbClr val="000000"/>
                </a:solidFill>
                <a:latin typeface="Arial"/>
                <a:ea typeface="DejaVu Sans"/>
              </a:rPr>
              <a:t>-laboratory consistency in </a:t>
            </a:r>
            <a:r>
              <a:rPr lang="en-GB" sz="2400" b="1" i="1" strike="noStrike" spc="-1" dirty="0">
                <a:solidFill>
                  <a:srgbClr val="000000"/>
                </a:solidFill>
                <a:latin typeface="Arial"/>
                <a:ea typeface="DejaVu Sans"/>
              </a:rPr>
              <a:t>reproducibility</a:t>
            </a:r>
            <a:r>
              <a:rPr lang="en-GB" sz="2400" b="0" i="1" u="sng" strike="noStrike" spc="-1" dirty="0">
                <a:solidFill>
                  <a:srgbClr val="000000"/>
                </a:solidFill>
                <a:uFillTx/>
                <a:latin typeface="Arial"/>
                <a:ea typeface="DejaVu Sans"/>
              </a:rPr>
              <a:t> conditions</a:t>
            </a:r>
            <a:r>
              <a:rPr lang="en-GB" sz="2400" b="0" i="1" strike="noStrike" spc="-1" dirty="0">
                <a:solidFill>
                  <a:srgbClr val="000000"/>
                </a:solidFill>
                <a:latin typeface="Arial"/>
                <a:ea typeface="DejaVu Sans"/>
              </a:rPr>
              <a:t>*.  It reflects the deviation of a single laboratory’s mean test results from the overall mean results obtained from all participating laboratories. </a:t>
            </a:r>
            <a:r>
              <a:rPr lang="en-GB" sz="2400" b="1" i="1" strike="noStrike" spc="-1" dirty="0">
                <a:solidFill>
                  <a:srgbClr val="000000"/>
                </a:solidFill>
                <a:latin typeface="Arial"/>
                <a:ea typeface="DejaVu Sans"/>
              </a:rPr>
              <a:t>h</a:t>
            </a:r>
            <a:r>
              <a:rPr lang="en-GB" sz="2400" b="1" strike="noStrike" spc="-1" dirty="0">
                <a:solidFill>
                  <a:srgbClr val="000000"/>
                </a:solidFill>
                <a:latin typeface="Arial"/>
                <a:ea typeface="DejaVu Sans"/>
              </a:rPr>
              <a:t>-critic value:</a:t>
            </a:r>
            <a:r>
              <a:rPr lang="en-GB" sz="2400" b="0" strike="noStrike" spc="-1" dirty="0">
                <a:solidFill>
                  <a:srgbClr val="000000"/>
                </a:solidFill>
                <a:latin typeface="Arial"/>
                <a:ea typeface="DejaVu Sans"/>
              </a:rPr>
              <a:t>  limit above which the results of a given lab are flagged as inaccurate (0.5% significance level).</a:t>
            </a:r>
            <a:endParaRPr lang="en-US" sz="2400" b="0" strike="noStrike" spc="-1" dirty="0">
              <a:latin typeface="Arial"/>
            </a:endParaRPr>
          </a:p>
          <a:p>
            <a:pPr marL="540360" indent="-270000" algn="just">
              <a:lnSpc>
                <a:spcPct val="115000"/>
              </a:lnSpc>
              <a:buNone/>
              <a:tabLst>
                <a:tab pos="0" algn="l"/>
              </a:tabLst>
            </a:pPr>
            <a:r>
              <a:rPr lang="en-GB" sz="2400" b="0" i="1" strike="noStrike" spc="-1" dirty="0">
                <a:solidFill>
                  <a:srgbClr val="000000"/>
                </a:solidFill>
                <a:latin typeface="Arial"/>
                <a:ea typeface="DejaVu Sans"/>
              </a:rPr>
              <a:t> </a:t>
            </a:r>
            <a:endParaRPr lang="en-US" sz="2400" b="0" strike="noStrike" spc="-1" dirty="0">
              <a:latin typeface="Arial"/>
            </a:endParaRPr>
          </a:p>
          <a:p>
            <a:pPr marL="540360" indent="-270000" algn="just">
              <a:lnSpc>
                <a:spcPct val="115000"/>
              </a:lnSpc>
              <a:buNone/>
              <a:tabLst>
                <a:tab pos="0" algn="l"/>
              </a:tabLst>
            </a:pPr>
            <a:r>
              <a:rPr lang="en-GB" sz="2400" b="1" i="1" strike="noStrike" spc="-1" dirty="0">
                <a:solidFill>
                  <a:srgbClr val="000000"/>
                </a:solidFill>
                <a:latin typeface="Arial"/>
                <a:ea typeface="DejaVu Sans"/>
              </a:rPr>
              <a:t>• k</a:t>
            </a:r>
            <a:r>
              <a:rPr lang="en-GB" sz="2400" b="1" strike="noStrike" spc="-1" dirty="0">
                <a:solidFill>
                  <a:srgbClr val="000000"/>
                </a:solidFill>
                <a:latin typeface="Arial"/>
                <a:ea typeface="DejaVu Sans"/>
              </a:rPr>
              <a:t>-consistency statistics:</a:t>
            </a:r>
            <a:r>
              <a:rPr lang="en-GB" sz="2400" b="1" i="1" strike="noStrike" spc="-1" dirty="0">
                <a:solidFill>
                  <a:srgbClr val="000000"/>
                </a:solidFill>
                <a:latin typeface="Arial"/>
                <a:ea typeface="DejaVu Sans"/>
              </a:rPr>
              <a:t>  </a:t>
            </a:r>
            <a:r>
              <a:rPr lang="en-GB" sz="2400" b="0" i="1" strike="noStrike" spc="-1" dirty="0">
                <a:solidFill>
                  <a:srgbClr val="000000"/>
                </a:solidFill>
                <a:latin typeface="Arial"/>
                <a:ea typeface="DejaVu Sans"/>
              </a:rPr>
              <a:t>is a measure of </a:t>
            </a:r>
            <a:r>
              <a:rPr lang="en-GB" sz="2400" b="1" i="1" strike="noStrike" spc="-1" dirty="0">
                <a:solidFill>
                  <a:srgbClr val="000000"/>
                </a:solidFill>
                <a:latin typeface="Arial"/>
                <a:ea typeface="DejaVu Sans"/>
              </a:rPr>
              <a:t>within</a:t>
            </a:r>
            <a:r>
              <a:rPr lang="en-GB" sz="2400" b="0" i="1" strike="noStrike" spc="-1" dirty="0">
                <a:solidFill>
                  <a:srgbClr val="000000"/>
                </a:solidFill>
                <a:latin typeface="Arial"/>
                <a:ea typeface="DejaVu Sans"/>
              </a:rPr>
              <a:t>-laboratory consistency in </a:t>
            </a:r>
            <a:r>
              <a:rPr lang="en-GB" sz="2400" b="1" i="1" strike="noStrike" spc="-1" dirty="0">
                <a:solidFill>
                  <a:srgbClr val="000000"/>
                </a:solidFill>
                <a:uFillTx/>
                <a:latin typeface="Arial"/>
                <a:ea typeface="DejaVu Sans"/>
              </a:rPr>
              <a:t>repeatability</a:t>
            </a:r>
            <a:r>
              <a:rPr lang="en-GB" sz="2400" b="0" i="1" u="sng" strike="noStrike" spc="-1" dirty="0">
                <a:solidFill>
                  <a:srgbClr val="000000"/>
                </a:solidFill>
                <a:uFillTx/>
                <a:latin typeface="Arial"/>
                <a:ea typeface="DejaVu Sans"/>
              </a:rPr>
              <a:t> conditions</a:t>
            </a:r>
            <a:r>
              <a:rPr lang="en-GB" sz="2400" b="0" i="1" strike="noStrike" spc="-1" dirty="0">
                <a:solidFill>
                  <a:srgbClr val="000000"/>
                </a:solidFill>
                <a:latin typeface="Arial"/>
                <a:ea typeface="DejaVu Sans"/>
              </a:rPr>
              <a:t>**. It compares the single lab’s repeatability (standard deviation of results) against the average repeatability of all participating laboratories. </a:t>
            </a:r>
            <a:r>
              <a:rPr lang="en-GB" sz="2400" b="1" i="1" strike="noStrike" spc="-1" dirty="0">
                <a:solidFill>
                  <a:srgbClr val="000000"/>
                </a:solidFill>
                <a:latin typeface="Arial"/>
                <a:ea typeface="DejaVu Sans"/>
              </a:rPr>
              <a:t>k</a:t>
            </a:r>
            <a:r>
              <a:rPr lang="en-GB" sz="2400" b="1" strike="noStrike" spc="-1" dirty="0">
                <a:solidFill>
                  <a:srgbClr val="000000"/>
                </a:solidFill>
                <a:latin typeface="Arial"/>
                <a:ea typeface="DejaVu Sans"/>
              </a:rPr>
              <a:t>-critic value:</a:t>
            </a:r>
            <a:r>
              <a:rPr lang="en-GB" sz="2400" b="0" strike="noStrike" spc="-1" dirty="0">
                <a:solidFill>
                  <a:srgbClr val="000000"/>
                </a:solidFill>
                <a:latin typeface="Arial"/>
                <a:ea typeface="DejaVu Sans"/>
              </a:rPr>
              <a:t>  limit above which the results of a given lab are flagged as inaccurate (0.5% significance level).</a:t>
            </a:r>
            <a:endParaRPr lang="en-US" sz="2400" b="0" strike="noStrike" spc="-1" dirty="0">
              <a:latin typeface="Arial"/>
            </a:endParaRPr>
          </a:p>
          <a:p>
            <a:endParaRPr lang="en-BE" dirty="0"/>
          </a:p>
        </p:txBody>
      </p:sp>
      <p:sp>
        <p:nvSpPr>
          <p:cNvPr id="5" name="Rectangle 4">
            <a:extLst>
              <a:ext uri="{FF2B5EF4-FFF2-40B4-BE49-F238E27FC236}">
                <a16:creationId xmlns:a16="http://schemas.microsoft.com/office/drawing/2014/main" id="{36CE284C-F6C0-B241-4EB9-CC4AF6447C08}"/>
              </a:ext>
            </a:extLst>
          </p:cNvPr>
          <p:cNvSpPr/>
          <p:nvPr/>
        </p:nvSpPr>
        <p:spPr>
          <a:xfrm>
            <a:off x="281520" y="5732640"/>
            <a:ext cx="11590200" cy="355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540360" indent="-270000" algn="just">
              <a:lnSpc>
                <a:spcPct val="115000"/>
              </a:lnSpc>
              <a:buNone/>
              <a:tabLst>
                <a:tab pos="0" algn="l"/>
              </a:tabLst>
            </a:pPr>
            <a:r>
              <a:rPr lang="en-US" sz="1500" b="0" strike="noStrike" spc="-1" dirty="0">
                <a:solidFill>
                  <a:srgbClr val="000000"/>
                </a:solidFill>
                <a:latin typeface="Arial"/>
                <a:ea typeface="DejaVu Sans"/>
              </a:rPr>
              <a:t>* </a:t>
            </a:r>
            <a:r>
              <a:rPr lang="en-GB" sz="1500" i="1" u="sng" spc="-1" dirty="0">
                <a:solidFill>
                  <a:srgbClr val="000000"/>
                </a:solidFill>
                <a:latin typeface="Arial"/>
                <a:ea typeface="DejaVu Sans"/>
              </a:rPr>
              <a:t>r</a:t>
            </a:r>
            <a:r>
              <a:rPr lang="en-GB" sz="1500" b="0" i="1" u="sng" strike="noStrike" spc="-1" dirty="0">
                <a:solidFill>
                  <a:srgbClr val="000000"/>
                </a:solidFill>
                <a:uFillTx/>
                <a:latin typeface="Arial"/>
                <a:ea typeface="DejaVu Sans"/>
              </a:rPr>
              <a:t>epeatability conditions:</a:t>
            </a:r>
            <a:r>
              <a:rPr lang="en-GB" sz="1500" b="0" strike="noStrike" spc="-1" dirty="0">
                <a:solidFill>
                  <a:srgbClr val="000000"/>
                </a:solidFill>
                <a:latin typeface="Arial"/>
                <a:ea typeface="DejaVu Sans"/>
              </a:rPr>
              <a:t> </a:t>
            </a:r>
            <a:r>
              <a:rPr lang="en-GB" sz="1500" b="0" i="1" strike="noStrike" spc="-1" dirty="0">
                <a:solidFill>
                  <a:srgbClr val="000000"/>
                </a:solidFill>
                <a:latin typeface="Arial"/>
                <a:ea typeface="DejaVu Sans"/>
              </a:rPr>
              <a:t>results with the same method, laboratory, operator, equipment within short intervals of time.</a:t>
            </a:r>
            <a:endParaRPr lang="en-US" sz="1500" b="0" strike="noStrike" spc="-1" dirty="0">
              <a:latin typeface="Arial"/>
            </a:endParaRPr>
          </a:p>
          <a:p>
            <a:pPr marL="540360" indent="-270000" algn="just">
              <a:lnSpc>
                <a:spcPct val="115000"/>
              </a:lnSpc>
              <a:buNone/>
              <a:tabLst>
                <a:tab pos="0" algn="l"/>
              </a:tabLst>
            </a:pPr>
            <a:r>
              <a:rPr lang="en-GB" sz="1500" b="0" i="1" strike="noStrike" spc="-1" dirty="0">
                <a:solidFill>
                  <a:srgbClr val="000000"/>
                </a:solidFill>
                <a:latin typeface="Arial"/>
                <a:ea typeface="DejaVu Sans"/>
              </a:rPr>
              <a:t>** </a:t>
            </a:r>
            <a:r>
              <a:rPr lang="en-GB" sz="1500" b="0" i="1" u="sng" strike="noStrike" spc="-1" dirty="0">
                <a:solidFill>
                  <a:srgbClr val="000000"/>
                </a:solidFill>
                <a:latin typeface="Arial"/>
                <a:ea typeface="DejaVu Sans"/>
              </a:rPr>
              <a:t>reproducibility</a:t>
            </a:r>
            <a:r>
              <a:rPr lang="en-GB" sz="1500" b="0" u="sng" strike="noStrike" spc="-1" dirty="0">
                <a:solidFill>
                  <a:srgbClr val="000000"/>
                </a:solidFill>
                <a:uFillTx/>
                <a:latin typeface="Arial"/>
                <a:ea typeface="DejaVu Sans"/>
              </a:rPr>
              <a:t> conditions:</a:t>
            </a:r>
            <a:r>
              <a:rPr lang="en-GB" sz="1500" b="0" strike="noStrike" spc="-1" dirty="0">
                <a:solidFill>
                  <a:srgbClr val="000000"/>
                </a:solidFill>
                <a:latin typeface="Arial"/>
                <a:ea typeface="DejaVu Sans"/>
              </a:rPr>
              <a:t> results with the same method but different laboratories, operators and equipment.</a:t>
            </a:r>
            <a:endParaRPr lang="en-US" sz="1500" b="0" strike="noStrike" spc="-1" dirty="0">
              <a:latin typeface="Arial"/>
            </a:endParaRPr>
          </a:p>
          <a:p>
            <a:pPr marL="540360" indent="-270000" algn="just">
              <a:lnSpc>
                <a:spcPct val="115000"/>
              </a:lnSpc>
              <a:buNone/>
              <a:tabLst>
                <a:tab pos="0" algn="l"/>
              </a:tabLst>
            </a:pPr>
            <a:r>
              <a:rPr lang="en-GB" sz="1800" b="0" strike="noStrike" spc="-1" dirty="0">
                <a:solidFill>
                  <a:srgbClr val="000000"/>
                </a:solidFill>
                <a:latin typeface="Arial"/>
                <a:ea typeface="DejaVu Sans"/>
              </a:rPr>
              <a:t> </a:t>
            </a:r>
            <a:endParaRPr lang="en-US" sz="1800" b="0" strike="noStrike" spc="-1" dirty="0">
              <a:latin typeface="Arial"/>
            </a:endParaRPr>
          </a:p>
          <a:p>
            <a:pPr marL="540360" indent="-270000" algn="just">
              <a:lnSpc>
                <a:spcPct val="115000"/>
              </a:lnSpc>
              <a:buNone/>
              <a:tabLst>
                <a:tab pos="0" algn="l"/>
              </a:tabLst>
            </a:pPr>
            <a:endParaRPr lang="en-US" sz="1800" b="0" strike="noStrike" spc="-1" dirty="0">
              <a:latin typeface="Arial"/>
            </a:endParaRPr>
          </a:p>
        </p:txBody>
      </p:sp>
      <p:sp>
        <p:nvSpPr>
          <p:cNvPr id="6" name="Footer Placeholder 5">
            <a:extLst>
              <a:ext uri="{FF2B5EF4-FFF2-40B4-BE49-F238E27FC236}">
                <a16:creationId xmlns:a16="http://schemas.microsoft.com/office/drawing/2014/main" id="{16EF1C2E-E13C-FE1E-0AEE-CD4C10644F4F}"/>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362580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F6DC-F519-F23E-7EEE-DAAB28A8D1F0}"/>
              </a:ext>
            </a:extLst>
          </p:cNvPr>
          <p:cNvSpPr>
            <a:spLocks noGrp="1"/>
          </p:cNvSpPr>
          <p:nvPr>
            <p:ph type="title"/>
          </p:nvPr>
        </p:nvSpPr>
        <p:spPr/>
        <p:txBody>
          <a:bodyPr/>
          <a:lstStyle/>
          <a:p>
            <a:r>
              <a:rPr lang="en-US" sz="3200" dirty="0"/>
              <a:t>SSTT for Fusion Materials in Europe</a:t>
            </a:r>
            <a:endParaRPr lang="en-GB" sz="3200" dirty="0"/>
          </a:p>
        </p:txBody>
      </p:sp>
      <p:sp>
        <p:nvSpPr>
          <p:cNvPr id="4" name="Footer Placeholder 3">
            <a:extLst>
              <a:ext uri="{FF2B5EF4-FFF2-40B4-BE49-F238E27FC236}">
                <a16:creationId xmlns:a16="http://schemas.microsoft.com/office/drawing/2014/main" id="{6A9991F4-3B5B-F1BA-1CF8-F866EA32514C}"/>
              </a:ext>
            </a:extLst>
          </p:cNvPr>
          <p:cNvSpPr>
            <a:spLocks noGrp="1"/>
          </p:cNvSpPr>
          <p:nvPr>
            <p:ph type="ftr" sz="quarter" idx="11"/>
          </p:nvPr>
        </p:nvSpPr>
        <p:spPr/>
        <p:txBody>
          <a:bodyPr/>
          <a:lstStyle/>
          <a:p>
            <a:r>
              <a:rPr lang="en-GB" dirty="0">
                <a:solidFill>
                  <a:prstClr val="white"/>
                </a:solidFill>
              </a:rPr>
              <a:t>G. Aiello et al | 3</a:t>
            </a:r>
            <a:r>
              <a:rPr lang="en-GB" baseline="30000" dirty="0">
                <a:solidFill>
                  <a:prstClr val="white"/>
                </a:solidFill>
              </a:rPr>
              <a:t>rd</a:t>
            </a:r>
            <a:r>
              <a:rPr lang="en-GB" dirty="0">
                <a:solidFill>
                  <a:prstClr val="white"/>
                </a:solidFill>
              </a:rPr>
              <a:t>  DONES Users Workshop, Zagreb| 01/10/2024</a:t>
            </a:r>
          </a:p>
        </p:txBody>
      </p:sp>
      <p:sp>
        <p:nvSpPr>
          <p:cNvPr id="5" name="Slide Number Placeholder 4">
            <a:extLst>
              <a:ext uri="{FF2B5EF4-FFF2-40B4-BE49-F238E27FC236}">
                <a16:creationId xmlns:a16="http://schemas.microsoft.com/office/drawing/2014/main" id="{BDB2B902-86E5-67CE-B017-CF30200E261B}"/>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sp>
        <p:nvSpPr>
          <p:cNvPr id="6" name="Text Placeholder 2">
            <a:extLst>
              <a:ext uri="{FF2B5EF4-FFF2-40B4-BE49-F238E27FC236}">
                <a16:creationId xmlns:a16="http://schemas.microsoft.com/office/drawing/2014/main" id="{0C3CD36B-FB45-21BB-0D83-66AD57D1DE8B}"/>
              </a:ext>
            </a:extLst>
          </p:cNvPr>
          <p:cNvSpPr>
            <a:spLocks noGrp="1"/>
          </p:cNvSpPr>
          <p:nvPr>
            <p:ph idx="1"/>
          </p:nvPr>
        </p:nvSpPr>
        <p:spPr>
          <a:xfrm>
            <a:off x="609600" y="1145219"/>
            <a:ext cx="11102975" cy="5379406"/>
          </a:xfrm>
        </p:spPr>
        <p:txBody>
          <a:bodyPr>
            <a:normAutofit/>
          </a:bodyPr>
          <a:lstStyle/>
          <a:p>
            <a:r>
              <a:rPr lang="en-US" sz="2800" b="1" dirty="0">
                <a:solidFill>
                  <a:schemeClr val="tx2"/>
                </a:solidFill>
              </a:rPr>
              <a:t>EUROfusion – main project WPMAT 2021-2027 (6 EU labs)</a:t>
            </a:r>
          </a:p>
          <a:p>
            <a:pPr lvl="1"/>
            <a:r>
              <a:rPr lang="en-US" sz="2000" b="1" dirty="0"/>
              <a:t>Properties</a:t>
            </a:r>
          </a:p>
          <a:p>
            <a:pPr lvl="2"/>
            <a:r>
              <a:rPr lang="en-US" sz="1800" dirty="0"/>
              <a:t>Tensile, Fracture Toughness (master curve and ductile crack growth)</a:t>
            </a:r>
          </a:p>
          <a:p>
            <a:pPr lvl="2"/>
            <a:r>
              <a:rPr lang="en-US" sz="1800" dirty="0"/>
              <a:t>Low Cycle Fatigue, Fatigue Crack Growth</a:t>
            </a:r>
          </a:p>
          <a:p>
            <a:pPr lvl="2">
              <a:spcAft>
                <a:spcPts val="600"/>
              </a:spcAft>
            </a:pPr>
            <a:r>
              <a:rPr lang="en-US" sz="1800" dirty="0"/>
              <a:t>Creep</a:t>
            </a:r>
          </a:p>
          <a:p>
            <a:pPr lvl="1"/>
            <a:r>
              <a:rPr lang="en-US" sz="2000" b="1" dirty="0"/>
              <a:t>Participants</a:t>
            </a:r>
          </a:p>
          <a:p>
            <a:pPr lvl="2"/>
            <a:r>
              <a:rPr lang="en-US" sz="1800" dirty="0"/>
              <a:t>Germany, KIT / Belgium, SCK CEN / UK, UKAEA</a:t>
            </a:r>
          </a:p>
          <a:p>
            <a:pPr lvl="2">
              <a:spcAft>
                <a:spcPts val="1200"/>
              </a:spcAft>
            </a:pPr>
            <a:r>
              <a:rPr lang="en-US" sz="1800" dirty="0"/>
              <a:t>Hungary, EK / Spain, CIEMAT and UGR / Poland, WTU</a:t>
            </a:r>
          </a:p>
          <a:p>
            <a:pPr>
              <a:spcAft>
                <a:spcPts val="1200"/>
              </a:spcAft>
            </a:pPr>
            <a:r>
              <a:rPr lang="en-US" sz="2800" b="1" dirty="0">
                <a:solidFill>
                  <a:schemeClr val="tx2"/>
                </a:solidFill>
              </a:rPr>
              <a:t>IAEA CRP on SSTT (tensile and fracture toughness)</a:t>
            </a:r>
          </a:p>
          <a:p>
            <a:r>
              <a:rPr lang="en-US" sz="2800" b="1" dirty="0">
                <a:solidFill>
                  <a:schemeClr val="tx2"/>
                </a:solidFill>
              </a:rPr>
              <a:t>Other EU projects containing SSTT elements (fracture toughness, fatigue)</a:t>
            </a:r>
            <a:endParaRPr lang="en-BE" sz="2800" b="1" dirty="0">
              <a:solidFill>
                <a:schemeClr val="tx2"/>
              </a:solidFill>
            </a:endParaRPr>
          </a:p>
        </p:txBody>
      </p:sp>
    </p:spTree>
    <p:extLst>
      <p:ext uri="{BB962C8B-B14F-4D97-AF65-F5344CB8AC3E}">
        <p14:creationId xmlns:p14="http://schemas.microsoft.com/office/powerpoint/2010/main" val="2694851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3548-DCBB-CA6E-8152-AE5B88AD88EC}"/>
              </a:ext>
            </a:extLst>
          </p:cNvPr>
          <p:cNvSpPr>
            <a:spLocks noGrp="1"/>
          </p:cNvSpPr>
          <p:nvPr>
            <p:ph type="title"/>
          </p:nvPr>
        </p:nvSpPr>
        <p:spPr/>
        <p:txBody>
          <a:bodyPr/>
          <a:lstStyle/>
          <a:p>
            <a:r>
              <a:rPr lang="en-US" dirty="0"/>
              <a:t>Approach for regulatory body</a:t>
            </a:r>
            <a:endParaRPr lang="en-BE" dirty="0"/>
          </a:p>
        </p:txBody>
      </p:sp>
      <p:sp>
        <p:nvSpPr>
          <p:cNvPr id="4" name="Slide Number Placeholder 3">
            <a:extLst>
              <a:ext uri="{FF2B5EF4-FFF2-40B4-BE49-F238E27FC236}">
                <a16:creationId xmlns:a16="http://schemas.microsoft.com/office/drawing/2014/main" id="{3E9BD560-E3D9-749B-8E6A-46EF8DE8B23B}"/>
              </a:ext>
            </a:extLst>
          </p:cNvPr>
          <p:cNvSpPr>
            <a:spLocks noGrp="1"/>
          </p:cNvSpPr>
          <p:nvPr>
            <p:ph type="sldNum" sz="quarter" idx="12"/>
          </p:nvPr>
        </p:nvSpPr>
        <p:spPr/>
        <p:txBody>
          <a:bodyPr/>
          <a:lstStyle/>
          <a:p>
            <a:fld id="{A814E660-BF25-4843-B2A0-93C6E2B6253B}" type="slidenum">
              <a:rPr lang="en-BE" smtClean="0"/>
              <a:pPr/>
              <a:t>40</a:t>
            </a:fld>
            <a:endParaRPr lang="en-BE" dirty="0"/>
          </a:p>
        </p:txBody>
      </p:sp>
      <p:sp>
        <p:nvSpPr>
          <p:cNvPr id="3" name="Text Placeholder 2">
            <a:extLst>
              <a:ext uri="{FF2B5EF4-FFF2-40B4-BE49-F238E27FC236}">
                <a16:creationId xmlns:a16="http://schemas.microsoft.com/office/drawing/2014/main" id="{80A5C963-F798-9E70-F0A5-6BB2ABB74D73}"/>
              </a:ext>
            </a:extLst>
          </p:cNvPr>
          <p:cNvSpPr>
            <a:spLocks noGrp="1"/>
          </p:cNvSpPr>
          <p:nvPr>
            <p:ph idx="1"/>
          </p:nvPr>
        </p:nvSpPr>
        <p:spPr/>
        <p:txBody>
          <a:bodyPr>
            <a:normAutofit/>
          </a:bodyPr>
          <a:lstStyle/>
          <a:p>
            <a:pPr marL="540360" indent="-270000" algn="just">
              <a:spcBef>
                <a:spcPts val="0"/>
              </a:spcBef>
              <a:buNone/>
              <a:tabLst>
                <a:tab pos="0" algn="l"/>
              </a:tabLst>
            </a:pPr>
            <a:r>
              <a:rPr lang="en-GB" sz="2400" b="1" i="1" strike="noStrike" spc="-1" dirty="0">
                <a:solidFill>
                  <a:srgbClr val="000000"/>
                </a:solidFill>
                <a:latin typeface="Arial"/>
                <a:ea typeface="DejaVu Sans"/>
              </a:rPr>
              <a:t>• reproducibility limit (R): </a:t>
            </a:r>
            <a:r>
              <a:rPr lang="en-GB" sz="2400" b="0" i="1" strike="noStrike" spc="-1" dirty="0">
                <a:solidFill>
                  <a:srgbClr val="000000"/>
                </a:solidFill>
                <a:latin typeface="Arial"/>
                <a:ea typeface="DejaVu Sans"/>
              </a:rPr>
              <a:t>Absolute difference between two test results obtained under </a:t>
            </a:r>
            <a:r>
              <a:rPr lang="en-GB" sz="2400" b="0" i="1" u="sng" strike="noStrike" spc="-1" dirty="0">
                <a:solidFill>
                  <a:srgbClr val="000000"/>
                </a:solidFill>
                <a:uFillTx/>
                <a:latin typeface="Arial"/>
                <a:ea typeface="DejaVu Sans"/>
              </a:rPr>
              <a:t>reproducibility conditions</a:t>
            </a:r>
            <a:r>
              <a:rPr lang="en-GB" sz="2400" b="0" i="1" strike="noStrike" spc="-1" dirty="0">
                <a:solidFill>
                  <a:srgbClr val="000000"/>
                </a:solidFill>
                <a:latin typeface="Arial"/>
                <a:ea typeface="DejaVu Sans"/>
              </a:rPr>
              <a:t>** that may be expected to occur with a probability of 95 %.</a:t>
            </a:r>
            <a:endParaRPr lang="en-US" sz="2400" b="0" strike="noStrike" spc="-1" dirty="0">
              <a:latin typeface="Arial"/>
            </a:endParaRPr>
          </a:p>
          <a:p>
            <a:pPr marL="540360" indent="-270000" algn="just">
              <a:spcBef>
                <a:spcPts val="0"/>
              </a:spcBef>
              <a:buNone/>
              <a:tabLst>
                <a:tab pos="0" algn="l"/>
              </a:tabLst>
            </a:pPr>
            <a:endParaRPr lang="en-US" sz="2400" b="0" strike="noStrike" spc="-1" dirty="0">
              <a:latin typeface="Arial"/>
            </a:endParaRPr>
          </a:p>
          <a:p>
            <a:pPr marL="540360" indent="-270000" algn="just">
              <a:spcBef>
                <a:spcPts val="0"/>
              </a:spcBef>
              <a:buNone/>
              <a:tabLst>
                <a:tab pos="0" algn="l"/>
              </a:tabLst>
            </a:pPr>
            <a:r>
              <a:rPr lang="en-GB" sz="2400" b="1" i="1" strike="noStrike" spc="-1" dirty="0">
                <a:solidFill>
                  <a:srgbClr val="000000"/>
                </a:solidFill>
                <a:latin typeface="Arial"/>
                <a:ea typeface="DejaVu Sans"/>
              </a:rPr>
              <a:t>• Reproducibility standard deviation (</a:t>
            </a:r>
            <a:r>
              <a:rPr lang="en-GB" sz="2400" b="1" i="1" strike="noStrike" spc="-1" dirty="0" err="1">
                <a:solidFill>
                  <a:srgbClr val="000000"/>
                </a:solidFill>
                <a:latin typeface="Arial"/>
                <a:ea typeface="DejaVu Sans"/>
              </a:rPr>
              <a:t>s</a:t>
            </a:r>
            <a:r>
              <a:rPr lang="en-GB" sz="2400" b="1" i="1" strike="noStrike" spc="-1" baseline="-8000" dirty="0" err="1">
                <a:solidFill>
                  <a:srgbClr val="000000"/>
                </a:solidFill>
                <a:latin typeface="Arial"/>
                <a:ea typeface="DejaVu Sans"/>
              </a:rPr>
              <a:t>R</a:t>
            </a:r>
            <a:r>
              <a:rPr lang="en-GB" sz="2400" b="1" i="1" strike="noStrike" spc="-1" dirty="0">
                <a:solidFill>
                  <a:srgbClr val="000000"/>
                </a:solidFill>
                <a:latin typeface="Arial"/>
                <a:ea typeface="DejaVu Sans"/>
              </a:rPr>
              <a:t>): </a:t>
            </a:r>
            <a:r>
              <a:rPr lang="en-GB" sz="2400" b="0" i="1" strike="noStrike" spc="-1" dirty="0">
                <a:solidFill>
                  <a:srgbClr val="000000"/>
                </a:solidFill>
                <a:latin typeface="Arial"/>
                <a:ea typeface="DejaVu Sans"/>
              </a:rPr>
              <a:t>the standard deviation of test results obtained under</a:t>
            </a:r>
            <a:r>
              <a:rPr lang="en-GB" sz="2400" b="1" i="1" strike="noStrike" spc="-1" dirty="0">
                <a:solidFill>
                  <a:srgbClr val="000000"/>
                </a:solidFill>
                <a:latin typeface="Arial"/>
                <a:ea typeface="DejaVu Sans"/>
              </a:rPr>
              <a:t> </a:t>
            </a:r>
            <a:r>
              <a:rPr lang="en-GB" sz="2400" b="0" i="1" strike="noStrike" spc="-1" dirty="0">
                <a:solidFill>
                  <a:srgbClr val="000000"/>
                </a:solidFill>
                <a:latin typeface="Arial"/>
                <a:ea typeface="DejaVu Sans"/>
              </a:rPr>
              <a:t> </a:t>
            </a:r>
            <a:r>
              <a:rPr lang="en-GB" sz="2400" b="0" i="1" u="sng" strike="noStrike" spc="-1" dirty="0">
                <a:solidFill>
                  <a:srgbClr val="000000"/>
                </a:solidFill>
                <a:uFillTx/>
                <a:latin typeface="Arial"/>
                <a:ea typeface="DejaVu Sans"/>
              </a:rPr>
              <a:t>reproducibility conditions</a:t>
            </a:r>
            <a:r>
              <a:rPr lang="en-GB" sz="2400" b="0" i="1" strike="noStrike" spc="-1" dirty="0">
                <a:solidFill>
                  <a:srgbClr val="000000"/>
                </a:solidFill>
                <a:latin typeface="Arial"/>
                <a:ea typeface="DejaVu Sans"/>
              </a:rPr>
              <a:t>.**</a:t>
            </a:r>
            <a:endParaRPr lang="en-US" sz="2400" b="0" strike="noStrike" spc="-1" dirty="0">
              <a:latin typeface="Arial"/>
            </a:endParaRPr>
          </a:p>
          <a:p>
            <a:pPr marL="540360" indent="-270000" algn="just">
              <a:spcBef>
                <a:spcPts val="0"/>
              </a:spcBef>
              <a:buNone/>
              <a:tabLst>
                <a:tab pos="0" algn="l"/>
              </a:tabLst>
            </a:pPr>
            <a:endParaRPr lang="en-US" sz="2400" b="0" strike="noStrike" spc="-1" dirty="0">
              <a:latin typeface="Arial"/>
            </a:endParaRPr>
          </a:p>
          <a:p>
            <a:pPr marL="540360" indent="-270000" algn="just">
              <a:spcBef>
                <a:spcPts val="0"/>
              </a:spcBef>
              <a:buNone/>
              <a:tabLst>
                <a:tab pos="0" algn="l"/>
              </a:tabLst>
            </a:pPr>
            <a:r>
              <a:rPr lang="en-GB" sz="2400" b="1" i="1" strike="noStrike" spc="-1" dirty="0">
                <a:solidFill>
                  <a:srgbClr val="000000"/>
                </a:solidFill>
                <a:latin typeface="Arial"/>
                <a:ea typeface="DejaVu Sans"/>
              </a:rPr>
              <a:t>• Repeatability limit (r): </a:t>
            </a:r>
            <a:r>
              <a:rPr lang="en-GB" sz="2400" b="0" i="1" strike="noStrike" spc="-1" dirty="0">
                <a:solidFill>
                  <a:srgbClr val="000000"/>
                </a:solidFill>
                <a:latin typeface="Arial"/>
                <a:ea typeface="DejaVu Sans"/>
              </a:rPr>
              <a:t>Absolute difference between two test results obtained under </a:t>
            </a:r>
            <a:r>
              <a:rPr lang="en-GB" sz="2400" b="0" i="1" u="sng" strike="noStrike" spc="-1" dirty="0">
                <a:solidFill>
                  <a:srgbClr val="000000"/>
                </a:solidFill>
                <a:uFillTx/>
                <a:latin typeface="Arial"/>
                <a:ea typeface="DejaVu Sans"/>
              </a:rPr>
              <a:t>repeatability conditions*</a:t>
            </a:r>
            <a:r>
              <a:rPr lang="en-GB" sz="2400" b="0" i="1" strike="noStrike" spc="-1" dirty="0">
                <a:solidFill>
                  <a:srgbClr val="000000"/>
                </a:solidFill>
                <a:latin typeface="Arial"/>
                <a:ea typeface="DejaVu Sans"/>
              </a:rPr>
              <a:t> that may be expected to occur with a probability of 95 %.</a:t>
            </a:r>
            <a:endParaRPr lang="en-US" sz="2400" b="0" strike="noStrike" spc="-1" dirty="0">
              <a:latin typeface="Arial"/>
            </a:endParaRPr>
          </a:p>
          <a:p>
            <a:pPr marL="540360" indent="-270000" algn="just">
              <a:spcBef>
                <a:spcPts val="0"/>
              </a:spcBef>
              <a:buNone/>
              <a:tabLst>
                <a:tab pos="0" algn="l"/>
              </a:tabLst>
            </a:pPr>
            <a:endParaRPr lang="en-US" sz="2400" b="0" strike="noStrike" spc="-1" dirty="0">
              <a:latin typeface="Arial"/>
            </a:endParaRPr>
          </a:p>
          <a:p>
            <a:pPr marL="540360" indent="-270000" algn="just">
              <a:spcBef>
                <a:spcPts val="0"/>
              </a:spcBef>
              <a:buNone/>
              <a:tabLst>
                <a:tab pos="0" algn="l"/>
              </a:tabLst>
            </a:pPr>
            <a:r>
              <a:rPr lang="en-GB" sz="2400" b="1" i="1" strike="noStrike" spc="-1" dirty="0">
                <a:solidFill>
                  <a:srgbClr val="000000"/>
                </a:solidFill>
                <a:latin typeface="Arial"/>
                <a:ea typeface="DejaVu Sans"/>
              </a:rPr>
              <a:t>• Repeatability standard deviation (</a:t>
            </a:r>
            <a:r>
              <a:rPr lang="en-GB" sz="2400" b="1" i="1" strike="noStrike" spc="-1" dirty="0" err="1">
                <a:solidFill>
                  <a:srgbClr val="000000"/>
                </a:solidFill>
                <a:latin typeface="Arial"/>
                <a:ea typeface="DejaVu Sans"/>
              </a:rPr>
              <a:t>s</a:t>
            </a:r>
            <a:r>
              <a:rPr lang="en-GB" sz="2400" b="1" i="1" strike="noStrike" spc="-1" baseline="-8000" dirty="0" err="1">
                <a:solidFill>
                  <a:srgbClr val="000000"/>
                </a:solidFill>
                <a:latin typeface="Arial"/>
                <a:ea typeface="DejaVu Sans"/>
              </a:rPr>
              <a:t>r</a:t>
            </a:r>
            <a:r>
              <a:rPr lang="en-GB" sz="2400" b="1" i="1" strike="noStrike" spc="-1" dirty="0">
                <a:solidFill>
                  <a:srgbClr val="000000"/>
                </a:solidFill>
                <a:latin typeface="Arial"/>
                <a:ea typeface="DejaVu Sans"/>
              </a:rPr>
              <a:t>): </a:t>
            </a:r>
            <a:r>
              <a:rPr lang="en-GB" sz="2400" b="0" i="1" strike="noStrike" spc="-1" dirty="0">
                <a:solidFill>
                  <a:srgbClr val="000000"/>
                </a:solidFill>
                <a:latin typeface="Arial"/>
                <a:ea typeface="DejaVu Sans"/>
              </a:rPr>
              <a:t>the standard deviation of test results obtained under</a:t>
            </a:r>
            <a:r>
              <a:rPr lang="en-GB" sz="2400" b="1" i="1" strike="noStrike" spc="-1" dirty="0">
                <a:solidFill>
                  <a:srgbClr val="000000"/>
                </a:solidFill>
                <a:latin typeface="Arial"/>
                <a:ea typeface="DejaVu Sans"/>
              </a:rPr>
              <a:t> </a:t>
            </a:r>
            <a:r>
              <a:rPr lang="en-GB" sz="2400" b="0" i="1" strike="noStrike" spc="-1" dirty="0">
                <a:solidFill>
                  <a:srgbClr val="000000"/>
                </a:solidFill>
                <a:latin typeface="Arial"/>
                <a:ea typeface="DejaVu Sans"/>
              </a:rPr>
              <a:t> </a:t>
            </a:r>
            <a:r>
              <a:rPr lang="en-GB" sz="2400" b="0" i="1" u="sng" strike="noStrike" spc="-1" dirty="0">
                <a:solidFill>
                  <a:srgbClr val="000000"/>
                </a:solidFill>
                <a:uFillTx/>
                <a:latin typeface="Arial"/>
                <a:ea typeface="DejaVu Sans"/>
              </a:rPr>
              <a:t>repeatability conditions</a:t>
            </a:r>
            <a:r>
              <a:rPr lang="en-GB" sz="2400" b="0" i="1" strike="noStrike" spc="-1" dirty="0">
                <a:solidFill>
                  <a:srgbClr val="000000"/>
                </a:solidFill>
                <a:latin typeface="Arial"/>
                <a:ea typeface="DejaVu Sans"/>
              </a:rPr>
              <a:t>.*</a:t>
            </a:r>
            <a:endParaRPr lang="en-US" sz="2400" b="0" strike="noStrike" spc="-1" dirty="0">
              <a:latin typeface="Arial"/>
            </a:endParaRPr>
          </a:p>
          <a:p>
            <a:pPr>
              <a:spcBef>
                <a:spcPts val="0"/>
              </a:spcBef>
            </a:pPr>
            <a:endParaRPr lang="en-BE" dirty="0"/>
          </a:p>
        </p:txBody>
      </p:sp>
      <p:sp>
        <p:nvSpPr>
          <p:cNvPr id="5" name="Rectangle 4">
            <a:extLst>
              <a:ext uri="{FF2B5EF4-FFF2-40B4-BE49-F238E27FC236}">
                <a16:creationId xmlns:a16="http://schemas.microsoft.com/office/drawing/2014/main" id="{E5EE3858-0EA1-7E49-052A-1E5A8EB397D6}"/>
              </a:ext>
            </a:extLst>
          </p:cNvPr>
          <p:cNvSpPr/>
          <p:nvPr/>
        </p:nvSpPr>
        <p:spPr>
          <a:xfrm>
            <a:off x="288000" y="5772640"/>
            <a:ext cx="11590200" cy="355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540360" indent="-270000" algn="just">
              <a:lnSpc>
                <a:spcPct val="115000"/>
              </a:lnSpc>
              <a:buNone/>
              <a:tabLst>
                <a:tab pos="0" algn="l"/>
              </a:tabLst>
            </a:pPr>
            <a:r>
              <a:rPr lang="en-US" sz="1500" b="0" strike="noStrike" spc="-1" dirty="0">
                <a:solidFill>
                  <a:srgbClr val="000000"/>
                </a:solidFill>
                <a:latin typeface="Arial"/>
                <a:ea typeface="DejaVu Sans"/>
              </a:rPr>
              <a:t>* </a:t>
            </a:r>
            <a:r>
              <a:rPr lang="en-GB" sz="1500" i="1" u="sng" spc="-1" dirty="0">
                <a:solidFill>
                  <a:srgbClr val="000000"/>
                </a:solidFill>
                <a:latin typeface="Arial"/>
                <a:ea typeface="DejaVu Sans"/>
              </a:rPr>
              <a:t>r</a:t>
            </a:r>
            <a:r>
              <a:rPr lang="en-GB" sz="1500" b="0" i="1" u="sng" strike="noStrike" spc="-1" dirty="0">
                <a:solidFill>
                  <a:srgbClr val="000000"/>
                </a:solidFill>
                <a:uFillTx/>
                <a:latin typeface="Arial"/>
                <a:ea typeface="DejaVu Sans"/>
              </a:rPr>
              <a:t>epeatability conditions:</a:t>
            </a:r>
            <a:r>
              <a:rPr lang="en-GB" sz="1500" b="0" strike="noStrike" spc="-1" dirty="0">
                <a:solidFill>
                  <a:srgbClr val="000000"/>
                </a:solidFill>
                <a:latin typeface="Arial"/>
                <a:ea typeface="DejaVu Sans"/>
              </a:rPr>
              <a:t> </a:t>
            </a:r>
            <a:r>
              <a:rPr lang="en-GB" sz="1500" b="0" i="1" strike="noStrike" spc="-1" dirty="0">
                <a:solidFill>
                  <a:srgbClr val="000000"/>
                </a:solidFill>
                <a:latin typeface="Arial"/>
                <a:ea typeface="DejaVu Sans"/>
              </a:rPr>
              <a:t>results with the same method, laboratory, operator, equipment within short intervals of time.</a:t>
            </a:r>
            <a:endParaRPr lang="en-US" sz="1500" b="0" strike="noStrike" spc="-1" dirty="0">
              <a:latin typeface="Arial"/>
            </a:endParaRPr>
          </a:p>
          <a:p>
            <a:pPr marL="540360" indent="-270000" algn="just">
              <a:lnSpc>
                <a:spcPct val="115000"/>
              </a:lnSpc>
              <a:buNone/>
              <a:tabLst>
                <a:tab pos="0" algn="l"/>
              </a:tabLst>
            </a:pPr>
            <a:r>
              <a:rPr lang="en-GB" sz="1500" b="0" i="1" strike="noStrike" spc="-1" dirty="0">
                <a:solidFill>
                  <a:srgbClr val="000000"/>
                </a:solidFill>
                <a:latin typeface="Arial"/>
                <a:ea typeface="DejaVu Sans"/>
              </a:rPr>
              <a:t>** </a:t>
            </a:r>
            <a:r>
              <a:rPr lang="en-GB" sz="1500" b="0" i="1" u="sng" strike="noStrike" spc="-1" dirty="0">
                <a:solidFill>
                  <a:srgbClr val="000000"/>
                </a:solidFill>
                <a:latin typeface="Arial"/>
                <a:ea typeface="DejaVu Sans"/>
              </a:rPr>
              <a:t>reproducibility</a:t>
            </a:r>
            <a:r>
              <a:rPr lang="en-GB" sz="1500" b="0" u="sng" strike="noStrike" spc="-1" dirty="0">
                <a:solidFill>
                  <a:srgbClr val="000000"/>
                </a:solidFill>
                <a:uFillTx/>
                <a:latin typeface="Arial"/>
                <a:ea typeface="DejaVu Sans"/>
              </a:rPr>
              <a:t> conditions:</a:t>
            </a:r>
            <a:r>
              <a:rPr lang="en-GB" sz="1500" b="0" strike="noStrike" spc="-1" dirty="0">
                <a:solidFill>
                  <a:srgbClr val="000000"/>
                </a:solidFill>
                <a:latin typeface="Arial"/>
                <a:ea typeface="DejaVu Sans"/>
              </a:rPr>
              <a:t> results with the same method but different laboratories, operators and equipment.</a:t>
            </a:r>
            <a:endParaRPr lang="en-US" sz="1500" b="0" strike="noStrike" spc="-1" dirty="0">
              <a:latin typeface="Arial"/>
            </a:endParaRPr>
          </a:p>
          <a:p>
            <a:pPr marL="540360" indent="-270000" algn="just">
              <a:lnSpc>
                <a:spcPct val="115000"/>
              </a:lnSpc>
              <a:buNone/>
              <a:tabLst>
                <a:tab pos="0" algn="l"/>
              </a:tabLst>
            </a:pPr>
            <a:r>
              <a:rPr lang="en-GB" sz="1800" b="0" strike="noStrike" spc="-1" dirty="0">
                <a:solidFill>
                  <a:srgbClr val="000000"/>
                </a:solidFill>
                <a:latin typeface="Arial"/>
                <a:ea typeface="DejaVu Sans"/>
              </a:rPr>
              <a:t> </a:t>
            </a:r>
            <a:endParaRPr lang="en-US" sz="1800" b="0" strike="noStrike" spc="-1" dirty="0">
              <a:latin typeface="Arial"/>
            </a:endParaRPr>
          </a:p>
          <a:p>
            <a:pPr marL="540360" indent="-270000" algn="just">
              <a:lnSpc>
                <a:spcPct val="115000"/>
              </a:lnSpc>
              <a:buNone/>
              <a:tabLst>
                <a:tab pos="0" algn="l"/>
              </a:tabLst>
            </a:pPr>
            <a:endParaRPr lang="en-US" sz="1800" b="0" strike="noStrike" spc="-1" dirty="0">
              <a:latin typeface="Arial"/>
            </a:endParaRPr>
          </a:p>
        </p:txBody>
      </p:sp>
      <p:sp>
        <p:nvSpPr>
          <p:cNvPr id="6" name="Footer Placeholder 5">
            <a:extLst>
              <a:ext uri="{FF2B5EF4-FFF2-40B4-BE49-F238E27FC236}">
                <a16:creationId xmlns:a16="http://schemas.microsoft.com/office/drawing/2014/main" id="{B6E9C36D-F66A-DF4A-DADA-483DD855C648}"/>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33333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3548-DCBB-CA6E-8152-AE5B88AD88EC}"/>
              </a:ext>
            </a:extLst>
          </p:cNvPr>
          <p:cNvSpPr>
            <a:spLocks noGrp="1"/>
          </p:cNvSpPr>
          <p:nvPr>
            <p:ph type="title"/>
          </p:nvPr>
        </p:nvSpPr>
        <p:spPr/>
        <p:txBody>
          <a:bodyPr/>
          <a:lstStyle/>
          <a:p>
            <a:r>
              <a:rPr lang="en-US" dirty="0"/>
              <a:t>Approach for regulatory body</a:t>
            </a:r>
            <a:endParaRPr lang="en-BE" dirty="0"/>
          </a:p>
        </p:txBody>
      </p:sp>
      <p:sp>
        <p:nvSpPr>
          <p:cNvPr id="4" name="Slide Number Placeholder 3">
            <a:extLst>
              <a:ext uri="{FF2B5EF4-FFF2-40B4-BE49-F238E27FC236}">
                <a16:creationId xmlns:a16="http://schemas.microsoft.com/office/drawing/2014/main" id="{3E9BD560-E3D9-749B-8E6A-46EF8DE8B23B}"/>
              </a:ext>
            </a:extLst>
          </p:cNvPr>
          <p:cNvSpPr>
            <a:spLocks noGrp="1"/>
          </p:cNvSpPr>
          <p:nvPr>
            <p:ph type="sldNum" sz="quarter" idx="12"/>
          </p:nvPr>
        </p:nvSpPr>
        <p:spPr/>
        <p:txBody>
          <a:bodyPr/>
          <a:lstStyle/>
          <a:p>
            <a:fld id="{A814E660-BF25-4843-B2A0-93C6E2B6253B}" type="slidenum">
              <a:rPr lang="en-BE" smtClean="0"/>
              <a:pPr/>
              <a:t>41</a:t>
            </a:fld>
            <a:endParaRPr lang="en-BE" dirty="0"/>
          </a:p>
        </p:txBody>
      </p:sp>
      <p:sp>
        <p:nvSpPr>
          <p:cNvPr id="3" name="Content Placeholder 2">
            <a:extLst>
              <a:ext uri="{FF2B5EF4-FFF2-40B4-BE49-F238E27FC236}">
                <a16:creationId xmlns:a16="http://schemas.microsoft.com/office/drawing/2014/main" id="{0C82982D-510D-F9D4-075F-F00DE87628A1}"/>
              </a:ext>
            </a:extLst>
          </p:cNvPr>
          <p:cNvSpPr>
            <a:spLocks noGrp="1"/>
          </p:cNvSpPr>
          <p:nvPr>
            <p:ph idx="1"/>
          </p:nvPr>
        </p:nvSpPr>
        <p:spPr/>
        <p:txBody>
          <a:bodyPr/>
          <a:lstStyle/>
          <a:p>
            <a:endParaRPr lang="en-GB"/>
          </a:p>
        </p:txBody>
      </p:sp>
      <p:sp>
        <p:nvSpPr>
          <p:cNvPr id="5" name="TextBox 14">
            <a:extLst>
              <a:ext uri="{FF2B5EF4-FFF2-40B4-BE49-F238E27FC236}">
                <a16:creationId xmlns:a16="http://schemas.microsoft.com/office/drawing/2014/main" id="{B129B2A6-120B-00DA-5301-677DF7882680}"/>
              </a:ext>
            </a:extLst>
          </p:cNvPr>
          <p:cNvSpPr/>
          <p:nvPr/>
        </p:nvSpPr>
        <p:spPr>
          <a:xfrm>
            <a:off x="281520" y="1555368"/>
            <a:ext cx="11294640" cy="59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50000"/>
              </a:lnSpc>
              <a:buNone/>
            </a:pPr>
            <a:r>
              <a:rPr lang="en-GB" sz="2200" b="0" strike="noStrike" spc="-1" dirty="0">
                <a:solidFill>
                  <a:srgbClr val="000000"/>
                </a:solidFill>
                <a:latin typeface="Arial"/>
                <a:ea typeface="DejaVu Sans"/>
              </a:rPr>
              <a:t>CONSISTENCY ANALYSIS </a:t>
            </a:r>
            <a:r>
              <a:rPr lang="en-GB" sz="2200" b="1" u="sng" strike="noStrike" spc="-1" dirty="0">
                <a:solidFill>
                  <a:srgbClr val="000000"/>
                </a:solidFill>
                <a:uFillTx/>
                <a:latin typeface="Arial"/>
                <a:ea typeface="DejaVu Sans"/>
              </a:rPr>
              <a:t>YIELD STRENGTH</a:t>
            </a:r>
            <a:r>
              <a:rPr lang="en-GB" sz="2200" b="0" strike="noStrike" spc="-1" dirty="0">
                <a:solidFill>
                  <a:srgbClr val="000000"/>
                </a:solidFill>
                <a:latin typeface="Arial"/>
                <a:ea typeface="DejaVu Sans"/>
              </a:rPr>
              <a:t> for EUFLAT</a:t>
            </a:r>
            <a:endParaRPr lang="en-US" sz="2200" b="0" strike="noStrike" spc="-1" dirty="0">
              <a:latin typeface="Arial"/>
            </a:endParaRPr>
          </a:p>
        </p:txBody>
      </p:sp>
      <p:pic>
        <p:nvPicPr>
          <p:cNvPr id="10" name="Picture 9">
            <a:extLst>
              <a:ext uri="{FF2B5EF4-FFF2-40B4-BE49-F238E27FC236}">
                <a16:creationId xmlns:a16="http://schemas.microsoft.com/office/drawing/2014/main" id="{0693EA66-4CEB-FECA-D3DE-5953D9E0E1B5}"/>
              </a:ext>
            </a:extLst>
          </p:cNvPr>
          <p:cNvPicPr>
            <a:picLocks noChangeAspect="1"/>
          </p:cNvPicPr>
          <p:nvPr/>
        </p:nvPicPr>
        <p:blipFill>
          <a:blip r:embed="rId2"/>
          <a:stretch>
            <a:fillRect/>
          </a:stretch>
        </p:blipFill>
        <p:spPr>
          <a:xfrm>
            <a:off x="2488449" y="2147568"/>
            <a:ext cx="7740396" cy="4497324"/>
          </a:xfrm>
          <a:prstGeom prst="rect">
            <a:avLst/>
          </a:prstGeom>
        </p:spPr>
      </p:pic>
      <p:pic>
        <p:nvPicPr>
          <p:cNvPr id="6" name="Picture 5">
            <a:extLst>
              <a:ext uri="{FF2B5EF4-FFF2-40B4-BE49-F238E27FC236}">
                <a16:creationId xmlns:a16="http://schemas.microsoft.com/office/drawing/2014/main" id="{E05251B5-7D1B-95F4-5252-EFEB688CC4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3990" y="231448"/>
            <a:ext cx="2043946" cy="2647839"/>
          </a:xfrm>
          <a:prstGeom prst="rect">
            <a:avLst/>
          </a:prstGeom>
        </p:spPr>
      </p:pic>
      <p:sp>
        <p:nvSpPr>
          <p:cNvPr id="7" name="Footer Placeholder 6">
            <a:extLst>
              <a:ext uri="{FF2B5EF4-FFF2-40B4-BE49-F238E27FC236}">
                <a16:creationId xmlns:a16="http://schemas.microsoft.com/office/drawing/2014/main" id="{5A67100D-73A9-249C-4FCA-96D507B00E80}"/>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1325742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3548-DCBB-CA6E-8152-AE5B88AD88EC}"/>
              </a:ext>
            </a:extLst>
          </p:cNvPr>
          <p:cNvSpPr>
            <a:spLocks noGrp="1"/>
          </p:cNvSpPr>
          <p:nvPr>
            <p:ph type="title"/>
          </p:nvPr>
        </p:nvSpPr>
        <p:spPr/>
        <p:txBody>
          <a:bodyPr/>
          <a:lstStyle/>
          <a:p>
            <a:r>
              <a:rPr lang="en-US" dirty="0"/>
              <a:t>Approach for regulatory body</a:t>
            </a:r>
            <a:endParaRPr lang="en-BE" dirty="0"/>
          </a:p>
        </p:txBody>
      </p:sp>
      <p:sp>
        <p:nvSpPr>
          <p:cNvPr id="4" name="Slide Number Placeholder 3">
            <a:extLst>
              <a:ext uri="{FF2B5EF4-FFF2-40B4-BE49-F238E27FC236}">
                <a16:creationId xmlns:a16="http://schemas.microsoft.com/office/drawing/2014/main" id="{3E9BD560-E3D9-749B-8E6A-46EF8DE8B23B}"/>
              </a:ext>
            </a:extLst>
          </p:cNvPr>
          <p:cNvSpPr>
            <a:spLocks noGrp="1"/>
          </p:cNvSpPr>
          <p:nvPr>
            <p:ph type="sldNum" sz="quarter" idx="12"/>
          </p:nvPr>
        </p:nvSpPr>
        <p:spPr/>
        <p:txBody>
          <a:bodyPr/>
          <a:lstStyle/>
          <a:p>
            <a:fld id="{A814E660-BF25-4843-B2A0-93C6E2B6253B}" type="slidenum">
              <a:rPr lang="en-BE" smtClean="0"/>
              <a:pPr/>
              <a:t>42</a:t>
            </a:fld>
            <a:endParaRPr lang="en-BE" dirty="0"/>
          </a:p>
        </p:txBody>
      </p:sp>
      <p:pic>
        <p:nvPicPr>
          <p:cNvPr id="5" name="Picture 4">
            <a:extLst>
              <a:ext uri="{FF2B5EF4-FFF2-40B4-BE49-F238E27FC236}">
                <a16:creationId xmlns:a16="http://schemas.microsoft.com/office/drawing/2014/main" id="{F9273D94-A139-4494-43A8-556E06F3F253}"/>
              </a:ext>
            </a:extLst>
          </p:cNvPr>
          <p:cNvPicPr/>
          <p:nvPr/>
        </p:nvPicPr>
        <p:blipFill>
          <a:blip r:embed="rId2"/>
          <a:stretch/>
        </p:blipFill>
        <p:spPr>
          <a:xfrm>
            <a:off x="1080000" y="2687999"/>
            <a:ext cx="9751320" cy="3499200"/>
          </a:xfrm>
          <a:prstGeom prst="rect">
            <a:avLst/>
          </a:prstGeom>
          <a:ln w="0">
            <a:noFill/>
          </a:ln>
        </p:spPr>
      </p:pic>
      <p:sp>
        <p:nvSpPr>
          <p:cNvPr id="6" name="TextBox 15">
            <a:extLst>
              <a:ext uri="{FF2B5EF4-FFF2-40B4-BE49-F238E27FC236}">
                <a16:creationId xmlns:a16="http://schemas.microsoft.com/office/drawing/2014/main" id="{7AF93008-D362-0D29-82E6-C84D9E871F15}"/>
              </a:ext>
            </a:extLst>
          </p:cNvPr>
          <p:cNvSpPr/>
          <p:nvPr/>
        </p:nvSpPr>
        <p:spPr>
          <a:xfrm>
            <a:off x="281520" y="1884119"/>
            <a:ext cx="11294640" cy="59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50000"/>
              </a:lnSpc>
              <a:buNone/>
            </a:pPr>
            <a:r>
              <a:rPr lang="en-GB" sz="2200" b="0" strike="noStrike" spc="-1">
                <a:solidFill>
                  <a:srgbClr val="000000"/>
                </a:solidFill>
                <a:latin typeface="Arial"/>
                <a:ea typeface="DejaVu Sans"/>
              </a:rPr>
              <a:t>CONSISTENCY ANALYSIS </a:t>
            </a:r>
            <a:r>
              <a:rPr lang="en-GB" sz="2200" b="1" u="sng" strike="noStrike" spc="-1">
                <a:solidFill>
                  <a:srgbClr val="000000"/>
                </a:solidFill>
                <a:uFillTx/>
                <a:latin typeface="Arial"/>
                <a:ea typeface="DejaVu Sans"/>
              </a:rPr>
              <a:t>YIELD STRENGTH</a:t>
            </a:r>
            <a:r>
              <a:rPr lang="en-GB" sz="2200" b="0" strike="noStrike" spc="-1">
                <a:solidFill>
                  <a:srgbClr val="000000"/>
                </a:solidFill>
                <a:latin typeface="Arial"/>
                <a:ea typeface="DejaVu Sans"/>
              </a:rPr>
              <a:t> for EUFLAT</a:t>
            </a:r>
            <a:endParaRPr lang="en-US" sz="2200" b="0" strike="noStrike" spc="-1">
              <a:latin typeface="Arial"/>
            </a:endParaRPr>
          </a:p>
        </p:txBody>
      </p:sp>
      <p:pic>
        <p:nvPicPr>
          <p:cNvPr id="7" name="Picture 6">
            <a:extLst>
              <a:ext uri="{FF2B5EF4-FFF2-40B4-BE49-F238E27FC236}">
                <a16:creationId xmlns:a16="http://schemas.microsoft.com/office/drawing/2014/main" id="{D6936860-3943-7A8D-A78C-035B59ED44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98405" y="40160"/>
            <a:ext cx="2043946" cy="2647839"/>
          </a:xfrm>
          <a:prstGeom prst="rect">
            <a:avLst/>
          </a:prstGeom>
        </p:spPr>
      </p:pic>
      <p:sp>
        <p:nvSpPr>
          <p:cNvPr id="8" name="Footer Placeholder 7">
            <a:extLst>
              <a:ext uri="{FF2B5EF4-FFF2-40B4-BE49-F238E27FC236}">
                <a16:creationId xmlns:a16="http://schemas.microsoft.com/office/drawing/2014/main" id="{A14CF7FB-B106-9FBA-B2C5-0F83A7157167}"/>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3256731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3548-DCBB-CA6E-8152-AE5B88AD88EC}"/>
              </a:ext>
            </a:extLst>
          </p:cNvPr>
          <p:cNvSpPr>
            <a:spLocks noGrp="1"/>
          </p:cNvSpPr>
          <p:nvPr>
            <p:ph type="title"/>
          </p:nvPr>
        </p:nvSpPr>
        <p:spPr/>
        <p:txBody>
          <a:bodyPr/>
          <a:lstStyle/>
          <a:p>
            <a:r>
              <a:rPr lang="en-US" dirty="0"/>
              <a:t>Approach for regulatory body</a:t>
            </a:r>
            <a:endParaRPr lang="en-BE" dirty="0"/>
          </a:p>
        </p:txBody>
      </p:sp>
      <p:sp>
        <p:nvSpPr>
          <p:cNvPr id="4" name="Slide Number Placeholder 3">
            <a:extLst>
              <a:ext uri="{FF2B5EF4-FFF2-40B4-BE49-F238E27FC236}">
                <a16:creationId xmlns:a16="http://schemas.microsoft.com/office/drawing/2014/main" id="{3E9BD560-E3D9-749B-8E6A-46EF8DE8B23B}"/>
              </a:ext>
            </a:extLst>
          </p:cNvPr>
          <p:cNvSpPr>
            <a:spLocks noGrp="1"/>
          </p:cNvSpPr>
          <p:nvPr>
            <p:ph type="sldNum" sz="quarter" idx="12"/>
          </p:nvPr>
        </p:nvSpPr>
        <p:spPr/>
        <p:txBody>
          <a:bodyPr/>
          <a:lstStyle/>
          <a:p>
            <a:fld id="{A814E660-BF25-4843-B2A0-93C6E2B6253B}" type="slidenum">
              <a:rPr lang="en-BE" smtClean="0"/>
              <a:pPr/>
              <a:t>43</a:t>
            </a:fld>
            <a:endParaRPr lang="en-BE" dirty="0"/>
          </a:p>
        </p:txBody>
      </p:sp>
      <p:sp>
        <p:nvSpPr>
          <p:cNvPr id="5" name="TextBox 58">
            <a:extLst>
              <a:ext uri="{FF2B5EF4-FFF2-40B4-BE49-F238E27FC236}">
                <a16:creationId xmlns:a16="http://schemas.microsoft.com/office/drawing/2014/main" id="{367BAF59-F5EA-C5BE-FA37-EA274DAB8EF1}"/>
              </a:ext>
            </a:extLst>
          </p:cNvPr>
          <p:cNvSpPr/>
          <p:nvPr/>
        </p:nvSpPr>
        <p:spPr>
          <a:xfrm>
            <a:off x="308639" y="1589054"/>
            <a:ext cx="11294640" cy="59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50000"/>
              </a:lnSpc>
              <a:buNone/>
            </a:pPr>
            <a:r>
              <a:rPr lang="en-GB" sz="2200" b="0" strike="noStrike" spc="-1">
                <a:solidFill>
                  <a:srgbClr val="000000"/>
                </a:solidFill>
                <a:latin typeface="Arial"/>
                <a:ea typeface="DejaVu Sans"/>
              </a:rPr>
              <a:t>CONSISTENCY ANALYSIS </a:t>
            </a:r>
            <a:r>
              <a:rPr lang="en-GB" sz="2200" b="1" u="sng" strike="noStrike" spc="-1">
                <a:solidFill>
                  <a:srgbClr val="000000"/>
                </a:solidFill>
                <a:uFillTx/>
                <a:latin typeface="Arial"/>
                <a:ea typeface="DejaVu Sans"/>
              </a:rPr>
              <a:t>UNIFORM ELONGATION</a:t>
            </a:r>
            <a:r>
              <a:rPr lang="en-GB" sz="2200" b="0" strike="noStrike" spc="-1">
                <a:solidFill>
                  <a:srgbClr val="000000"/>
                </a:solidFill>
                <a:latin typeface="Arial"/>
                <a:ea typeface="DejaVu Sans"/>
              </a:rPr>
              <a:t> for EUFLAT</a:t>
            </a:r>
            <a:endParaRPr lang="en-US" sz="2200" b="0" strike="noStrike" spc="-1">
              <a:latin typeface="Arial"/>
            </a:endParaRPr>
          </a:p>
        </p:txBody>
      </p:sp>
      <p:pic>
        <p:nvPicPr>
          <p:cNvPr id="6" name="Picture 5">
            <a:extLst>
              <a:ext uri="{FF2B5EF4-FFF2-40B4-BE49-F238E27FC236}">
                <a16:creationId xmlns:a16="http://schemas.microsoft.com/office/drawing/2014/main" id="{EDD4D8DF-5062-F5EF-B113-6AF522BAC1AE}"/>
              </a:ext>
            </a:extLst>
          </p:cNvPr>
          <p:cNvPicPr/>
          <p:nvPr/>
        </p:nvPicPr>
        <p:blipFill>
          <a:blip r:embed="rId2"/>
          <a:stretch/>
        </p:blipFill>
        <p:spPr>
          <a:xfrm>
            <a:off x="538679" y="2428934"/>
            <a:ext cx="11114640" cy="3691800"/>
          </a:xfrm>
          <a:prstGeom prst="rect">
            <a:avLst/>
          </a:prstGeom>
          <a:ln w="0">
            <a:noFill/>
          </a:ln>
        </p:spPr>
      </p:pic>
      <p:pic>
        <p:nvPicPr>
          <p:cNvPr id="7" name="Picture 6">
            <a:extLst>
              <a:ext uri="{FF2B5EF4-FFF2-40B4-BE49-F238E27FC236}">
                <a16:creationId xmlns:a16="http://schemas.microsoft.com/office/drawing/2014/main" id="{D98AA102-0327-1EBC-59DE-7864977BBD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7456" y="0"/>
            <a:ext cx="2043946" cy="2647839"/>
          </a:xfrm>
          <a:prstGeom prst="rect">
            <a:avLst/>
          </a:prstGeom>
        </p:spPr>
      </p:pic>
      <p:sp>
        <p:nvSpPr>
          <p:cNvPr id="8" name="Footer Placeholder 7">
            <a:extLst>
              <a:ext uri="{FF2B5EF4-FFF2-40B4-BE49-F238E27FC236}">
                <a16:creationId xmlns:a16="http://schemas.microsoft.com/office/drawing/2014/main" id="{7E026462-A98A-F30F-76DD-9022444AAF94}"/>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715229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3548-DCBB-CA6E-8152-AE5B88AD88EC}"/>
              </a:ext>
            </a:extLst>
          </p:cNvPr>
          <p:cNvSpPr>
            <a:spLocks noGrp="1"/>
          </p:cNvSpPr>
          <p:nvPr>
            <p:ph type="title"/>
          </p:nvPr>
        </p:nvSpPr>
        <p:spPr/>
        <p:txBody>
          <a:bodyPr/>
          <a:lstStyle/>
          <a:p>
            <a:r>
              <a:rPr lang="en-US" dirty="0"/>
              <a:t>Approach for regulatory body</a:t>
            </a:r>
            <a:endParaRPr lang="en-BE" dirty="0"/>
          </a:p>
        </p:txBody>
      </p:sp>
      <p:sp>
        <p:nvSpPr>
          <p:cNvPr id="4" name="Slide Number Placeholder 3">
            <a:extLst>
              <a:ext uri="{FF2B5EF4-FFF2-40B4-BE49-F238E27FC236}">
                <a16:creationId xmlns:a16="http://schemas.microsoft.com/office/drawing/2014/main" id="{3E9BD560-E3D9-749B-8E6A-46EF8DE8B23B}"/>
              </a:ext>
            </a:extLst>
          </p:cNvPr>
          <p:cNvSpPr>
            <a:spLocks noGrp="1"/>
          </p:cNvSpPr>
          <p:nvPr>
            <p:ph type="sldNum" sz="quarter" idx="12"/>
          </p:nvPr>
        </p:nvSpPr>
        <p:spPr/>
        <p:txBody>
          <a:bodyPr/>
          <a:lstStyle/>
          <a:p>
            <a:fld id="{A814E660-BF25-4843-B2A0-93C6E2B6253B}" type="slidenum">
              <a:rPr lang="en-BE" smtClean="0"/>
              <a:pPr/>
              <a:t>44</a:t>
            </a:fld>
            <a:endParaRPr lang="en-BE" dirty="0"/>
          </a:p>
        </p:txBody>
      </p:sp>
      <p:sp>
        <p:nvSpPr>
          <p:cNvPr id="6" name="TextBox 60">
            <a:extLst>
              <a:ext uri="{FF2B5EF4-FFF2-40B4-BE49-F238E27FC236}">
                <a16:creationId xmlns:a16="http://schemas.microsoft.com/office/drawing/2014/main" id="{C1E038ED-B2AC-227B-2A7C-DFADD755FD0A}"/>
              </a:ext>
            </a:extLst>
          </p:cNvPr>
          <p:cNvSpPr/>
          <p:nvPr/>
        </p:nvSpPr>
        <p:spPr>
          <a:xfrm>
            <a:off x="404557" y="1602015"/>
            <a:ext cx="11294640" cy="59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50000"/>
              </a:lnSpc>
              <a:buNone/>
            </a:pPr>
            <a:r>
              <a:rPr lang="en-GB" sz="2200" b="0" strike="noStrike" spc="-1">
                <a:solidFill>
                  <a:srgbClr val="000000"/>
                </a:solidFill>
                <a:latin typeface="Arial"/>
                <a:ea typeface="DejaVu Sans"/>
              </a:rPr>
              <a:t>CONSISTENCY ANALYSIS </a:t>
            </a:r>
            <a:r>
              <a:rPr lang="en-GB" sz="2200" b="1" u="sng" strike="noStrike" spc="-1">
                <a:solidFill>
                  <a:srgbClr val="000000"/>
                </a:solidFill>
                <a:uFillTx/>
                <a:latin typeface="Arial"/>
                <a:ea typeface="DejaVu Sans"/>
              </a:rPr>
              <a:t>REDUCTION IN AREA</a:t>
            </a:r>
            <a:r>
              <a:rPr lang="en-GB" sz="2200" b="0" strike="noStrike" spc="-1">
                <a:solidFill>
                  <a:srgbClr val="000000"/>
                </a:solidFill>
                <a:latin typeface="Arial"/>
                <a:ea typeface="DejaVu Sans"/>
              </a:rPr>
              <a:t> for CYLINDRICAL specimen</a:t>
            </a:r>
            <a:endParaRPr lang="en-US" sz="2200" b="0" strike="noStrike" spc="-1">
              <a:latin typeface="Arial"/>
            </a:endParaRPr>
          </a:p>
        </p:txBody>
      </p:sp>
      <p:pic>
        <p:nvPicPr>
          <p:cNvPr id="7" name="Picture 6">
            <a:extLst>
              <a:ext uri="{FF2B5EF4-FFF2-40B4-BE49-F238E27FC236}">
                <a16:creationId xmlns:a16="http://schemas.microsoft.com/office/drawing/2014/main" id="{EAD9D5CE-B1E5-E22E-F859-1B8ED00BB9E5}"/>
              </a:ext>
            </a:extLst>
          </p:cNvPr>
          <p:cNvPicPr/>
          <p:nvPr/>
        </p:nvPicPr>
        <p:blipFill>
          <a:blip r:embed="rId2"/>
          <a:stretch/>
        </p:blipFill>
        <p:spPr>
          <a:xfrm>
            <a:off x="807037" y="2508855"/>
            <a:ext cx="10618200" cy="3888720"/>
          </a:xfrm>
          <a:prstGeom prst="rect">
            <a:avLst/>
          </a:prstGeom>
          <a:ln w="0">
            <a:noFill/>
          </a:ln>
        </p:spPr>
      </p:pic>
      <p:pic>
        <p:nvPicPr>
          <p:cNvPr id="3" name="Picture 2" descr="A drawing of a rectangular object with a straight line&#10;&#10;Description automatically generated">
            <a:extLst>
              <a:ext uri="{FF2B5EF4-FFF2-40B4-BE49-F238E27FC236}">
                <a16:creationId xmlns:a16="http://schemas.microsoft.com/office/drawing/2014/main" id="{CE36E657-1EF9-0065-24E8-6F4FCD3F70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10370" y="262488"/>
            <a:ext cx="3356883" cy="1182207"/>
          </a:xfrm>
          <a:prstGeom prst="rect">
            <a:avLst/>
          </a:prstGeom>
        </p:spPr>
      </p:pic>
      <p:sp>
        <p:nvSpPr>
          <p:cNvPr id="8" name="Footer Placeholder 7">
            <a:extLst>
              <a:ext uri="{FF2B5EF4-FFF2-40B4-BE49-F238E27FC236}">
                <a16:creationId xmlns:a16="http://schemas.microsoft.com/office/drawing/2014/main" id="{DB6E7311-0D1F-3D61-23C8-A86D24A3A54C}"/>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Tree>
    <p:extLst>
      <p:ext uri="{BB962C8B-B14F-4D97-AF65-F5344CB8AC3E}">
        <p14:creationId xmlns:p14="http://schemas.microsoft.com/office/powerpoint/2010/main" val="1941646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B741-9412-9D2C-AD60-00255207E3C4}"/>
              </a:ext>
            </a:extLst>
          </p:cNvPr>
          <p:cNvSpPr>
            <a:spLocks noGrp="1"/>
          </p:cNvSpPr>
          <p:nvPr>
            <p:ph type="title"/>
          </p:nvPr>
        </p:nvSpPr>
        <p:spPr/>
        <p:txBody>
          <a:bodyPr/>
          <a:lstStyle/>
          <a:p>
            <a:r>
              <a:rPr lang="en-US" dirty="0"/>
              <a:t>WPMAT Project Objectives</a:t>
            </a:r>
            <a:endParaRPr lang="en-GB" dirty="0"/>
          </a:p>
        </p:txBody>
      </p:sp>
      <p:sp>
        <p:nvSpPr>
          <p:cNvPr id="3" name="Content Placeholder 2">
            <a:extLst>
              <a:ext uri="{FF2B5EF4-FFF2-40B4-BE49-F238E27FC236}">
                <a16:creationId xmlns:a16="http://schemas.microsoft.com/office/drawing/2014/main" id="{9616D0DC-D7F9-AB8B-C4D3-12499B765D09}"/>
              </a:ext>
            </a:extLst>
          </p:cNvPr>
          <p:cNvSpPr>
            <a:spLocks noGrp="1"/>
          </p:cNvSpPr>
          <p:nvPr>
            <p:ph idx="1"/>
          </p:nvPr>
        </p:nvSpPr>
        <p:spPr>
          <a:xfrm>
            <a:off x="609600" y="1031945"/>
            <a:ext cx="11103024" cy="5688632"/>
          </a:xfrm>
        </p:spPr>
        <p:txBody>
          <a:bodyPr>
            <a:normAutofit/>
          </a:bodyPr>
          <a:lstStyle/>
          <a:p>
            <a:pPr marL="442912" indent="-285750">
              <a:spcAft>
                <a:spcPts val="1800"/>
              </a:spcAft>
            </a:pPr>
            <a:r>
              <a:rPr lang="en-GB" b="1" i="1" dirty="0">
                <a:solidFill>
                  <a:schemeClr val="tx2"/>
                </a:solidFill>
              </a:rPr>
              <a:t>Review </a:t>
            </a:r>
            <a:r>
              <a:rPr lang="en-GB" i="1" dirty="0"/>
              <a:t>current small tensile specimen testing methods and samples geometries used by previous programs </a:t>
            </a:r>
            <a:endParaRPr lang="en-US" dirty="0"/>
          </a:p>
          <a:p>
            <a:pPr marL="442912" indent="-285750">
              <a:spcAft>
                <a:spcPts val="1800"/>
              </a:spcAft>
            </a:pPr>
            <a:r>
              <a:rPr lang="en-GB" b="1" i="1" dirty="0">
                <a:solidFill>
                  <a:schemeClr val="tx2"/>
                </a:solidFill>
              </a:rPr>
              <a:t>Identify and propose SSTT </a:t>
            </a:r>
            <a:r>
              <a:rPr lang="en-GB" i="1" dirty="0"/>
              <a:t>methods for tensile, fatigue, creep and fracture, and respective sample geometry</a:t>
            </a:r>
            <a:endParaRPr lang="en-US" dirty="0"/>
          </a:p>
          <a:p>
            <a:pPr marL="442912" indent="-285750">
              <a:spcAft>
                <a:spcPts val="1800"/>
              </a:spcAft>
            </a:pPr>
            <a:r>
              <a:rPr lang="en-GB" b="1" i="1" dirty="0">
                <a:solidFill>
                  <a:schemeClr val="tx2"/>
                </a:solidFill>
              </a:rPr>
              <a:t>Execute experimental programs </a:t>
            </a:r>
            <a:r>
              <a:rPr lang="en-GB" i="1" dirty="0"/>
              <a:t>to validate (minimum) allowable size (at given shape)</a:t>
            </a:r>
            <a:endParaRPr lang="en-US" dirty="0"/>
          </a:p>
          <a:p>
            <a:pPr marL="442912" indent="-285750">
              <a:spcAft>
                <a:spcPts val="1800"/>
              </a:spcAft>
            </a:pPr>
            <a:r>
              <a:rPr lang="en-GB" b="1" i="1" dirty="0">
                <a:solidFill>
                  <a:schemeClr val="tx2"/>
                </a:solidFill>
              </a:rPr>
              <a:t>Propose a set of guidelines for SSTT</a:t>
            </a:r>
            <a:r>
              <a:rPr lang="en-GB" i="1" dirty="0"/>
              <a:t> methods with the validation of the minimum allowable size</a:t>
            </a:r>
          </a:p>
          <a:p>
            <a:pPr marL="442912" indent="-285750">
              <a:spcAft>
                <a:spcPts val="1800"/>
              </a:spcAft>
            </a:pPr>
            <a:r>
              <a:rPr lang="en-GB" i="1" dirty="0"/>
              <a:t>Prepare the guidelines (and recommendations) </a:t>
            </a:r>
            <a:r>
              <a:rPr lang="en-GB" b="1" i="1" dirty="0">
                <a:solidFill>
                  <a:schemeClr val="tx2"/>
                </a:solidFill>
              </a:rPr>
              <a:t>for ISO/ASTM review/approval</a:t>
            </a:r>
            <a:endParaRPr lang="en-US" b="1" dirty="0">
              <a:solidFill>
                <a:schemeClr val="tx2"/>
              </a:solidFill>
            </a:endParaRPr>
          </a:p>
          <a:p>
            <a:pPr>
              <a:spcAft>
                <a:spcPts val="1800"/>
              </a:spcAft>
            </a:pPr>
            <a:endParaRPr lang="en-GB" dirty="0"/>
          </a:p>
        </p:txBody>
      </p:sp>
      <p:sp>
        <p:nvSpPr>
          <p:cNvPr id="4" name="Footer Placeholder 3">
            <a:extLst>
              <a:ext uri="{FF2B5EF4-FFF2-40B4-BE49-F238E27FC236}">
                <a16:creationId xmlns:a16="http://schemas.microsoft.com/office/drawing/2014/main" id="{392CCC0E-670C-9C72-EAFB-8196D73F85CF}"/>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577F4843-D513-08DA-8C75-C3625617C551}"/>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Tree>
    <p:extLst>
      <p:ext uri="{BB962C8B-B14F-4D97-AF65-F5344CB8AC3E}">
        <p14:creationId xmlns:p14="http://schemas.microsoft.com/office/powerpoint/2010/main" val="97650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DC508-50F0-51CB-24F1-816B8404F79D}"/>
              </a:ext>
            </a:extLst>
          </p:cNvPr>
          <p:cNvSpPr>
            <a:spLocks noGrp="1"/>
          </p:cNvSpPr>
          <p:nvPr>
            <p:ph type="title"/>
          </p:nvPr>
        </p:nvSpPr>
        <p:spPr/>
        <p:txBody>
          <a:bodyPr/>
          <a:lstStyle/>
          <a:p>
            <a:r>
              <a:rPr lang="en-US" dirty="0"/>
              <a:t>Low Cycle Fatigue</a:t>
            </a:r>
            <a:endParaRPr lang="en-GB" dirty="0"/>
          </a:p>
        </p:txBody>
      </p:sp>
      <p:sp>
        <p:nvSpPr>
          <p:cNvPr id="4" name="Footer Placeholder 3">
            <a:extLst>
              <a:ext uri="{FF2B5EF4-FFF2-40B4-BE49-F238E27FC236}">
                <a16:creationId xmlns:a16="http://schemas.microsoft.com/office/drawing/2014/main" id="{C154810B-EA40-377E-55EB-55BF3108092B}"/>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3A3DE2F6-27E0-6228-675D-651DAC8C31F5}"/>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7" name="Slide Number Placeholder 3">
            <a:extLst>
              <a:ext uri="{FF2B5EF4-FFF2-40B4-BE49-F238E27FC236}">
                <a16:creationId xmlns:a16="http://schemas.microsoft.com/office/drawing/2014/main" id="{836F8BA5-BC5E-7271-CD4B-53B1AA504E87}"/>
              </a:ext>
            </a:extLst>
          </p:cNvPr>
          <p:cNvSpPr txBox="1">
            <a:spLocks/>
          </p:cNvSpPr>
          <p:nvPr/>
        </p:nvSpPr>
        <p:spPr>
          <a:xfrm>
            <a:off x="8980433" y="6479665"/>
            <a:ext cx="2743200" cy="2307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4E660-BF25-4843-B2A0-93C6E2B6253B}" type="slidenum">
              <a:rPr lang="en-BE" smtClean="0"/>
              <a:pPr/>
              <a:t>6</a:t>
            </a:fld>
            <a:endParaRPr lang="en-BE" dirty="0"/>
          </a:p>
        </p:txBody>
      </p:sp>
      <p:sp>
        <p:nvSpPr>
          <p:cNvPr id="8" name="Text Box 5">
            <a:extLst>
              <a:ext uri="{FF2B5EF4-FFF2-40B4-BE49-F238E27FC236}">
                <a16:creationId xmlns:a16="http://schemas.microsoft.com/office/drawing/2014/main" id="{00652099-F5D5-2932-27B9-7CFD50C97C55}"/>
              </a:ext>
            </a:extLst>
          </p:cNvPr>
          <p:cNvSpPr txBox="1">
            <a:spLocks noChangeArrowheads="1"/>
          </p:cNvSpPr>
          <p:nvPr/>
        </p:nvSpPr>
        <p:spPr bwMode="auto">
          <a:xfrm>
            <a:off x="360040" y="853492"/>
            <a:ext cx="8498525" cy="503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Verdana" panose="020B0604030504040204" pitchFamily="34" charset="0"/>
              </a:defRPr>
            </a:lvl1pPr>
            <a:lvl2pPr marL="742950" indent="-285750" eaLnBrk="0" hangingPunct="0">
              <a:defRPr sz="1300">
                <a:solidFill>
                  <a:schemeClr val="tx1"/>
                </a:solidFill>
                <a:latin typeface="Verdana" panose="020B0604030504040204" pitchFamily="34" charset="0"/>
              </a:defRPr>
            </a:lvl2pPr>
            <a:lvl3pPr marL="1143000" indent="-228600" eaLnBrk="0" hangingPunct="0">
              <a:defRPr sz="1300">
                <a:solidFill>
                  <a:schemeClr val="tx1"/>
                </a:solidFill>
                <a:latin typeface="Verdana" panose="020B0604030504040204" pitchFamily="34" charset="0"/>
              </a:defRPr>
            </a:lvl3pPr>
            <a:lvl4pPr marL="1600200" indent="-228600" eaLnBrk="0" hangingPunct="0">
              <a:defRPr sz="1300">
                <a:solidFill>
                  <a:schemeClr val="tx1"/>
                </a:solidFill>
                <a:latin typeface="Verdana" panose="020B0604030504040204" pitchFamily="34" charset="0"/>
              </a:defRPr>
            </a:lvl4pPr>
            <a:lvl5pPr marL="2057400" indent="-228600" eaLnBrk="0" hangingPunct="0">
              <a:defRPr sz="1300">
                <a:solidFill>
                  <a:schemeClr val="tx1"/>
                </a:solidFill>
                <a:latin typeface="Verdana" panose="020B0604030504040204" pitchFamily="34" charset="0"/>
              </a:defRPr>
            </a:lvl5pPr>
            <a:lvl6pPr marL="2514600" indent="-228600" algn="ctr" eaLnBrk="0" fontAlgn="base" hangingPunct="0">
              <a:lnSpc>
                <a:spcPct val="120000"/>
              </a:lnSpc>
              <a:spcBef>
                <a:spcPct val="0"/>
              </a:spcBef>
              <a:spcAft>
                <a:spcPct val="0"/>
              </a:spcAft>
              <a:defRPr sz="1300">
                <a:solidFill>
                  <a:schemeClr val="tx1"/>
                </a:solidFill>
                <a:latin typeface="Verdana" panose="020B0604030504040204" pitchFamily="34" charset="0"/>
              </a:defRPr>
            </a:lvl6pPr>
            <a:lvl7pPr marL="2971800" indent="-228600" algn="ctr" eaLnBrk="0" fontAlgn="base" hangingPunct="0">
              <a:lnSpc>
                <a:spcPct val="120000"/>
              </a:lnSpc>
              <a:spcBef>
                <a:spcPct val="0"/>
              </a:spcBef>
              <a:spcAft>
                <a:spcPct val="0"/>
              </a:spcAft>
              <a:defRPr sz="1300">
                <a:solidFill>
                  <a:schemeClr val="tx1"/>
                </a:solidFill>
                <a:latin typeface="Verdana" panose="020B0604030504040204" pitchFamily="34" charset="0"/>
              </a:defRPr>
            </a:lvl7pPr>
            <a:lvl8pPr marL="3429000" indent="-228600" algn="ctr" eaLnBrk="0" fontAlgn="base" hangingPunct="0">
              <a:lnSpc>
                <a:spcPct val="120000"/>
              </a:lnSpc>
              <a:spcBef>
                <a:spcPct val="0"/>
              </a:spcBef>
              <a:spcAft>
                <a:spcPct val="0"/>
              </a:spcAft>
              <a:defRPr sz="1300">
                <a:solidFill>
                  <a:schemeClr val="tx1"/>
                </a:solidFill>
                <a:latin typeface="Verdana" panose="020B0604030504040204" pitchFamily="34" charset="0"/>
              </a:defRPr>
            </a:lvl8pPr>
            <a:lvl9pPr marL="3886200" indent="-228600" algn="ctr" eaLnBrk="0" fontAlgn="base" hangingPunct="0">
              <a:lnSpc>
                <a:spcPct val="120000"/>
              </a:lnSpc>
              <a:spcBef>
                <a:spcPct val="0"/>
              </a:spcBef>
              <a:spcAft>
                <a:spcPct val="0"/>
              </a:spcAft>
              <a:defRPr sz="1300">
                <a:solidFill>
                  <a:schemeClr val="tx1"/>
                </a:solidFill>
                <a:latin typeface="Verdana" panose="020B0604030504040204" pitchFamily="34" charset="0"/>
              </a:defRPr>
            </a:lvl9pPr>
          </a:lstStyle>
          <a:p>
            <a:pPr eaLnBrk="1" hangingPunct="1">
              <a:lnSpc>
                <a:spcPct val="130000"/>
              </a:lnSpc>
              <a:spcAft>
                <a:spcPts val="900"/>
              </a:spcAft>
            </a:pPr>
            <a:r>
              <a:rPr lang="en-US" altLang="de-DE" sz="1800" b="1" dirty="0">
                <a:latin typeface="Arial" panose="020B0604020202020204" pitchFamily="34" charset="0"/>
              </a:rPr>
              <a:t>Materials: </a:t>
            </a:r>
            <a:r>
              <a:rPr lang="en-US" altLang="de-DE" sz="1800" dirty="0">
                <a:latin typeface="Arial" panose="020B0604020202020204" pitchFamily="34" charset="0"/>
              </a:rPr>
              <a:t>EUROFER97-3 &amp; F82H-BA07</a:t>
            </a:r>
          </a:p>
          <a:p>
            <a:pPr eaLnBrk="1" hangingPunct="1">
              <a:lnSpc>
                <a:spcPct val="130000"/>
              </a:lnSpc>
              <a:spcAft>
                <a:spcPts val="900"/>
              </a:spcAft>
            </a:pPr>
            <a:r>
              <a:rPr lang="en-US" altLang="de-DE" sz="1800" b="1" dirty="0">
                <a:latin typeface="Arial" panose="020B0604020202020204" pitchFamily="34" charset="0"/>
              </a:rPr>
              <a:t>Test performance according to: </a:t>
            </a:r>
            <a:r>
              <a:rPr lang="en-US" altLang="de-DE" sz="1800" dirty="0">
                <a:latin typeface="Arial" panose="020B0604020202020204" pitchFamily="34" charset="0"/>
              </a:rPr>
              <a:t>EN ISO 12106, ASTM E606M</a:t>
            </a:r>
          </a:p>
          <a:p>
            <a:pPr algn="l" eaLnBrk="1" hangingPunct="1">
              <a:lnSpc>
                <a:spcPct val="130000"/>
              </a:lnSpc>
              <a:spcAft>
                <a:spcPts val="600"/>
              </a:spcAft>
            </a:pPr>
            <a:r>
              <a:rPr lang="en-US" altLang="de-DE" sz="1800" b="1" dirty="0">
                <a:latin typeface="Arial" panose="020B0604020202020204" pitchFamily="34" charset="0"/>
              </a:rPr>
              <a:t>Tests on:</a:t>
            </a:r>
          </a:p>
          <a:p>
            <a:pPr marL="285750" indent="-285750" algn="l" eaLnBrk="1" hangingPunct="1">
              <a:lnSpc>
                <a:spcPct val="130000"/>
              </a:lnSpc>
              <a:buFontTx/>
              <a:buChar char="-"/>
            </a:pPr>
            <a:r>
              <a:rPr lang="en-US" altLang="de-DE" sz="1800" dirty="0">
                <a:latin typeface="Arial" panose="020B0604020202020204" pitchFamily="34" charset="0"/>
              </a:rPr>
              <a:t>lab-specific sub-sized specimens (D = 2 mm &amp; 5 mm)</a:t>
            </a:r>
          </a:p>
          <a:p>
            <a:pPr marL="285750" indent="-285750" eaLnBrk="1" hangingPunct="1">
              <a:lnSpc>
                <a:spcPct val="130000"/>
              </a:lnSpc>
              <a:buFontTx/>
              <a:buChar char="-"/>
            </a:pPr>
            <a:r>
              <a:rPr lang="en-US" altLang="de-DE" sz="1800" dirty="0">
                <a:latin typeface="Arial" panose="020B0604020202020204" pitchFamily="34" charset="0"/>
              </a:rPr>
              <a:t>standard sized specimens (D = 8.8 mm)</a:t>
            </a:r>
          </a:p>
          <a:p>
            <a:pPr eaLnBrk="1" hangingPunct="1">
              <a:lnSpc>
                <a:spcPct val="130000"/>
              </a:lnSpc>
            </a:pPr>
            <a:r>
              <a:rPr lang="en-US" altLang="de-DE" sz="1800" b="1" dirty="0">
                <a:latin typeface="Arial" panose="020B0604020202020204" pitchFamily="34" charset="0"/>
              </a:rPr>
              <a:t>with:</a:t>
            </a:r>
            <a:endParaRPr lang="en-US" altLang="de-DE" sz="1800" dirty="0">
              <a:latin typeface="Arial" panose="020B0604020202020204" pitchFamily="34" charset="0"/>
            </a:endParaRPr>
          </a:p>
          <a:p>
            <a:pPr marL="285750" indent="-285750" eaLnBrk="1" hangingPunct="1">
              <a:lnSpc>
                <a:spcPct val="130000"/>
              </a:lnSpc>
              <a:buFontTx/>
              <a:buChar char="-"/>
            </a:pPr>
            <a:r>
              <a:rPr lang="en-US" altLang="de-DE" sz="1800" dirty="0">
                <a:latin typeface="Arial" panose="020B0604020202020204" pitchFamily="34" charset="0"/>
              </a:rPr>
              <a:t>L/D ≤ 3 to avoid buckling</a:t>
            </a:r>
          </a:p>
          <a:p>
            <a:pPr marL="285750" indent="-285750" eaLnBrk="1" hangingPunct="1">
              <a:lnSpc>
                <a:spcPct val="130000"/>
              </a:lnSpc>
              <a:spcAft>
                <a:spcPts val="900"/>
              </a:spcAft>
              <a:buFontTx/>
              <a:buChar char="-"/>
            </a:pPr>
            <a:r>
              <a:rPr lang="en-US" altLang="de-DE" sz="1800" dirty="0">
                <a:latin typeface="Arial" panose="020B0604020202020204" pitchFamily="34" charset="0"/>
              </a:rPr>
              <a:t>axially (at least radially) polished surface</a:t>
            </a:r>
            <a:endParaRPr lang="en-US" altLang="de-DE" sz="1800" b="1" dirty="0">
              <a:latin typeface="Arial" panose="020B0604020202020204" pitchFamily="34" charset="0"/>
            </a:endParaRPr>
          </a:p>
          <a:p>
            <a:pPr eaLnBrk="1" hangingPunct="1">
              <a:lnSpc>
                <a:spcPct val="130000"/>
              </a:lnSpc>
            </a:pPr>
            <a:r>
              <a:rPr lang="en-US" altLang="de-DE" sz="1800" b="1" dirty="0">
                <a:latin typeface="Arial" panose="020B0604020202020204" pitchFamily="34" charset="0"/>
              </a:rPr>
              <a:t>Strain controlled LCF tests in air at RT &amp; 550°C:</a:t>
            </a:r>
          </a:p>
          <a:p>
            <a:pPr eaLnBrk="1" hangingPunct="1">
              <a:lnSpc>
                <a:spcPct val="130000"/>
              </a:lnSpc>
              <a:spcAft>
                <a:spcPts val="900"/>
              </a:spcAft>
            </a:pPr>
            <a:r>
              <a:rPr lang="en-US" altLang="de-DE" sz="1800" b="1" dirty="0">
                <a:latin typeface="Arial" panose="020B0604020202020204" pitchFamily="34" charset="0"/>
                <a:sym typeface="Wingdings" panose="05000000000000000000" pitchFamily="2" charset="2"/>
              </a:rPr>
              <a:t> </a:t>
            </a:r>
            <a:r>
              <a:rPr lang="en-US" altLang="de-DE" sz="1800" dirty="0">
                <a:latin typeface="Arial" panose="020B0604020202020204" pitchFamily="34" charset="0"/>
              </a:rPr>
              <a:t>determination of </a:t>
            </a:r>
            <a:r>
              <a:rPr lang="en-US" altLang="de-DE" sz="1800" dirty="0" err="1">
                <a:latin typeface="Arial" panose="020B0604020202020204" pitchFamily="34" charset="0"/>
              </a:rPr>
              <a:t>Woehler</a:t>
            </a:r>
            <a:r>
              <a:rPr lang="en-US" altLang="de-DE" sz="1800" dirty="0">
                <a:latin typeface="Arial" panose="020B0604020202020204" pitchFamily="34" charset="0"/>
              </a:rPr>
              <a:t> curves</a:t>
            </a:r>
          </a:p>
          <a:p>
            <a:pPr algn="l" eaLnBrk="1" hangingPunct="1">
              <a:lnSpc>
                <a:spcPct val="130000"/>
              </a:lnSpc>
              <a:spcAft>
                <a:spcPts val="900"/>
              </a:spcAft>
            </a:pPr>
            <a:r>
              <a:rPr lang="en-US" altLang="de-DE" sz="1800" b="1" dirty="0">
                <a:latin typeface="Arial" panose="020B0604020202020204" pitchFamily="34" charset="0"/>
              </a:rPr>
              <a:t>3 tests under equal test conditions</a:t>
            </a:r>
          </a:p>
          <a:p>
            <a:pPr algn="l" eaLnBrk="1" hangingPunct="1">
              <a:lnSpc>
                <a:spcPct val="130000"/>
              </a:lnSpc>
            </a:pPr>
            <a:r>
              <a:rPr lang="en-US" altLang="de-DE" sz="1800" b="1" dirty="0">
                <a:latin typeface="Arial" panose="020B0604020202020204" pitchFamily="34" charset="0"/>
              </a:rPr>
              <a:t>Total number of tests: </a:t>
            </a:r>
            <a:r>
              <a:rPr lang="en-US" altLang="de-DE" sz="1800" dirty="0">
                <a:latin typeface="Arial" panose="020B0604020202020204" pitchFamily="34" charset="0"/>
              </a:rPr>
              <a:t>66 for each material</a:t>
            </a:r>
            <a:r>
              <a:rPr lang="en-US" altLang="de-DE" sz="1800" b="1" dirty="0">
                <a:latin typeface="Arial" panose="020B0604020202020204" pitchFamily="34" charset="0"/>
              </a:rPr>
              <a:t> </a:t>
            </a:r>
          </a:p>
        </p:txBody>
      </p:sp>
      <p:pic>
        <p:nvPicPr>
          <p:cNvPr id="9" name="Grafik 5">
            <a:extLst>
              <a:ext uri="{FF2B5EF4-FFF2-40B4-BE49-F238E27FC236}">
                <a16:creationId xmlns:a16="http://schemas.microsoft.com/office/drawing/2014/main" id="{94250EEA-71D7-8B59-6489-05AB22F42B69}"/>
              </a:ext>
            </a:extLst>
          </p:cNvPr>
          <p:cNvPicPr>
            <a:picLocks noChangeAspect="1"/>
          </p:cNvPicPr>
          <p:nvPr/>
        </p:nvPicPr>
        <p:blipFill>
          <a:blip r:embed="rId2"/>
          <a:stretch>
            <a:fillRect/>
          </a:stretch>
        </p:blipFill>
        <p:spPr>
          <a:xfrm rot="5400000">
            <a:off x="8518325" y="1738348"/>
            <a:ext cx="1609483" cy="3944454"/>
          </a:xfrm>
          <a:prstGeom prst="rect">
            <a:avLst/>
          </a:prstGeom>
        </p:spPr>
      </p:pic>
      <p:pic>
        <p:nvPicPr>
          <p:cNvPr id="10" name="Grafik 6">
            <a:extLst>
              <a:ext uri="{FF2B5EF4-FFF2-40B4-BE49-F238E27FC236}">
                <a16:creationId xmlns:a16="http://schemas.microsoft.com/office/drawing/2014/main" id="{4C5B6638-E0CC-95C1-DFB0-8C1E2E5199D1}"/>
              </a:ext>
            </a:extLst>
          </p:cNvPr>
          <p:cNvPicPr>
            <a:picLocks noChangeAspect="1"/>
          </p:cNvPicPr>
          <p:nvPr/>
        </p:nvPicPr>
        <p:blipFill>
          <a:blip r:embed="rId3"/>
          <a:stretch>
            <a:fillRect/>
          </a:stretch>
        </p:blipFill>
        <p:spPr>
          <a:xfrm>
            <a:off x="8258285" y="1924110"/>
            <a:ext cx="2609314" cy="1085182"/>
          </a:xfrm>
          <a:prstGeom prst="rect">
            <a:avLst/>
          </a:prstGeom>
        </p:spPr>
      </p:pic>
      <p:pic>
        <p:nvPicPr>
          <p:cNvPr id="11" name="Grafik 7">
            <a:extLst>
              <a:ext uri="{FF2B5EF4-FFF2-40B4-BE49-F238E27FC236}">
                <a16:creationId xmlns:a16="http://schemas.microsoft.com/office/drawing/2014/main" id="{DB20B317-9942-F267-5E69-FF207413B209}"/>
              </a:ext>
            </a:extLst>
          </p:cNvPr>
          <p:cNvPicPr>
            <a:picLocks noChangeAspect="1"/>
          </p:cNvPicPr>
          <p:nvPr/>
        </p:nvPicPr>
        <p:blipFill>
          <a:blip r:embed="rId4"/>
          <a:stretch>
            <a:fillRect/>
          </a:stretch>
        </p:blipFill>
        <p:spPr>
          <a:xfrm rot="5400000">
            <a:off x="7555597" y="3074463"/>
            <a:ext cx="2231329" cy="4505334"/>
          </a:xfrm>
          <a:prstGeom prst="rect">
            <a:avLst/>
          </a:prstGeom>
        </p:spPr>
      </p:pic>
      <p:sp>
        <p:nvSpPr>
          <p:cNvPr id="12" name="Textfeld 8">
            <a:extLst>
              <a:ext uri="{FF2B5EF4-FFF2-40B4-BE49-F238E27FC236}">
                <a16:creationId xmlns:a16="http://schemas.microsoft.com/office/drawing/2014/main" id="{6A46578D-4383-13BA-05D4-7F5855B91F97}"/>
              </a:ext>
            </a:extLst>
          </p:cNvPr>
          <p:cNvSpPr txBox="1"/>
          <p:nvPr/>
        </p:nvSpPr>
        <p:spPr>
          <a:xfrm>
            <a:off x="8671262" y="6047601"/>
            <a:ext cx="2937935" cy="268050"/>
          </a:xfrm>
          <a:prstGeom prst="rect">
            <a:avLst/>
          </a:prstGeom>
          <a:noFill/>
        </p:spPr>
        <p:txBody>
          <a:bodyPr wrap="square" rtlCol="0">
            <a:spAutoFit/>
          </a:bodyPr>
          <a:lstStyle/>
          <a:p>
            <a:pPr algn="r"/>
            <a:r>
              <a:rPr lang="en-GB" sz="1100" dirty="0"/>
              <a:t>J. Aktaa et al., </a:t>
            </a:r>
            <a:r>
              <a:rPr lang="en-GB" sz="1100" i="1" dirty="0"/>
              <a:t>EFDA_D_2NM9AT</a:t>
            </a:r>
            <a:r>
              <a:rPr lang="en-GB" sz="1100" dirty="0"/>
              <a:t>, 2020</a:t>
            </a:r>
          </a:p>
        </p:txBody>
      </p:sp>
      <p:grpSp>
        <p:nvGrpSpPr>
          <p:cNvPr id="19" name="Group 18">
            <a:extLst>
              <a:ext uri="{FF2B5EF4-FFF2-40B4-BE49-F238E27FC236}">
                <a16:creationId xmlns:a16="http://schemas.microsoft.com/office/drawing/2014/main" id="{81146894-433A-5DE7-DE5A-2BDFE979BF88}"/>
              </a:ext>
            </a:extLst>
          </p:cNvPr>
          <p:cNvGrpSpPr/>
          <p:nvPr/>
        </p:nvGrpSpPr>
        <p:grpSpPr>
          <a:xfrm>
            <a:off x="7350839" y="555840"/>
            <a:ext cx="4579893" cy="1273539"/>
            <a:chOff x="7350839" y="555840"/>
            <a:chExt cx="4579893" cy="1273539"/>
          </a:xfrm>
        </p:grpSpPr>
        <p:pic>
          <p:nvPicPr>
            <p:cNvPr id="16" name="Picture 15">
              <a:extLst>
                <a:ext uri="{FF2B5EF4-FFF2-40B4-BE49-F238E27FC236}">
                  <a16:creationId xmlns:a16="http://schemas.microsoft.com/office/drawing/2014/main" id="{3BD6C14D-27E9-2A21-6893-47CAA4FDCC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50839" y="555840"/>
              <a:ext cx="4579893" cy="1273539"/>
            </a:xfrm>
            <a:prstGeom prst="rect">
              <a:avLst/>
            </a:prstGeom>
          </p:spPr>
        </p:pic>
        <p:sp>
          <p:nvSpPr>
            <p:cNvPr id="17" name="Rectangle 16">
              <a:extLst>
                <a:ext uri="{FF2B5EF4-FFF2-40B4-BE49-F238E27FC236}">
                  <a16:creationId xmlns:a16="http://schemas.microsoft.com/office/drawing/2014/main" id="{2E272EE3-989F-4D71-970D-338153FB797C}"/>
                </a:ext>
              </a:extLst>
            </p:cNvPr>
            <p:cNvSpPr/>
            <p:nvPr/>
          </p:nvSpPr>
          <p:spPr>
            <a:xfrm flipV="1">
              <a:off x="8840166" y="1251927"/>
              <a:ext cx="280534" cy="1568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AA8ED71-2E02-367B-4A69-D7E089F93156}"/>
                </a:ext>
              </a:extLst>
            </p:cNvPr>
            <p:cNvSpPr/>
            <p:nvPr/>
          </p:nvSpPr>
          <p:spPr>
            <a:xfrm flipV="1">
              <a:off x="9500518" y="1354842"/>
              <a:ext cx="488826" cy="1568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21214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7BAE2-214E-43C0-0723-2625D030AC3F}"/>
              </a:ext>
            </a:extLst>
          </p:cNvPr>
          <p:cNvSpPr>
            <a:spLocks noGrp="1"/>
          </p:cNvSpPr>
          <p:nvPr>
            <p:ph type="title"/>
          </p:nvPr>
        </p:nvSpPr>
        <p:spPr/>
        <p:txBody>
          <a:bodyPr/>
          <a:lstStyle/>
          <a:p>
            <a:r>
              <a:rPr lang="en-US" dirty="0"/>
              <a:t>Intermediate LCF results</a:t>
            </a:r>
            <a:endParaRPr lang="en-GB" dirty="0"/>
          </a:p>
        </p:txBody>
      </p:sp>
      <p:sp>
        <p:nvSpPr>
          <p:cNvPr id="4" name="Footer Placeholder 3">
            <a:extLst>
              <a:ext uri="{FF2B5EF4-FFF2-40B4-BE49-F238E27FC236}">
                <a16:creationId xmlns:a16="http://schemas.microsoft.com/office/drawing/2014/main" id="{0A6FD00E-D4E5-EF6E-947D-2C74FB7139C8}"/>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EC82305A-314A-AEC9-256A-252903CCE555}"/>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grpSp>
        <p:nvGrpSpPr>
          <p:cNvPr id="7" name="Gruppieren 12">
            <a:extLst>
              <a:ext uri="{FF2B5EF4-FFF2-40B4-BE49-F238E27FC236}">
                <a16:creationId xmlns:a16="http://schemas.microsoft.com/office/drawing/2014/main" id="{C060CACA-B011-08CB-6848-F4FB89248B98}"/>
              </a:ext>
            </a:extLst>
          </p:cNvPr>
          <p:cNvGrpSpPr/>
          <p:nvPr/>
        </p:nvGrpSpPr>
        <p:grpSpPr>
          <a:xfrm>
            <a:off x="2822321" y="853651"/>
            <a:ext cx="3896308" cy="2594837"/>
            <a:chOff x="245889" y="2351657"/>
            <a:chExt cx="5572221" cy="3600400"/>
          </a:xfrm>
        </p:grpSpPr>
        <p:pic>
          <p:nvPicPr>
            <p:cNvPr id="8" name="Grafik 1">
              <a:extLst>
                <a:ext uri="{FF2B5EF4-FFF2-40B4-BE49-F238E27FC236}">
                  <a16:creationId xmlns:a16="http://schemas.microsoft.com/office/drawing/2014/main" id="{0C371678-6BF9-F9CD-03B5-B415265CF8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889" y="2351657"/>
              <a:ext cx="5572221" cy="3600400"/>
            </a:xfrm>
            <a:prstGeom prst="rect">
              <a:avLst/>
            </a:prstGeom>
          </p:spPr>
        </p:pic>
        <p:sp>
          <p:nvSpPr>
            <p:cNvPr id="9" name="Rechteck 6">
              <a:extLst>
                <a:ext uri="{FF2B5EF4-FFF2-40B4-BE49-F238E27FC236}">
                  <a16:creationId xmlns:a16="http://schemas.microsoft.com/office/drawing/2014/main" id="{384F94A5-9355-ED86-6EEF-50D7312C0C27}"/>
                </a:ext>
              </a:extLst>
            </p:cNvPr>
            <p:cNvSpPr/>
            <p:nvPr/>
          </p:nvSpPr>
          <p:spPr>
            <a:xfrm>
              <a:off x="4079776" y="2927721"/>
              <a:ext cx="122413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grpSp>
      <p:grpSp>
        <p:nvGrpSpPr>
          <p:cNvPr id="10" name="Gruppieren 11">
            <a:extLst>
              <a:ext uri="{FF2B5EF4-FFF2-40B4-BE49-F238E27FC236}">
                <a16:creationId xmlns:a16="http://schemas.microsoft.com/office/drawing/2014/main" id="{7B6EA7F6-B4A3-0760-4CD6-AC8CAD12C36B}"/>
              </a:ext>
            </a:extLst>
          </p:cNvPr>
          <p:cNvGrpSpPr/>
          <p:nvPr/>
        </p:nvGrpSpPr>
        <p:grpSpPr>
          <a:xfrm>
            <a:off x="7575612" y="859271"/>
            <a:ext cx="3896308" cy="2589217"/>
            <a:chOff x="6240016" y="2202087"/>
            <a:chExt cx="5572866" cy="3603177"/>
          </a:xfrm>
        </p:grpSpPr>
        <p:pic>
          <p:nvPicPr>
            <p:cNvPr id="11" name="Grafik 8">
              <a:extLst>
                <a:ext uri="{FF2B5EF4-FFF2-40B4-BE49-F238E27FC236}">
                  <a16:creationId xmlns:a16="http://schemas.microsoft.com/office/drawing/2014/main" id="{2E0C008E-5ECA-8A46-90B9-ACEFC4CACF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0016" y="2202087"/>
              <a:ext cx="5572866" cy="3603177"/>
            </a:xfrm>
            <a:prstGeom prst="rect">
              <a:avLst/>
            </a:prstGeom>
          </p:spPr>
        </p:pic>
        <p:sp>
          <p:nvSpPr>
            <p:cNvPr id="12" name="Rechteck 9">
              <a:extLst>
                <a:ext uri="{FF2B5EF4-FFF2-40B4-BE49-F238E27FC236}">
                  <a16:creationId xmlns:a16="http://schemas.microsoft.com/office/drawing/2014/main" id="{713CCE28-11DB-27FC-6BC8-2A7AC86250D2}"/>
                </a:ext>
              </a:extLst>
            </p:cNvPr>
            <p:cNvSpPr/>
            <p:nvPr/>
          </p:nvSpPr>
          <p:spPr>
            <a:xfrm>
              <a:off x="10056440" y="2780928"/>
              <a:ext cx="122413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grpSp>
      <p:grpSp>
        <p:nvGrpSpPr>
          <p:cNvPr id="13" name="Gruppieren 22">
            <a:extLst>
              <a:ext uri="{FF2B5EF4-FFF2-40B4-BE49-F238E27FC236}">
                <a16:creationId xmlns:a16="http://schemas.microsoft.com/office/drawing/2014/main" id="{215EBA2D-B572-9C58-13F0-9361895E9895}"/>
              </a:ext>
            </a:extLst>
          </p:cNvPr>
          <p:cNvGrpSpPr/>
          <p:nvPr/>
        </p:nvGrpSpPr>
        <p:grpSpPr>
          <a:xfrm>
            <a:off x="2716079" y="3721529"/>
            <a:ext cx="4002550" cy="2594837"/>
            <a:chOff x="263351" y="2358885"/>
            <a:chExt cx="5556737" cy="3590395"/>
          </a:xfrm>
        </p:grpSpPr>
        <p:pic>
          <p:nvPicPr>
            <p:cNvPr id="14" name="Grafik 5">
              <a:extLst>
                <a:ext uri="{FF2B5EF4-FFF2-40B4-BE49-F238E27FC236}">
                  <a16:creationId xmlns:a16="http://schemas.microsoft.com/office/drawing/2014/main" id="{DCB1CF5F-5905-32B9-9484-01575D518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351" y="2358885"/>
              <a:ext cx="5556737" cy="3590395"/>
            </a:xfrm>
            <a:prstGeom prst="rect">
              <a:avLst/>
            </a:prstGeom>
          </p:spPr>
        </p:pic>
        <p:sp>
          <p:nvSpPr>
            <p:cNvPr id="15" name="Rechteck 20">
              <a:extLst>
                <a:ext uri="{FF2B5EF4-FFF2-40B4-BE49-F238E27FC236}">
                  <a16:creationId xmlns:a16="http://schemas.microsoft.com/office/drawing/2014/main" id="{30A5AAED-3464-0604-3C7A-9541A93F32ED}"/>
                </a:ext>
              </a:extLst>
            </p:cNvPr>
            <p:cNvSpPr/>
            <p:nvPr/>
          </p:nvSpPr>
          <p:spPr>
            <a:xfrm>
              <a:off x="4079776" y="2927721"/>
              <a:ext cx="1224136" cy="645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grpSp>
      <p:grpSp>
        <p:nvGrpSpPr>
          <p:cNvPr id="16" name="Gruppieren 23">
            <a:extLst>
              <a:ext uri="{FF2B5EF4-FFF2-40B4-BE49-F238E27FC236}">
                <a16:creationId xmlns:a16="http://schemas.microsoft.com/office/drawing/2014/main" id="{42310D5C-D26A-F3EF-12F5-A43EAFD68893}"/>
              </a:ext>
            </a:extLst>
          </p:cNvPr>
          <p:cNvGrpSpPr/>
          <p:nvPr/>
        </p:nvGrpSpPr>
        <p:grpSpPr>
          <a:xfrm>
            <a:off x="7681854" y="3721529"/>
            <a:ext cx="4002550" cy="2594837"/>
            <a:chOff x="6240015" y="2358885"/>
            <a:chExt cx="5580287" cy="3603250"/>
          </a:xfrm>
        </p:grpSpPr>
        <p:pic>
          <p:nvPicPr>
            <p:cNvPr id="17" name="Grafik 14">
              <a:extLst>
                <a:ext uri="{FF2B5EF4-FFF2-40B4-BE49-F238E27FC236}">
                  <a16:creationId xmlns:a16="http://schemas.microsoft.com/office/drawing/2014/main" id="{9B8B25F4-ECAF-3002-83C2-E14E6305C3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0015" y="2358885"/>
              <a:ext cx="5580287" cy="3603250"/>
            </a:xfrm>
            <a:prstGeom prst="rect">
              <a:avLst/>
            </a:prstGeom>
          </p:spPr>
        </p:pic>
        <p:sp>
          <p:nvSpPr>
            <p:cNvPr id="18" name="Rechteck 21">
              <a:extLst>
                <a:ext uri="{FF2B5EF4-FFF2-40B4-BE49-F238E27FC236}">
                  <a16:creationId xmlns:a16="http://schemas.microsoft.com/office/drawing/2014/main" id="{A32A3FD1-6135-FDF2-3347-6BDFAFBB03B6}"/>
                </a:ext>
              </a:extLst>
            </p:cNvPr>
            <p:cNvSpPr/>
            <p:nvPr/>
          </p:nvSpPr>
          <p:spPr>
            <a:xfrm>
              <a:off x="10056440" y="2934118"/>
              <a:ext cx="1224136" cy="638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grpSp>
      <p:sp>
        <p:nvSpPr>
          <p:cNvPr id="19" name="TextBox 18">
            <a:extLst>
              <a:ext uri="{FF2B5EF4-FFF2-40B4-BE49-F238E27FC236}">
                <a16:creationId xmlns:a16="http://schemas.microsoft.com/office/drawing/2014/main" id="{EB2D5DA4-DAA0-A49E-91B3-07CAF5D8AF40}"/>
              </a:ext>
            </a:extLst>
          </p:cNvPr>
          <p:cNvSpPr txBox="1"/>
          <p:nvPr/>
        </p:nvSpPr>
        <p:spPr>
          <a:xfrm>
            <a:off x="983432" y="1642369"/>
            <a:ext cx="1626603" cy="523220"/>
          </a:xfrm>
          <a:prstGeom prst="rect">
            <a:avLst/>
          </a:prstGeom>
          <a:noFill/>
        </p:spPr>
        <p:txBody>
          <a:bodyPr wrap="square" rtlCol="0">
            <a:spAutoFit/>
          </a:bodyPr>
          <a:lstStyle/>
          <a:p>
            <a:pPr algn="l"/>
            <a:r>
              <a:rPr lang="en-US" sz="2800" b="1" dirty="0"/>
              <a:t>RT</a:t>
            </a:r>
            <a:endParaRPr lang="en-GB" sz="2800" b="1" dirty="0"/>
          </a:p>
        </p:txBody>
      </p:sp>
      <p:sp>
        <p:nvSpPr>
          <p:cNvPr id="20" name="TextBox 19">
            <a:extLst>
              <a:ext uri="{FF2B5EF4-FFF2-40B4-BE49-F238E27FC236}">
                <a16:creationId xmlns:a16="http://schemas.microsoft.com/office/drawing/2014/main" id="{5CBFF4C3-9C93-1EA1-1CFA-23E84D3F42EB}"/>
              </a:ext>
            </a:extLst>
          </p:cNvPr>
          <p:cNvSpPr txBox="1"/>
          <p:nvPr/>
        </p:nvSpPr>
        <p:spPr>
          <a:xfrm>
            <a:off x="939552" y="4365818"/>
            <a:ext cx="1626603" cy="523220"/>
          </a:xfrm>
          <a:prstGeom prst="rect">
            <a:avLst/>
          </a:prstGeom>
          <a:noFill/>
        </p:spPr>
        <p:txBody>
          <a:bodyPr wrap="square" rtlCol="0">
            <a:spAutoFit/>
          </a:bodyPr>
          <a:lstStyle/>
          <a:p>
            <a:pPr algn="l"/>
            <a:r>
              <a:rPr lang="en-US" sz="2800" b="1" dirty="0"/>
              <a:t>550C</a:t>
            </a:r>
            <a:endParaRPr lang="en-GB" sz="2800" b="1" dirty="0"/>
          </a:p>
        </p:txBody>
      </p:sp>
    </p:spTree>
    <p:extLst>
      <p:ext uri="{BB962C8B-B14F-4D97-AF65-F5344CB8AC3E}">
        <p14:creationId xmlns:p14="http://schemas.microsoft.com/office/powerpoint/2010/main" val="926030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D62D3-1842-BCFA-2B28-4BA9EAEB6C3C}"/>
              </a:ext>
            </a:extLst>
          </p:cNvPr>
          <p:cNvSpPr>
            <a:spLocks noGrp="1"/>
          </p:cNvSpPr>
          <p:nvPr>
            <p:ph type="title"/>
          </p:nvPr>
        </p:nvSpPr>
        <p:spPr/>
        <p:txBody>
          <a:bodyPr/>
          <a:lstStyle/>
          <a:p>
            <a:r>
              <a:rPr lang="en-US" dirty="0"/>
              <a:t>Development of DIC monitoring and control</a:t>
            </a:r>
            <a:endParaRPr lang="en-GB" dirty="0"/>
          </a:p>
        </p:txBody>
      </p:sp>
      <p:sp>
        <p:nvSpPr>
          <p:cNvPr id="4" name="Footer Placeholder 3">
            <a:extLst>
              <a:ext uri="{FF2B5EF4-FFF2-40B4-BE49-F238E27FC236}">
                <a16:creationId xmlns:a16="http://schemas.microsoft.com/office/drawing/2014/main" id="{48059DD2-80E1-D61C-2497-A8A8EA7E5884}"/>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8FD7C44A-A6C4-F5A4-2D70-46893495BEC3}"/>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sp>
        <p:nvSpPr>
          <p:cNvPr id="6" name="Title 1">
            <a:extLst>
              <a:ext uri="{FF2B5EF4-FFF2-40B4-BE49-F238E27FC236}">
                <a16:creationId xmlns:a16="http://schemas.microsoft.com/office/drawing/2014/main" id="{84BFC8E6-BBA3-C87E-E88B-D9CE9FABB7A6}"/>
              </a:ext>
            </a:extLst>
          </p:cNvPr>
          <p:cNvSpPr txBox="1">
            <a:spLocks/>
          </p:cNvSpPr>
          <p:nvPr/>
        </p:nvSpPr>
        <p:spPr>
          <a:xfrm>
            <a:off x="766762" y="800496"/>
            <a:ext cx="10658475" cy="985576"/>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endParaRPr lang="en-BE" dirty="0"/>
          </a:p>
        </p:txBody>
      </p:sp>
      <p:sp>
        <p:nvSpPr>
          <p:cNvPr id="7" name="Text Placeholder 2">
            <a:extLst>
              <a:ext uri="{FF2B5EF4-FFF2-40B4-BE49-F238E27FC236}">
                <a16:creationId xmlns:a16="http://schemas.microsoft.com/office/drawing/2014/main" id="{7AA466FB-67A8-3303-547C-3F11451474D4}"/>
              </a:ext>
            </a:extLst>
          </p:cNvPr>
          <p:cNvSpPr txBox="1">
            <a:spLocks/>
          </p:cNvSpPr>
          <p:nvPr/>
        </p:nvSpPr>
        <p:spPr>
          <a:xfrm>
            <a:off x="592518" y="1039978"/>
            <a:ext cx="10658475" cy="4301992"/>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b="1" dirty="0">
                <a:solidFill>
                  <a:schemeClr val="tx2"/>
                </a:solidFill>
              </a:rPr>
              <a:t>Important for high-T tests</a:t>
            </a:r>
          </a:p>
          <a:p>
            <a:r>
              <a:rPr lang="en-US" dirty="0"/>
              <a:t>Tensile</a:t>
            </a:r>
          </a:p>
          <a:p>
            <a:r>
              <a:rPr lang="en-US" dirty="0"/>
              <a:t>Fracture toughness</a:t>
            </a:r>
          </a:p>
          <a:p>
            <a:r>
              <a:rPr lang="en-US" dirty="0"/>
              <a:t>LCF</a:t>
            </a:r>
          </a:p>
          <a:p>
            <a:r>
              <a:rPr lang="en-US" dirty="0"/>
              <a:t>FCG</a:t>
            </a:r>
          </a:p>
        </p:txBody>
      </p:sp>
      <p:sp>
        <p:nvSpPr>
          <p:cNvPr id="8" name="Slide Number Placeholder 3">
            <a:extLst>
              <a:ext uri="{FF2B5EF4-FFF2-40B4-BE49-F238E27FC236}">
                <a16:creationId xmlns:a16="http://schemas.microsoft.com/office/drawing/2014/main" id="{C7AE6A87-0C6A-9DFA-D93E-C63A48858721}"/>
              </a:ext>
            </a:extLst>
          </p:cNvPr>
          <p:cNvSpPr txBox="1">
            <a:spLocks/>
          </p:cNvSpPr>
          <p:nvPr/>
        </p:nvSpPr>
        <p:spPr>
          <a:xfrm>
            <a:off x="8980433" y="6479665"/>
            <a:ext cx="2743200" cy="2307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4E660-BF25-4843-B2A0-93C6E2B6253B}" type="slidenum">
              <a:rPr lang="en-BE" smtClean="0"/>
              <a:pPr/>
              <a:t>8</a:t>
            </a:fld>
            <a:endParaRPr lang="en-BE" dirty="0"/>
          </a:p>
        </p:txBody>
      </p:sp>
      <p:pic>
        <p:nvPicPr>
          <p:cNvPr id="9" name="Picture 8">
            <a:extLst>
              <a:ext uri="{FF2B5EF4-FFF2-40B4-BE49-F238E27FC236}">
                <a16:creationId xmlns:a16="http://schemas.microsoft.com/office/drawing/2014/main" id="{76E19ADB-0F19-8A38-051D-0BEEEA653818}"/>
              </a:ext>
            </a:extLst>
          </p:cNvPr>
          <p:cNvPicPr>
            <a:picLocks noChangeAspect="1"/>
          </p:cNvPicPr>
          <p:nvPr/>
        </p:nvPicPr>
        <p:blipFill>
          <a:blip r:embed="rId2"/>
          <a:stretch>
            <a:fillRect/>
          </a:stretch>
        </p:blipFill>
        <p:spPr>
          <a:xfrm>
            <a:off x="11379483" y="1369502"/>
            <a:ext cx="652178" cy="3941426"/>
          </a:xfrm>
          <a:prstGeom prst="rect">
            <a:avLst/>
          </a:prstGeom>
        </p:spPr>
      </p:pic>
      <p:pic>
        <p:nvPicPr>
          <p:cNvPr id="10" name="Picture 9" descr="A picture containing screenshot&#10;&#10;Description automatically generated">
            <a:extLst>
              <a:ext uri="{FF2B5EF4-FFF2-40B4-BE49-F238E27FC236}">
                <a16:creationId xmlns:a16="http://schemas.microsoft.com/office/drawing/2014/main" id="{5842ED3C-4844-0408-0D64-F059684426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132" t="415" r="52512" b="5306"/>
          <a:stretch/>
        </p:blipFill>
        <p:spPr>
          <a:xfrm>
            <a:off x="9619422" y="1412776"/>
            <a:ext cx="1631571" cy="3918656"/>
          </a:xfrm>
          <a:prstGeom prst="rect">
            <a:avLst/>
          </a:prstGeom>
        </p:spPr>
      </p:pic>
      <p:sp>
        <p:nvSpPr>
          <p:cNvPr id="12" name="TextBox 11">
            <a:extLst>
              <a:ext uri="{FF2B5EF4-FFF2-40B4-BE49-F238E27FC236}">
                <a16:creationId xmlns:a16="http://schemas.microsoft.com/office/drawing/2014/main" id="{631183DB-8588-71F8-D8E8-2B9F11AF0BC1}"/>
              </a:ext>
            </a:extLst>
          </p:cNvPr>
          <p:cNvSpPr txBox="1"/>
          <p:nvPr/>
        </p:nvSpPr>
        <p:spPr>
          <a:xfrm>
            <a:off x="7055804" y="922028"/>
            <a:ext cx="1440160" cy="461665"/>
          </a:xfrm>
          <a:prstGeom prst="rect">
            <a:avLst/>
          </a:prstGeom>
          <a:noFill/>
        </p:spPr>
        <p:txBody>
          <a:bodyPr wrap="square">
            <a:spAutoFit/>
          </a:bodyPr>
          <a:lstStyle/>
          <a:p>
            <a:r>
              <a:rPr lang="en-GB" sz="2400" dirty="0">
                <a:solidFill>
                  <a:srgbClr val="C00000"/>
                </a:solidFill>
              </a:rPr>
              <a:t>DIC setup</a:t>
            </a:r>
            <a:endParaRPr lang="en-GB" dirty="0">
              <a:solidFill>
                <a:srgbClr val="C00000"/>
              </a:solidFill>
            </a:endParaRPr>
          </a:p>
        </p:txBody>
      </p:sp>
      <p:sp>
        <p:nvSpPr>
          <p:cNvPr id="13" name="TextBox 12">
            <a:extLst>
              <a:ext uri="{FF2B5EF4-FFF2-40B4-BE49-F238E27FC236}">
                <a16:creationId xmlns:a16="http://schemas.microsoft.com/office/drawing/2014/main" id="{B3BD6AAE-9DD4-88CD-F0DC-6290E009920D}"/>
              </a:ext>
            </a:extLst>
          </p:cNvPr>
          <p:cNvSpPr txBox="1"/>
          <p:nvPr/>
        </p:nvSpPr>
        <p:spPr>
          <a:xfrm>
            <a:off x="9464080" y="937994"/>
            <a:ext cx="2727920" cy="461665"/>
          </a:xfrm>
          <a:prstGeom prst="rect">
            <a:avLst/>
          </a:prstGeom>
          <a:noFill/>
        </p:spPr>
        <p:txBody>
          <a:bodyPr wrap="square">
            <a:spAutoFit/>
          </a:bodyPr>
          <a:lstStyle/>
          <a:p>
            <a:r>
              <a:rPr lang="en-GB" sz="2400" dirty="0">
                <a:solidFill>
                  <a:srgbClr val="C00000"/>
                </a:solidFill>
              </a:rPr>
              <a:t>316L at -150 °C </a:t>
            </a:r>
            <a:endParaRPr lang="en-GB" dirty="0">
              <a:solidFill>
                <a:srgbClr val="C00000"/>
              </a:solidFill>
            </a:endParaRPr>
          </a:p>
        </p:txBody>
      </p:sp>
      <p:pic>
        <p:nvPicPr>
          <p:cNvPr id="14" name="Picture 2">
            <a:extLst>
              <a:ext uri="{FF2B5EF4-FFF2-40B4-BE49-F238E27FC236}">
                <a16:creationId xmlns:a16="http://schemas.microsoft.com/office/drawing/2014/main" id="{868C548F-2C99-01CF-C6E1-FEB075E8EA2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34595" y="3753672"/>
            <a:ext cx="2879440" cy="18411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9204564-9903-096F-DBFD-149316E3CE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5628" y="1412776"/>
            <a:ext cx="3502057" cy="4417463"/>
          </a:xfrm>
          <a:prstGeom prst="rect">
            <a:avLst/>
          </a:prstGeom>
        </p:spPr>
      </p:pic>
      <p:sp>
        <p:nvSpPr>
          <p:cNvPr id="17" name="TextBox 16">
            <a:extLst>
              <a:ext uri="{FF2B5EF4-FFF2-40B4-BE49-F238E27FC236}">
                <a16:creationId xmlns:a16="http://schemas.microsoft.com/office/drawing/2014/main" id="{676A8386-A8BA-0D36-094F-DDECA7FEC011}"/>
              </a:ext>
            </a:extLst>
          </p:cNvPr>
          <p:cNvSpPr txBox="1"/>
          <p:nvPr/>
        </p:nvSpPr>
        <p:spPr>
          <a:xfrm>
            <a:off x="5878225" y="5847733"/>
            <a:ext cx="6107836" cy="646331"/>
          </a:xfrm>
          <a:prstGeom prst="rect">
            <a:avLst/>
          </a:prstGeom>
          <a:noFill/>
        </p:spPr>
        <p:txBody>
          <a:bodyPr wrap="square">
            <a:spAutoFit/>
          </a:bodyPr>
          <a:lstStyle/>
          <a:p>
            <a:r>
              <a:rPr kumimoji="0" lang="en-GB" sz="1800" b="0" i="0" u="none" strike="noStrike" kern="1200" cap="none" spc="0" normalizeH="0" baseline="0" noProof="0" dirty="0">
                <a:ln>
                  <a:noFill/>
                </a:ln>
                <a:solidFill>
                  <a:sysClr val="windowText" lastClr="000000"/>
                </a:solidFill>
                <a:effectLst/>
                <a:uLnTx/>
                <a:uFillTx/>
                <a:latin typeface="Calibri"/>
                <a:ea typeface="+mn-ea"/>
                <a:cs typeface="Arial" panose="020B0604020202020204" pitchFamily="34" charset="0"/>
              </a:rPr>
              <a:t>Combination of matched wavelength LEDs and filters has minimised the glare from the IR furnace</a:t>
            </a:r>
            <a:endParaRPr lang="en-GB" dirty="0"/>
          </a:p>
        </p:txBody>
      </p:sp>
    </p:spTree>
    <p:extLst>
      <p:ext uri="{BB962C8B-B14F-4D97-AF65-F5344CB8AC3E}">
        <p14:creationId xmlns:p14="http://schemas.microsoft.com/office/powerpoint/2010/main" val="2120457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BECF0-7A81-1AFA-C0CE-990A125868AB}"/>
              </a:ext>
            </a:extLst>
          </p:cNvPr>
          <p:cNvSpPr>
            <a:spLocks noGrp="1"/>
          </p:cNvSpPr>
          <p:nvPr>
            <p:ph type="title"/>
          </p:nvPr>
        </p:nvSpPr>
        <p:spPr/>
        <p:txBody>
          <a:bodyPr/>
          <a:lstStyle/>
          <a:p>
            <a:r>
              <a:rPr lang="en-US" dirty="0"/>
              <a:t>Ductile Fracture Toughness</a:t>
            </a:r>
            <a:endParaRPr lang="en-GB" dirty="0"/>
          </a:p>
        </p:txBody>
      </p:sp>
      <p:sp>
        <p:nvSpPr>
          <p:cNvPr id="4" name="Footer Placeholder 3">
            <a:extLst>
              <a:ext uri="{FF2B5EF4-FFF2-40B4-BE49-F238E27FC236}">
                <a16:creationId xmlns:a16="http://schemas.microsoft.com/office/drawing/2014/main" id="{F06282BD-5048-3D39-E37A-4F8C543C9460}"/>
              </a:ext>
            </a:extLst>
          </p:cNvPr>
          <p:cNvSpPr>
            <a:spLocks noGrp="1"/>
          </p:cNvSpPr>
          <p:nvPr>
            <p:ph type="ftr" sz="quarter" idx="11"/>
          </p:nvPr>
        </p:nvSpPr>
        <p:spPr/>
        <p:txBody>
          <a:bodyPr/>
          <a:lstStyle/>
          <a:p>
            <a:r>
              <a:rPr lang="en-GB">
                <a:solidFill>
                  <a:prstClr val="white"/>
                </a:solidFill>
              </a:rPr>
              <a:t>G. Aiello et al | 3</a:t>
            </a:r>
            <a:r>
              <a:rPr lang="en-GB" baseline="30000">
                <a:solidFill>
                  <a:prstClr val="white"/>
                </a:solidFill>
              </a:rPr>
              <a:t>rd</a:t>
            </a:r>
            <a:r>
              <a:rPr lang="en-GB">
                <a:solidFill>
                  <a:prstClr val="white"/>
                </a:solidFill>
              </a:rPr>
              <a:t>  DONES Users Workshop, Zagreb| 01/10/2024</a:t>
            </a:r>
            <a:endParaRPr lang="en-GB" dirty="0">
              <a:solidFill>
                <a:prstClr val="white"/>
              </a:solidFill>
            </a:endParaRPr>
          </a:p>
        </p:txBody>
      </p:sp>
      <p:sp>
        <p:nvSpPr>
          <p:cNvPr id="5" name="Slide Number Placeholder 4">
            <a:extLst>
              <a:ext uri="{FF2B5EF4-FFF2-40B4-BE49-F238E27FC236}">
                <a16:creationId xmlns:a16="http://schemas.microsoft.com/office/drawing/2014/main" id="{2862B62E-BF63-4AD4-9F38-A2B245E0F296}"/>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sp>
        <p:nvSpPr>
          <p:cNvPr id="6" name="Rectangle 3">
            <a:extLst>
              <a:ext uri="{FF2B5EF4-FFF2-40B4-BE49-F238E27FC236}">
                <a16:creationId xmlns:a16="http://schemas.microsoft.com/office/drawing/2014/main" id="{D1500240-78A8-092B-4C7F-B2F0D2B47518}"/>
              </a:ext>
            </a:extLst>
          </p:cNvPr>
          <p:cNvSpPr txBox="1">
            <a:spLocks noChangeArrowheads="1"/>
          </p:cNvSpPr>
          <p:nvPr/>
        </p:nvSpPr>
        <p:spPr bwMode="auto">
          <a:xfrm>
            <a:off x="392111" y="1198562"/>
            <a:ext cx="11416689"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14325" indent="-314325" algn="l" rtl="0" eaLnBrk="1" fontAlgn="base" hangingPunct="1">
              <a:spcBef>
                <a:spcPct val="20000"/>
              </a:spcBef>
              <a:spcAft>
                <a:spcPct val="0"/>
              </a:spcAft>
              <a:buBlip>
                <a:blip r:embed="rId2"/>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3"/>
              </a:buBlip>
              <a:defRPr>
                <a:solidFill>
                  <a:schemeClr val="tx1"/>
                </a:solidFill>
                <a:latin typeface="+mn-lt"/>
              </a:defRPr>
            </a:lvl2pPr>
            <a:lvl3pPr marL="1209675" indent="-276225" algn="l" rtl="0" eaLnBrk="1" fontAlgn="base" hangingPunct="1">
              <a:spcBef>
                <a:spcPct val="20000"/>
              </a:spcBef>
              <a:spcAft>
                <a:spcPct val="0"/>
              </a:spcAft>
              <a:buBlip>
                <a:blip r:embed="rId4"/>
              </a:buBlip>
              <a:defRPr sz="1600">
                <a:solidFill>
                  <a:schemeClr val="tx1"/>
                </a:solidFill>
                <a:latin typeface="+mn-lt"/>
              </a:defRPr>
            </a:lvl3pPr>
            <a:lvl4pPr marL="1657350" indent="-276225" algn="l" rtl="0" eaLnBrk="1" fontAlgn="base" hangingPunct="1">
              <a:spcBef>
                <a:spcPct val="20000"/>
              </a:spcBef>
              <a:spcAft>
                <a:spcPct val="0"/>
              </a:spcAft>
              <a:buBlip>
                <a:blip r:embed="rId4"/>
              </a:buBlip>
              <a:defRPr sz="1600">
                <a:solidFill>
                  <a:schemeClr val="tx1"/>
                </a:solidFill>
                <a:latin typeface="+mn-lt"/>
              </a:defRPr>
            </a:lvl4pPr>
            <a:lvl5pPr marL="2095500" indent="-276225" algn="l" rtl="0" eaLnBrk="1" fontAlgn="base" hangingPunct="1">
              <a:spcBef>
                <a:spcPct val="20000"/>
              </a:spcBef>
              <a:spcAft>
                <a:spcPct val="0"/>
              </a:spcAft>
              <a:buBlip>
                <a:blip r:embed="rId4"/>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5"/>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5"/>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5"/>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5"/>
              </a:buBlip>
              <a:defRPr sz="1400">
                <a:solidFill>
                  <a:schemeClr val="tx1"/>
                </a:solidFill>
                <a:latin typeface="+mn-lt"/>
              </a:defRPr>
            </a:lvl9pPr>
          </a:lstStyle>
          <a:p>
            <a:pPr marL="314325" marR="0" lvl="0" indent="-314325" algn="l" defTabSz="914400" rtl="0" eaLnBrk="1" fontAlgn="base" latinLnBrk="0" hangingPunct="1">
              <a:lnSpc>
                <a:spcPct val="100000"/>
              </a:lnSpc>
              <a:spcBef>
                <a:spcPct val="20000"/>
              </a:spcBef>
              <a:spcAft>
                <a:spcPct val="0"/>
              </a:spcAft>
              <a:buClrTx/>
              <a:buSzTx/>
              <a:buFontTx/>
              <a:buBlip>
                <a:blip r:embed="rId2"/>
              </a:buBlip>
              <a:tabLst/>
              <a:defRPr/>
            </a:pPr>
            <a:r>
              <a:rPr kumimoji="0" lang="en-US" altLang="de-DE" sz="2400" b="0" i="0" u="none" strike="noStrike" kern="0" cap="none" spc="0" normalizeH="0" baseline="0" noProof="0" dirty="0">
                <a:ln>
                  <a:noFill/>
                </a:ln>
                <a:solidFill>
                  <a:srgbClr val="000000"/>
                </a:solidFill>
                <a:effectLst/>
                <a:uLnTx/>
                <a:uFillTx/>
                <a:latin typeface="Arial"/>
              </a:rPr>
              <a:t>IAEA CRP Participants</a:t>
            </a:r>
          </a:p>
          <a:p>
            <a:pPr marL="790575" marR="0" lvl="1" indent="-314325" algn="l" defTabSz="914400" rtl="0" eaLnBrk="1" fontAlgn="base" latinLnBrk="0" hangingPunct="1">
              <a:lnSpc>
                <a:spcPct val="100000"/>
              </a:lnSpc>
              <a:spcBef>
                <a:spcPct val="20000"/>
              </a:spcBef>
              <a:spcAft>
                <a:spcPct val="0"/>
              </a:spcAft>
              <a:buClrTx/>
              <a:buSzTx/>
              <a:buFontTx/>
              <a:buBlip>
                <a:blip r:embed="rId3"/>
              </a:buBlip>
              <a:tabLst>
                <a:tab pos="3944938" algn="l"/>
                <a:tab pos="4219575" algn="l"/>
              </a:tabLst>
              <a:defRPr/>
            </a:pPr>
            <a:r>
              <a:rPr kumimoji="0" lang="en-US" altLang="de-DE" sz="2400" b="0" i="0" u="none" strike="noStrike" kern="0" cap="none" spc="0" normalizeH="0" baseline="0" noProof="0" dirty="0">
                <a:ln>
                  <a:noFill/>
                </a:ln>
                <a:solidFill>
                  <a:srgbClr val="000000"/>
                </a:solidFill>
                <a:effectLst/>
                <a:uLnTx/>
                <a:uFillTx/>
                <a:latin typeface="Arial"/>
              </a:rPr>
              <a:t>E. Gaganidze (KIT)				</a:t>
            </a:r>
            <a:r>
              <a:rPr kumimoji="0" lang="en-US" altLang="de-DE" sz="2400" b="0" i="0" u="none" strike="noStrike" kern="0" cap="none" spc="0" normalizeH="0" baseline="0" noProof="0" dirty="0">
                <a:ln>
                  <a:noFill/>
                </a:ln>
                <a:solidFill>
                  <a:srgbClr val="000000"/>
                </a:solidFill>
                <a:effectLst/>
                <a:uLnTx/>
                <a:uFillTx/>
                <a:latin typeface="Arial"/>
                <a:sym typeface="Wingdings" panose="05000000000000000000" pitchFamily="2" charset="2"/>
              </a:rPr>
              <a:t>Test matrix, see below</a:t>
            </a:r>
            <a:endParaRPr kumimoji="0" lang="en-US" altLang="de-DE" sz="2400" b="0" i="0" u="none" strike="noStrike" kern="0" cap="none" spc="0" normalizeH="0" baseline="0" noProof="0" dirty="0">
              <a:ln>
                <a:noFill/>
              </a:ln>
              <a:solidFill>
                <a:srgbClr val="000000"/>
              </a:solidFill>
              <a:effectLst/>
              <a:uLnTx/>
              <a:uFillTx/>
              <a:latin typeface="Arial"/>
            </a:endParaRPr>
          </a:p>
          <a:p>
            <a:pPr marL="790575" marR="0" lvl="1" indent="-314325" algn="l" defTabSz="914400" rtl="0" eaLnBrk="1" fontAlgn="base" latinLnBrk="0" hangingPunct="1">
              <a:lnSpc>
                <a:spcPct val="100000"/>
              </a:lnSpc>
              <a:spcBef>
                <a:spcPct val="20000"/>
              </a:spcBef>
              <a:spcAft>
                <a:spcPct val="0"/>
              </a:spcAft>
              <a:buClrTx/>
              <a:buSzTx/>
              <a:buFontTx/>
              <a:buBlip>
                <a:blip r:embed="rId3"/>
              </a:buBlip>
              <a:tabLst>
                <a:tab pos="3944938" algn="l"/>
                <a:tab pos="4219575" algn="l"/>
              </a:tabLst>
              <a:defRPr/>
            </a:pPr>
            <a:r>
              <a:rPr kumimoji="0" lang="en-US" altLang="de-DE" sz="2400" b="0" i="0" u="none" strike="noStrike" kern="0" cap="none" spc="0" normalizeH="0" baseline="0" noProof="0" dirty="0">
                <a:ln>
                  <a:noFill/>
                </a:ln>
                <a:solidFill>
                  <a:srgbClr val="000000"/>
                </a:solidFill>
                <a:effectLst/>
                <a:uLnTx/>
                <a:uFillTx/>
                <a:latin typeface="Arial"/>
              </a:rPr>
              <a:t>M. </a:t>
            </a:r>
            <a:r>
              <a:rPr kumimoji="0" lang="en-US" altLang="de-DE" sz="2400" b="0" i="0" u="none" strike="noStrike" kern="0" cap="none" spc="0" normalizeH="0" baseline="0" noProof="0" dirty="0" err="1">
                <a:ln>
                  <a:noFill/>
                </a:ln>
                <a:solidFill>
                  <a:srgbClr val="000000"/>
                </a:solidFill>
                <a:effectLst/>
                <a:uLnTx/>
                <a:uFillTx/>
                <a:latin typeface="Arial"/>
              </a:rPr>
              <a:t>Ohata</a:t>
            </a:r>
            <a:r>
              <a:rPr kumimoji="0" lang="en-US" altLang="de-DE" sz="2400" b="0" i="0" u="none" strike="noStrike" kern="0" cap="none" spc="0" normalizeH="0" baseline="0" noProof="0" dirty="0">
                <a:ln>
                  <a:noFill/>
                </a:ln>
                <a:solidFill>
                  <a:srgbClr val="000000"/>
                </a:solidFill>
                <a:effectLst/>
                <a:uLnTx/>
                <a:uFillTx/>
                <a:latin typeface="Arial"/>
              </a:rPr>
              <a:t> (Osaka University)	</a:t>
            </a:r>
            <a:r>
              <a:rPr kumimoji="0" lang="en-US" altLang="de-DE" sz="2400" b="0" i="0" u="none" strike="noStrike" kern="0" cap="none" spc="0" normalizeH="0" baseline="0" noProof="0" dirty="0">
                <a:ln>
                  <a:noFill/>
                </a:ln>
                <a:solidFill>
                  <a:srgbClr val="000000"/>
                </a:solidFill>
                <a:effectLst/>
                <a:uLnTx/>
                <a:uFillTx/>
                <a:latin typeface="Arial"/>
                <a:sym typeface="Wingdings" panose="05000000000000000000" pitchFamily="2" charset="2"/>
              </a:rPr>
              <a:t>Test matrix, slightly different (see report)</a:t>
            </a:r>
            <a:endParaRPr kumimoji="0" lang="en-US" altLang="de-DE" sz="2400" b="0" i="0" u="none" strike="noStrike" kern="0" cap="none" spc="0" normalizeH="0" baseline="0" noProof="0" dirty="0">
              <a:ln>
                <a:noFill/>
              </a:ln>
              <a:solidFill>
                <a:srgbClr val="000000"/>
              </a:solidFill>
              <a:effectLst/>
              <a:uLnTx/>
              <a:uFillTx/>
              <a:latin typeface="Arial"/>
            </a:endParaRPr>
          </a:p>
          <a:p>
            <a:pPr marL="790575" marR="0" lvl="1" indent="-314325" algn="l" defTabSz="914400" rtl="0" eaLnBrk="1" fontAlgn="base" latinLnBrk="0" hangingPunct="1">
              <a:lnSpc>
                <a:spcPct val="100000"/>
              </a:lnSpc>
              <a:spcBef>
                <a:spcPct val="20000"/>
              </a:spcBef>
              <a:spcAft>
                <a:spcPct val="0"/>
              </a:spcAft>
              <a:buClrTx/>
              <a:buSzTx/>
              <a:buFontTx/>
              <a:buBlip>
                <a:blip r:embed="rId3"/>
              </a:buBlip>
              <a:tabLst>
                <a:tab pos="3944938" algn="l"/>
              </a:tabLst>
              <a:defRPr/>
            </a:pPr>
            <a:r>
              <a:rPr kumimoji="0" lang="en-US" altLang="de-DE" sz="2400" b="0" i="0" u="none" strike="noStrike" kern="0" cap="none" spc="0" normalizeH="0" baseline="0" noProof="0" dirty="0">
                <a:ln>
                  <a:noFill/>
                </a:ln>
                <a:solidFill>
                  <a:srgbClr val="000000"/>
                </a:solidFill>
                <a:effectLst/>
                <a:uLnTx/>
                <a:uFillTx/>
                <a:latin typeface="Arial"/>
              </a:rPr>
              <a:t>Y. Shen (SJTU)			</a:t>
            </a:r>
            <a:r>
              <a:rPr kumimoji="0" lang="en-US" altLang="de-DE" sz="2400" b="0" i="0" u="none" strike="noStrike" kern="0" cap="none" spc="0" normalizeH="0" baseline="0" noProof="0" dirty="0">
                <a:ln>
                  <a:noFill/>
                </a:ln>
                <a:solidFill>
                  <a:srgbClr val="000000"/>
                </a:solidFill>
                <a:effectLst/>
                <a:uLnTx/>
                <a:uFillTx/>
                <a:latin typeface="Arial"/>
                <a:sym typeface="Wingdings" panose="05000000000000000000" pitchFamily="2" charset="2"/>
              </a:rPr>
              <a:t>Test matrix, same as KIT</a:t>
            </a:r>
            <a:endParaRPr kumimoji="0" lang="en-US" altLang="de-DE" sz="2400" b="0" i="0" u="none" strike="noStrike" kern="0" cap="none" spc="0" normalizeH="0" baseline="0" noProof="0" dirty="0">
              <a:ln>
                <a:noFill/>
              </a:ln>
              <a:solidFill>
                <a:srgbClr val="000000"/>
              </a:solidFill>
              <a:effectLst/>
              <a:uLnTx/>
              <a:uFillTx/>
              <a:latin typeface="Arial"/>
            </a:endParaRPr>
          </a:p>
          <a:p>
            <a:pPr marL="314325" marR="0" lvl="0" indent="-314325" algn="l" defTabSz="914400" rtl="0" eaLnBrk="1" fontAlgn="base" latinLnBrk="0" hangingPunct="1">
              <a:lnSpc>
                <a:spcPct val="100000"/>
              </a:lnSpc>
              <a:spcBef>
                <a:spcPct val="20000"/>
              </a:spcBef>
              <a:spcAft>
                <a:spcPct val="0"/>
              </a:spcAft>
              <a:buClrTx/>
              <a:buSzTx/>
              <a:buFontTx/>
              <a:buBlip>
                <a:blip r:embed="rId2"/>
              </a:buBlip>
              <a:tabLst>
                <a:tab pos="3944938" algn="l"/>
              </a:tabLst>
              <a:defRPr/>
            </a:pPr>
            <a:r>
              <a:rPr kumimoji="0" lang="en-US" altLang="de-DE" sz="2400" b="0" i="0" u="none" strike="noStrike" kern="0" cap="none" spc="0" normalizeH="0" baseline="0" noProof="0" dirty="0">
                <a:ln>
                  <a:noFill/>
                </a:ln>
                <a:solidFill>
                  <a:srgbClr val="000000"/>
                </a:solidFill>
                <a:effectLst/>
                <a:uLnTx/>
                <a:uFillTx/>
                <a:latin typeface="Arial"/>
              </a:rPr>
              <a:t>Materials</a:t>
            </a:r>
          </a:p>
          <a:p>
            <a:pPr marL="790575" marR="0" lvl="1" indent="-314325" algn="l" defTabSz="914400" rtl="0" eaLnBrk="1" fontAlgn="base" latinLnBrk="0" hangingPunct="1">
              <a:lnSpc>
                <a:spcPct val="100000"/>
              </a:lnSpc>
              <a:spcBef>
                <a:spcPct val="20000"/>
              </a:spcBef>
              <a:spcAft>
                <a:spcPct val="0"/>
              </a:spcAft>
              <a:buClrTx/>
              <a:buSzTx/>
              <a:buFontTx/>
              <a:buBlip>
                <a:blip r:embed="rId3"/>
              </a:buBlip>
              <a:tabLst>
                <a:tab pos="3944938" algn="l"/>
              </a:tabLst>
              <a:defRPr/>
            </a:pPr>
            <a:r>
              <a:rPr kumimoji="0" lang="en-US" altLang="de-DE" sz="2400" b="0" i="0" u="none" strike="noStrike" kern="0" cap="none" spc="0" normalizeH="0" baseline="0" noProof="0" dirty="0">
                <a:ln>
                  <a:noFill/>
                </a:ln>
                <a:solidFill>
                  <a:srgbClr val="000000"/>
                </a:solidFill>
                <a:effectLst/>
                <a:uLnTx/>
                <a:uFillTx/>
                <a:latin typeface="Arial"/>
              </a:rPr>
              <a:t>Eurofer97 batch-3</a:t>
            </a:r>
          </a:p>
          <a:p>
            <a:pPr marL="790575" marR="0" lvl="1" indent="-314325" algn="l" defTabSz="914400" rtl="0" eaLnBrk="1" fontAlgn="base" latinLnBrk="0" hangingPunct="1">
              <a:lnSpc>
                <a:spcPct val="100000"/>
              </a:lnSpc>
              <a:spcBef>
                <a:spcPct val="20000"/>
              </a:spcBef>
              <a:spcAft>
                <a:spcPct val="0"/>
              </a:spcAft>
              <a:buClrTx/>
              <a:buSzTx/>
              <a:buFontTx/>
              <a:buBlip>
                <a:blip r:embed="rId3"/>
              </a:buBlip>
              <a:tabLst>
                <a:tab pos="3944938" algn="l"/>
              </a:tabLst>
              <a:defRPr/>
            </a:pPr>
            <a:r>
              <a:rPr kumimoji="0" lang="en-US" altLang="de-DE" sz="2400" b="0" i="0" u="none" strike="noStrike" kern="0" cap="none" spc="0" normalizeH="0" baseline="0" noProof="0" dirty="0">
                <a:ln>
                  <a:noFill/>
                </a:ln>
                <a:solidFill>
                  <a:srgbClr val="000000"/>
                </a:solidFill>
                <a:effectLst/>
                <a:uLnTx/>
                <a:uFillTx/>
                <a:latin typeface="Arial"/>
              </a:rPr>
              <a:t>F82H-BA12</a:t>
            </a:r>
          </a:p>
          <a:p>
            <a:pPr marL="790575" marR="0" lvl="1" indent="-314325" algn="l" defTabSz="914400" rtl="0" eaLnBrk="1" fontAlgn="base" latinLnBrk="0" hangingPunct="1">
              <a:lnSpc>
                <a:spcPct val="100000"/>
              </a:lnSpc>
              <a:spcBef>
                <a:spcPct val="20000"/>
              </a:spcBef>
              <a:spcAft>
                <a:spcPct val="0"/>
              </a:spcAft>
              <a:buClrTx/>
              <a:buSzTx/>
              <a:buFontTx/>
              <a:buBlip>
                <a:blip r:embed="rId3"/>
              </a:buBlip>
              <a:tabLst/>
              <a:defRPr/>
            </a:pPr>
            <a:endParaRPr kumimoji="0" lang="en-US" altLang="de-DE" sz="1800" b="0" i="0" u="none" strike="noStrike" kern="0" cap="none" spc="0" normalizeH="0" baseline="0" noProof="0" dirty="0">
              <a:ln>
                <a:noFill/>
              </a:ln>
              <a:solidFill>
                <a:srgbClr val="FFFFFF">
                  <a:lumMod val="75000"/>
                </a:srgbClr>
              </a:solidFill>
              <a:effectLst/>
              <a:uLnTx/>
              <a:uFillTx/>
              <a:latin typeface="Arial"/>
            </a:endParaRPr>
          </a:p>
          <a:p>
            <a:pPr marL="790575" marR="0" lvl="1" indent="-314325" algn="l" defTabSz="914400" rtl="0" eaLnBrk="1" fontAlgn="base" latinLnBrk="0" hangingPunct="1">
              <a:lnSpc>
                <a:spcPct val="100000"/>
              </a:lnSpc>
              <a:spcBef>
                <a:spcPct val="20000"/>
              </a:spcBef>
              <a:spcAft>
                <a:spcPct val="0"/>
              </a:spcAft>
              <a:buClrTx/>
              <a:buSzTx/>
              <a:buFontTx/>
              <a:buBlip>
                <a:blip r:embed="rId3"/>
              </a:buBlip>
              <a:tabLst/>
              <a:defRPr/>
            </a:pPr>
            <a:endParaRPr kumimoji="0" lang="en-US" altLang="de-DE" sz="1800" b="0" i="0" u="none" strike="noStrike" kern="0" cap="none" spc="0" normalizeH="0" baseline="0" noProof="0" dirty="0">
              <a:ln>
                <a:noFill/>
              </a:ln>
              <a:solidFill>
                <a:srgbClr val="000000"/>
              </a:solidFill>
              <a:effectLst/>
              <a:uLnTx/>
              <a:uFillTx/>
              <a:latin typeface="Arial"/>
            </a:endParaRPr>
          </a:p>
          <a:p>
            <a:pPr marL="790575" marR="0" lvl="1" indent="-314325" algn="l" defTabSz="914400" rtl="0" eaLnBrk="1" fontAlgn="base" latinLnBrk="0" hangingPunct="1">
              <a:lnSpc>
                <a:spcPct val="100000"/>
              </a:lnSpc>
              <a:spcBef>
                <a:spcPct val="20000"/>
              </a:spcBef>
              <a:spcAft>
                <a:spcPct val="0"/>
              </a:spcAft>
              <a:buClrTx/>
              <a:buSzTx/>
              <a:buFontTx/>
              <a:buBlip>
                <a:blip r:embed="rId3"/>
              </a:buBlip>
              <a:tabLst/>
              <a:defRPr/>
            </a:pPr>
            <a:endParaRPr kumimoji="0" lang="en-US" altLang="de-DE" sz="1800" b="0" i="0" u="none" strike="noStrike" kern="0" cap="none" spc="0" normalizeH="0" baseline="0" noProof="0" dirty="0">
              <a:ln>
                <a:noFill/>
              </a:ln>
              <a:solidFill>
                <a:srgbClr val="000000"/>
              </a:solidFill>
              <a:effectLst/>
              <a:uLnTx/>
              <a:uFillTx/>
              <a:latin typeface="Arial"/>
            </a:endParaRPr>
          </a:p>
        </p:txBody>
      </p:sp>
      <p:pic>
        <p:nvPicPr>
          <p:cNvPr id="7" name="Picture 7">
            <a:extLst>
              <a:ext uri="{FF2B5EF4-FFF2-40B4-BE49-F238E27FC236}">
                <a16:creationId xmlns:a16="http://schemas.microsoft.com/office/drawing/2014/main" id="{5AD782E0-1E4E-27EF-2128-668164B6960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23592" y="4581128"/>
            <a:ext cx="1872208" cy="1497766"/>
          </a:xfrm>
          <a:prstGeom prst="rect">
            <a:avLst/>
          </a:prstGeom>
        </p:spPr>
      </p:pic>
      <p:pic>
        <p:nvPicPr>
          <p:cNvPr id="8" name="Picture 6">
            <a:extLst>
              <a:ext uri="{FF2B5EF4-FFF2-40B4-BE49-F238E27FC236}">
                <a16:creationId xmlns:a16="http://schemas.microsoft.com/office/drawing/2014/main" id="{6850DB5E-F11F-1391-87CC-F19FF902A1E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1423" y="4581128"/>
            <a:ext cx="1296145" cy="432048"/>
          </a:xfrm>
          <a:prstGeom prst="rect">
            <a:avLst/>
          </a:prstGeom>
        </p:spPr>
      </p:pic>
      <p:pic>
        <p:nvPicPr>
          <p:cNvPr id="9" name="Picture 10">
            <a:extLst>
              <a:ext uri="{FF2B5EF4-FFF2-40B4-BE49-F238E27FC236}">
                <a16:creationId xmlns:a16="http://schemas.microsoft.com/office/drawing/2014/main" id="{254EA074-1C73-BAD2-5C82-ADB141D3C98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11423" y="5606394"/>
            <a:ext cx="1296145" cy="504057"/>
          </a:xfrm>
          <a:prstGeom prst="rect">
            <a:avLst/>
          </a:prstGeom>
        </p:spPr>
      </p:pic>
      <p:pic>
        <p:nvPicPr>
          <p:cNvPr id="10" name="Picture 5">
            <a:extLst>
              <a:ext uri="{FF2B5EF4-FFF2-40B4-BE49-F238E27FC236}">
                <a16:creationId xmlns:a16="http://schemas.microsoft.com/office/drawing/2014/main" id="{CAF548D7-793C-931B-F458-64A5CF5502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1423" y="5085184"/>
            <a:ext cx="1287285" cy="432048"/>
          </a:xfrm>
          <a:prstGeom prst="rect">
            <a:avLst/>
          </a:prstGeom>
        </p:spPr>
      </p:pic>
      <p:graphicFrame>
        <p:nvGraphicFramePr>
          <p:cNvPr id="11" name="Tabelle 10">
            <a:extLst>
              <a:ext uri="{FF2B5EF4-FFF2-40B4-BE49-F238E27FC236}">
                <a16:creationId xmlns:a16="http://schemas.microsoft.com/office/drawing/2014/main" id="{18F903C1-2F19-0C7F-BA3F-BBDAAA5D34D0}"/>
              </a:ext>
            </a:extLst>
          </p:cNvPr>
          <p:cNvGraphicFramePr>
            <a:graphicFrameLocks noGrp="1"/>
          </p:cNvGraphicFramePr>
          <p:nvPr/>
        </p:nvGraphicFramePr>
        <p:xfrm>
          <a:off x="5701440" y="3383948"/>
          <a:ext cx="6215372" cy="2816311"/>
        </p:xfrm>
        <a:graphic>
          <a:graphicData uri="http://schemas.openxmlformats.org/drawingml/2006/table">
            <a:tbl>
              <a:tblPr firstRow="1" firstCol="1" bandRow="1"/>
              <a:tblGrid>
                <a:gridCol w="1512183">
                  <a:extLst>
                    <a:ext uri="{9D8B030D-6E8A-4147-A177-3AD203B41FA5}">
                      <a16:colId xmlns:a16="http://schemas.microsoft.com/office/drawing/2014/main" val="2709373756"/>
                    </a:ext>
                  </a:extLst>
                </a:gridCol>
                <a:gridCol w="2626793">
                  <a:extLst>
                    <a:ext uri="{9D8B030D-6E8A-4147-A177-3AD203B41FA5}">
                      <a16:colId xmlns:a16="http://schemas.microsoft.com/office/drawing/2014/main" val="507336780"/>
                    </a:ext>
                  </a:extLst>
                </a:gridCol>
                <a:gridCol w="1080120">
                  <a:extLst>
                    <a:ext uri="{9D8B030D-6E8A-4147-A177-3AD203B41FA5}">
                      <a16:colId xmlns:a16="http://schemas.microsoft.com/office/drawing/2014/main" val="801307497"/>
                    </a:ext>
                  </a:extLst>
                </a:gridCol>
                <a:gridCol w="996276">
                  <a:extLst>
                    <a:ext uri="{9D8B030D-6E8A-4147-A177-3AD203B41FA5}">
                      <a16:colId xmlns:a16="http://schemas.microsoft.com/office/drawing/2014/main" val="3586188647"/>
                    </a:ext>
                  </a:extLst>
                </a:gridCol>
              </a:tblGrid>
              <a:tr h="354975">
                <a:tc>
                  <a:txBody>
                    <a:bodyPr/>
                    <a:lstStyle/>
                    <a:p>
                      <a:pPr marL="457200" algn="ctr">
                        <a:lnSpc>
                          <a:spcPct val="107000"/>
                        </a:lnSpc>
                        <a:spcAft>
                          <a:spcPts val="0"/>
                        </a:spcAft>
                      </a:pPr>
                      <a:r>
                        <a:rPr lang="en-GB" sz="1400" b="1">
                          <a:effectLst/>
                          <a:latin typeface="Calibri" panose="020F0502020204030204" pitchFamily="34" charset="0"/>
                          <a:ea typeface="Times New Roman" panose="02020603050405020304" pitchFamily="18" charset="0"/>
                          <a:cs typeface="Calibri" panose="020F0502020204030204" pitchFamily="34" charset="0"/>
                        </a:rPr>
                        <a:t>Material</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indent="0" algn="ctr">
                        <a:lnSpc>
                          <a:spcPct val="107000"/>
                        </a:lnSpc>
                        <a:spcAft>
                          <a:spcPts val="0"/>
                        </a:spcAft>
                      </a:pPr>
                      <a:r>
                        <a:rPr lang="en-GB" sz="1400" b="1">
                          <a:effectLst/>
                          <a:latin typeface="Calibri" panose="020F0502020204030204" pitchFamily="34" charset="0"/>
                          <a:ea typeface="Times New Roman" panose="02020603050405020304" pitchFamily="18" charset="0"/>
                          <a:cs typeface="Calibri" panose="020F0502020204030204" pitchFamily="34" charset="0"/>
                        </a:rPr>
                        <a:t>Specimen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indent="0" algn="ctr">
                        <a:lnSpc>
                          <a:spcPct val="107000"/>
                        </a:lnSpc>
                        <a:spcAft>
                          <a:spcPts val="0"/>
                        </a:spcAft>
                      </a:pPr>
                      <a:r>
                        <a:rPr lang="en-GB" sz="1400" b="1">
                          <a:effectLst/>
                          <a:latin typeface="Calibri" panose="020F0502020204030204" pitchFamily="34" charset="0"/>
                          <a:ea typeface="Times New Roman" panose="02020603050405020304" pitchFamily="18" charset="0"/>
                          <a:cs typeface="Calibri" panose="020F0502020204030204" pitchFamily="34" charset="0"/>
                        </a:rPr>
                        <a:t>Number</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indent="0" algn="ctr">
                        <a:lnSpc>
                          <a:spcPct val="107000"/>
                        </a:lnSpc>
                        <a:spcAft>
                          <a:spcPts val="0"/>
                        </a:spcAft>
                      </a:pPr>
                      <a:r>
                        <a:rPr lang="en-GB" sz="1400" b="1">
                          <a:effectLst/>
                          <a:latin typeface="Calibri" panose="020F0502020204030204" pitchFamily="34" charset="0"/>
                          <a:ea typeface="Times New Roman" panose="02020603050405020304" pitchFamily="18" charset="0"/>
                          <a:cs typeface="Calibri" panose="020F0502020204030204" pitchFamily="34" charset="0"/>
                        </a:rPr>
                        <a:t>Orient.</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642773899"/>
                  </a:ext>
                </a:extLst>
              </a:tr>
              <a:tr h="167644">
                <a:tc gridSpan="4">
                  <a:txBody>
                    <a:bodyPr/>
                    <a:lstStyle/>
                    <a:p>
                      <a:pPr marL="457200">
                        <a:lnSpc>
                          <a:spcPct val="107000"/>
                        </a:lnSpc>
                        <a:spcAft>
                          <a:spcPts val="0"/>
                        </a:spcAft>
                      </a:pPr>
                      <a:r>
                        <a:rPr lang="en-GB" sz="1400" b="1">
                          <a:effectLst/>
                          <a:latin typeface="Calibri" panose="020F0502020204030204" pitchFamily="34" charset="0"/>
                          <a:ea typeface="Times New Roman" panose="02020603050405020304" pitchFamily="18" charset="0"/>
                          <a:cs typeface="Calibri" panose="020F0502020204030204" pitchFamily="34" charset="0"/>
                        </a:rPr>
                        <a:t>Participant: E. </a:t>
                      </a:r>
                      <a:r>
                        <a:rPr lang="en-GB" sz="1400" b="1" dirty="0">
                          <a:effectLst/>
                          <a:latin typeface="Calibri" panose="020F0502020204030204" pitchFamily="34" charset="0"/>
                          <a:ea typeface="Times New Roman" panose="02020603050405020304" pitchFamily="18" charset="0"/>
                          <a:cs typeface="Calibri" panose="020F0502020204030204" pitchFamily="34" charset="0"/>
                        </a:rPr>
                        <a:t>Gaganidze (KIT)</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4357645"/>
                  </a:ext>
                </a:extLst>
              </a:tr>
              <a:tr h="320450">
                <a:tc rowSpan="7">
                  <a:txBody>
                    <a:bodyPr/>
                    <a:lstStyle/>
                    <a:p>
                      <a:pPr marL="0" indent="0" algn="ctr">
                        <a:lnSpc>
                          <a:spcPct val="107000"/>
                        </a:lnSpc>
                        <a:spcAft>
                          <a:spcPts val="0"/>
                        </a:spcAft>
                      </a:pPr>
                      <a:endParaRPr lang="en-GB" sz="1600">
                        <a:effectLst/>
                        <a:latin typeface="Calibri" panose="020F0502020204030204" pitchFamily="34" charset="0"/>
                        <a:ea typeface="Times New Roman" panose="02020603050405020304" pitchFamily="18" charset="0"/>
                        <a:cs typeface="Calibri" panose="020F0502020204030204" pitchFamily="34" charset="0"/>
                      </a:endParaRPr>
                    </a:p>
                    <a:p>
                      <a:pPr marL="0" indent="0" algn="ctr">
                        <a:lnSpc>
                          <a:spcPct val="107000"/>
                        </a:lnSpc>
                        <a:spcAft>
                          <a:spcPts val="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Eurofer97 batch-3</a:t>
                      </a:r>
                    </a:p>
                    <a:p>
                      <a:pPr marL="457200" algn="ctr">
                        <a:lnSpc>
                          <a:spcPct val="107000"/>
                        </a:lnSpc>
                        <a:spcAft>
                          <a:spcPts val="0"/>
                        </a:spcAft>
                      </a:pP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0" indent="0" algn="ctr">
                        <a:lnSpc>
                          <a:spcPct val="107000"/>
                        </a:lnSpc>
                        <a:spcAft>
                          <a:spcPts val="0"/>
                        </a:spcAft>
                      </a:pPr>
                      <a:r>
                        <a:rPr lang="en-GB" sz="1600" dirty="0">
                          <a:effectLst/>
                          <a:latin typeface="Calibri" panose="020F0502020204030204" pitchFamily="34" charset="0"/>
                          <a:ea typeface="Calibri" panose="020F0502020204030204" pitchFamily="34" charset="0"/>
                          <a:cs typeface="Calibri" panose="020F0502020204030204" pitchFamily="34" charset="0"/>
                        </a:rPr>
                        <a:t>&amp;</a:t>
                      </a:r>
                    </a:p>
                    <a:p>
                      <a:pPr marL="457200" algn="ctr">
                        <a:lnSpc>
                          <a:spcPct val="107000"/>
                        </a:lnSpc>
                        <a:spcAft>
                          <a:spcPts val="0"/>
                        </a:spcAft>
                      </a:pP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0" indent="0" algn="ctr">
                        <a:lnSpc>
                          <a:spcPct val="107000"/>
                        </a:lnSpc>
                        <a:spcAft>
                          <a:spcPts val="0"/>
                        </a:spcAft>
                      </a:pPr>
                      <a:r>
                        <a:rPr lang="en-GB" sz="1600" dirty="0">
                          <a:effectLst/>
                          <a:latin typeface="Calibri" panose="020F0502020204030204" pitchFamily="34" charset="0"/>
                          <a:ea typeface="Calibri" panose="020F0502020204030204" pitchFamily="34" charset="0"/>
                          <a:cs typeface="Calibri" panose="020F0502020204030204" pitchFamily="34" charset="0"/>
                        </a:rPr>
                        <a:t>F82H-BA12</a:t>
                      </a:r>
                      <a:endParaRPr lang="de-DE" sz="16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 </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indent="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Smooth round tensile ø2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6</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L</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679295740"/>
                  </a:ext>
                </a:extLst>
              </a:tr>
              <a:tr h="320450">
                <a:tc vMerge="1">
                  <a:txBody>
                    <a:bodyPr/>
                    <a:lstStyle/>
                    <a:p>
                      <a:endParaRPr lang="en-US"/>
                    </a:p>
                  </a:txBody>
                  <a:tcPr/>
                </a:tc>
                <a:tc>
                  <a:txBody>
                    <a:bodyPr/>
                    <a:lstStyle/>
                    <a:p>
                      <a:pPr marL="457200" indent="-457200" algn="ctr" defTabSz="914400" rtl="0" eaLnBrk="1" latinLnBrk="0" hangingPunct="1">
                        <a:lnSpc>
                          <a:spcPct val="107000"/>
                        </a:lnSpc>
                        <a:spcAft>
                          <a:spcPts val="0"/>
                        </a:spcAft>
                      </a:pPr>
                      <a:r>
                        <a:rPr lang="en-GB" sz="1400"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Notched round tens. </a:t>
                      </a:r>
                      <a:r>
                        <a:rPr lang="en-GB" sz="1400"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ø1.5-R0.5</a:t>
                      </a:r>
                      <a:endParaRPr lang="de-DE" sz="1400"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defTabSz="914400" rtl="0" eaLnBrk="1" latinLnBrk="0" hangingPunct="1">
                        <a:lnSpc>
                          <a:spcPct val="107000"/>
                        </a:lnSpc>
                        <a:spcAft>
                          <a:spcPts val="0"/>
                        </a:spcAft>
                      </a:pPr>
                      <a:r>
                        <a:rPr lang="en-GB" sz="1400"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a:t>
                      </a:r>
                      <a:endParaRPr lang="de-DE" sz="1400"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defTabSz="914400" rtl="0" eaLnBrk="1" latinLnBrk="0" hangingPunct="1">
                        <a:lnSpc>
                          <a:spcPct val="107000"/>
                        </a:lnSpc>
                        <a:spcAft>
                          <a:spcPts val="0"/>
                        </a:spcAft>
                      </a:pPr>
                      <a:r>
                        <a:rPr lang="en-GB" sz="1400"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a:t>
                      </a:r>
                      <a:endParaRPr lang="de-DE" sz="1400" kern="120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847625576"/>
                  </a:ext>
                </a:extLst>
              </a:tr>
              <a:tr h="320450">
                <a:tc vMerge="1">
                  <a:txBody>
                    <a:bodyPr/>
                    <a:lstStyle/>
                    <a:p>
                      <a:endParaRPr lang="en-US"/>
                    </a:p>
                  </a:txBody>
                  <a:tcPr/>
                </a:tc>
                <a:tc>
                  <a:txBody>
                    <a:bodyPr/>
                    <a:lstStyle/>
                    <a:p>
                      <a:pPr marL="457200" indent="-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Notched round tens. </a:t>
                      </a:r>
                      <a:r>
                        <a:rPr lang="en-GB" sz="1400" dirty="0">
                          <a:effectLst/>
                          <a:latin typeface="Calibri" panose="020F0502020204030204" pitchFamily="34" charset="0"/>
                          <a:ea typeface="Times New Roman" panose="02020603050405020304" pitchFamily="18" charset="0"/>
                          <a:cs typeface="Calibri" panose="020F0502020204030204" pitchFamily="34" charset="0"/>
                        </a:rPr>
                        <a:t>ø1.5-R0.2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L</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22313336"/>
                  </a:ext>
                </a:extLst>
              </a:tr>
              <a:tr h="320450">
                <a:tc vMerge="1">
                  <a:txBody>
                    <a:bodyPr/>
                    <a:lstStyle/>
                    <a:p>
                      <a:endParaRPr lang="en-US"/>
                    </a:p>
                  </a:txBody>
                  <a:tcPr/>
                </a:tc>
                <a:tc>
                  <a:txBody>
                    <a:bodyPr/>
                    <a:lstStyle/>
                    <a:p>
                      <a:pPr marL="457200" indent="-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Notched flat tens. </a:t>
                      </a:r>
                      <a:r>
                        <a:rPr lang="en-US" sz="1400">
                          <a:effectLst/>
                          <a:latin typeface="Calibri" panose="020F0502020204030204" pitchFamily="34" charset="0"/>
                          <a:ea typeface="Times New Roman" panose="02020603050405020304" pitchFamily="18" charset="0"/>
                          <a:cs typeface="Calibri" panose="020F0502020204030204" pitchFamily="34" charset="0"/>
                        </a:rPr>
                        <a:t>1.5x1.0-R0.5 </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L</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912164833"/>
                  </a:ext>
                </a:extLst>
              </a:tr>
              <a:tr h="320450">
                <a:tc vMerge="1">
                  <a:txBody>
                    <a:bodyPr/>
                    <a:lstStyle/>
                    <a:p>
                      <a:endParaRPr lang="en-US"/>
                    </a:p>
                  </a:txBody>
                  <a:tcPr/>
                </a:tc>
                <a:tc>
                  <a:txBody>
                    <a:bodyPr/>
                    <a:lstStyle/>
                    <a:p>
                      <a:pPr marL="457200" indent="-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Notched flat tens. </a:t>
                      </a:r>
                      <a:r>
                        <a:rPr lang="en-GB" sz="1400" dirty="0">
                          <a:effectLst/>
                          <a:latin typeface="Calibri" panose="020F0502020204030204" pitchFamily="34" charset="0"/>
                          <a:ea typeface="Times New Roman" panose="02020603050405020304" pitchFamily="18" charset="0"/>
                          <a:cs typeface="Calibri" panose="020F0502020204030204" pitchFamily="34" charset="0"/>
                        </a:rPr>
                        <a:t>1.5x1.0-R0.2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L</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866471115"/>
                  </a:ext>
                </a:extLst>
              </a:tr>
              <a:tr h="320450">
                <a:tc vMerge="1">
                  <a:txBody>
                    <a:bodyPr/>
                    <a:lstStyle/>
                    <a:p>
                      <a:endParaRPr lang="en-US"/>
                    </a:p>
                  </a:txBody>
                  <a:tcPr/>
                </a:tc>
                <a:tc>
                  <a:txBody>
                    <a:bodyPr/>
                    <a:lstStyle/>
                    <a:p>
                      <a:pPr marL="457200" indent="-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KLST, a/W=0.25, 20%SG</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LT</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286791621"/>
                  </a:ext>
                </a:extLst>
              </a:tr>
              <a:tr h="320450">
                <a:tc vMerge="1">
                  <a:txBody>
                    <a:bodyPr/>
                    <a:lstStyle/>
                    <a:p>
                      <a:endParaRPr lang="en-US"/>
                    </a:p>
                  </a:txBody>
                  <a:tcPr/>
                </a:tc>
                <a:tc>
                  <a:txBody>
                    <a:bodyPr/>
                    <a:lstStyle/>
                    <a:p>
                      <a:pPr marL="457200" indent="-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0.5TCT, 20%SG</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57200" algn="ctr">
                        <a:lnSpc>
                          <a:spcPct val="107000"/>
                        </a:lnSpc>
                        <a:spcAft>
                          <a:spcPts val="0"/>
                        </a:spcAft>
                      </a:pPr>
                      <a:r>
                        <a:rPr lang="en-GB" sz="1400">
                          <a:effectLst/>
                          <a:latin typeface="Calibri" panose="020F0502020204030204" pitchFamily="34" charset="0"/>
                          <a:ea typeface="Times New Roman" panose="02020603050405020304" pitchFamily="18" charset="0"/>
                          <a:cs typeface="Calibri" panose="020F0502020204030204" pitchFamily="34" charset="0"/>
                        </a:rPr>
                        <a:t>LT</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3977" marR="639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018407373"/>
                  </a:ext>
                </a:extLst>
              </a:tr>
            </a:tbl>
          </a:graphicData>
        </a:graphic>
      </p:graphicFrame>
      <p:pic>
        <p:nvPicPr>
          <p:cNvPr id="12" name="Picture 2" descr="Ähnliches Foto">
            <a:extLst>
              <a:ext uri="{FF2B5EF4-FFF2-40B4-BE49-F238E27FC236}">
                <a16:creationId xmlns:a16="http://schemas.microsoft.com/office/drawing/2014/main" id="{DF039704-1E95-185C-1746-1D9E14F84FE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848528" y="1032380"/>
            <a:ext cx="1135605" cy="8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03121"/>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984CF56-A581-48B2-95B5-489CAEC7CD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AAF601-298B-4BBC-A157-4A8FB55A1F54}">
  <ds:schemaRefs>
    <ds:schemaRef ds:uri="http://schemas.microsoft.com/sharepoint/v3/contenttype/forms"/>
  </ds:schemaRefs>
</ds:datastoreItem>
</file>

<file path=customXml/itemProps3.xml><?xml version="1.0" encoding="utf-8"?>
<ds:datastoreItem xmlns:ds="http://schemas.openxmlformats.org/officeDocument/2006/customXml" ds:itemID="{D53A1459-7583-4259-ACCE-1E24DB5B688B}">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docProps/app.xml><?xml version="1.0" encoding="utf-8"?>
<Properties xmlns="http://schemas.openxmlformats.org/officeDocument/2006/extended-properties" xmlns:vt="http://schemas.openxmlformats.org/officeDocument/2006/docPropsVTypes">
  <Template/>
  <TotalTime>2514</TotalTime>
  <Words>3505</Words>
  <Application>Microsoft Office PowerPoint</Application>
  <PresentationFormat>Widescreen</PresentationFormat>
  <Paragraphs>574</Paragraphs>
  <Slides>44</Slides>
  <Notes>0</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61" baseType="lpstr">
      <vt:lpstr>Aptos</vt:lpstr>
      <vt:lpstr>Arial</vt:lpstr>
      <vt:lpstr>Arial Narrow</vt:lpstr>
      <vt:lpstr>Berlin Sans FB Demi</vt:lpstr>
      <vt:lpstr>Calibri</vt:lpstr>
      <vt:lpstr>Cooper Black</vt:lpstr>
      <vt:lpstr>Forte</vt:lpstr>
      <vt:lpstr>Franklin Gothic Medium</vt:lpstr>
      <vt:lpstr>Google Sans</vt:lpstr>
      <vt:lpstr>Montserrat</vt:lpstr>
      <vt:lpstr>Segoe UI</vt:lpstr>
      <vt:lpstr>Symbol</vt:lpstr>
      <vt:lpstr>Times New Roman</vt:lpstr>
      <vt:lpstr>Ubuntu</vt:lpstr>
      <vt:lpstr>Wingdings</vt:lpstr>
      <vt:lpstr>EUROfusion.1line_5_3_2019</vt:lpstr>
      <vt:lpstr>Microsoft Excel Worksheet</vt:lpstr>
      <vt:lpstr>EUROfusion activities towards the development and standardisation of  Small Specimen Test Techniques</vt:lpstr>
      <vt:lpstr>Summary</vt:lpstr>
      <vt:lpstr>Motivation for SSTT development</vt:lpstr>
      <vt:lpstr>SSTT for Fusion Materials in Europe</vt:lpstr>
      <vt:lpstr>WPMAT Project Objectives</vt:lpstr>
      <vt:lpstr>Low Cycle Fatigue</vt:lpstr>
      <vt:lpstr>Intermediate LCF results</vt:lpstr>
      <vt:lpstr>Development of DIC monitoring and control</vt:lpstr>
      <vt:lpstr>Ductile Fracture Toughness</vt:lpstr>
      <vt:lpstr>Fracture Toughness: approach &amp; results </vt:lpstr>
      <vt:lpstr>Fatigue Crack Growth (FCG)</vt:lpstr>
      <vt:lpstr>FCG results</vt:lpstr>
      <vt:lpstr>Tensile properties: Inter Laboratory Study – Pilot Run </vt:lpstr>
      <vt:lpstr>Pilot Run: results at RT</vt:lpstr>
      <vt:lpstr>Conclusions of Pilot Run at RT</vt:lpstr>
      <vt:lpstr>Proposal for an ILS on tensile properties</vt:lpstr>
      <vt:lpstr>Conclusions</vt:lpstr>
      <vt:lpstr>Next Steps</vt:lpstr>
      <vt:lpstr>PowerPoint Presentation</vt:lpstr>
      <vt:lpstr>COMPLEMENTARY SLIDES</vt:lpstr>
      <vt:lpstr>Low Cycle Fatigue</vt:lpstr>
      <vt:lpstr>Low Cycle Fatigue</vt:lpstr>
      <vt:lpstr>Low Cycle Fatigue</vt:lpstr>
      <vt:lpstr>PowerPoint Presentation</vt:lpstr>
      <vt:lpstr>Fracture toughness</vt:lpstr>
      <vt:lpstr>Fracture toughness</vt:lpstr>
      <vt:lpstr>Tensile</vt:lpstr>
      <vt:lpstr>PowerPoint Presentation</vt:lpstr>
      <vt:lpstr>Tensile</vt:lpstr>
      <vt:lpstr>Approach for regulatory body</vt:lpstr>
      <vt:lpstr>Approach for regulatory body: EN standard</vt:lpstr>
      <vt:lpstr>Approach for regulatory body: ASTM</vt:lpstr>
      <vt:lpstr>Approach for regulatory body</vt:lpstr>
      <vt:lpstr>Approach for regulatory body</vt:lpstr>
      <vt:lpstr>Approach for regulatory body</vt:lpstr>
      <vt:lpstr>Approach for regulatory body</vt:lpstr>
      <vt:lpstr>Approach for regulatory body</vt:lpstr>
      <vt:lpstr>Approach for regulatory body</vt:lpstr>
      <vt:lpstr>Approach for regulatory body</vt:lpstr>
      <vt:lpstr>Approach for regulatory body</vt:lpstr>
      <vt:lpstr>Approach for regulatory body</vt:lpstr>
      <vt:lpstr>Approach for regulatory body</vt:lpstr>
      <vt:lpstr>Approach for regulatory body</vt:lpstr>
      <vt:lpstr>Approach for regulatory body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Giacomo Aiello</cp:lastModifiedBy>
  <cp:revision>15</cp:revision>
  <dcterms:created xsi:type="dcterms:W3CDTF">2023-11-15T09:40:03Z</dcterms:created>
  <dcterms:modified xsi:type="dcterms:W3CDTF">2024-09-30T19:53:00Z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