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66" r:id="rId4"/>
    <p:sldId id="262" r:id="rId5"/>
    <p:sldId id="277" r:id="rId6"/>
    <p:sldId id="271" r:id="rId7"/>
    <p:sldId id="273" r:id="rId8"/>
    <p:sldId id="272" r:id="rId9"/>
    <p:sldId id="274" r:id="rId10"/>
    <p:sldId id="278" r:id="rId11"/>
    <p:sldId id="279" r:id="rId12"/>
    <p:sldId id="280" r:id="rId13"/>
    <p:sldId id="284" r:id="rId14"/>
    <p:sldId id="285" r:id="rId15"/>
    <p:sldId id="261" r:id="rId16"/>
    <p:sldId id="275" r:id="rId17"/>
    <p:sldId id="286" r:id="rId18"/>
    <p:sldId id="270" r:id="rId19"/>
    <p:sldId id="267" r:id="rId20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5CC88-9663-7E79-9A85-9F7021E56430}" v="76" dt="2024-10-01T18:47:55.927"/>
    <p1510:client id="{AB652D34-8B62-8722-3C93-B308D292983C}" v="3" dt="2024-10-02T07:59:39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gl-ES"/>
              <a:t>Prema para editar o estilo do subtítulo do padrón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524860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473565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909871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cont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892213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gl-ES"/>
              <a:t>Prema para editar estilos do texto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8060067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cont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83443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Prema para editar estilos do texto</a:t>
            </a:r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Prema para editar estilos do texto</a:t>
            </a:r>
          </a:p>
        </p:txBody>
      </p:sp>
      <p:sp>
        <p:nvSpPr>
          <p:cNvPr id="6" name="Marcador de posición de cont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7" name="Marcador de posición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8" name="Marcador de posición de pé de páx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378005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4" name="Marcador de posición de pé de páx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464857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3" name="Marcador de posición de pé de páx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8990103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cont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Prema para editar estilos do texto</a:t>
            </a:r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1351242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imax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Prema para editar estilos do texto</a:t>
            </a:r>
          </a:p>
        </p:txBody>
      </p:sp>
      <p:sp>
        <p:nvSpPr>
          <p:cNvPr id="5" name="Marcador de posición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6" name="Marcador de posición de pé de páx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728255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l-ES"/>
              <a:t>Prema para editar o estilo do título do padrón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l-ES"/>
              <a:t>Prema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19F3B-72BA-4A50-9678-EC2EC814594E}" type="datetimeFigureOut">
              <a:rPr lang="gl-ES" smtClean="0"/>
              <a:t>02/10/2024</a:t>
            </a:fld>
            <a:endParaRPr lang="gl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7EF593-7EB0-4F26-A8FC-7DD69C4A4839}" type="slidenum">
              <a:rPr lang="gl-ES" smtClean="0"/>
              <a:t>‹#›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3625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3168" y="1247349"/>
            <a:ext cx="10615082" cy="1974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gl-ES" sz="4400" b="1">
                <a:latin typeface="Calibri"/>
                <a:ea typeface="Calibri"/>
                <a:cs typeface="Calibri"/>
              </a:rPr>
              <a:t>Detector </a:t>
            </a:r>
            <a:r>
              <a:rPr lang="gl-ES" sz="4400" b="1" err="1">
                <a:latin typeface="Calibri"/>
                <a:ea typeface="Calibri"/>
                <a:cs typeface="Calibri"/>
              </a:rPr>
              <a:t>development</a:t>
            </a:r>
            <a:r>
              <a:rPr lang="gl-ES" sz="4400" b="1">
                <a:latin typeface="Calibri"/>
                <a:ea typeface="Calibri"/>
                <a:cs typeface="Calibri"/>
              </a:rPr>
              <a:t> </a:t>
            </a:r>
            <a:r>
              <a:rPr lang="gl-ES" sz="4400" b="1" err="1">
                <a:latin typeface="Calibri"/>
                <a:ea typeface="Calibri"/>
                <a:cs typeface="Calibri"/>
              </a:rPr>
              <a:t>and</a:t>
            </a:r>
            <a:r>
              <a:rPr lang="gl-ES" sz="4400" b="1">
                <a:latin typeface="Calibri"/>
                <a:ea typeface="Calibri"/>
                <a:cs typeface="Calibri"/>
              </a:rPr>
              <a:t> </a:t>
            </a:r>
            <a:r>
              <a:rPr lang="gl-ES" sz="4400" b="1" err="1">
                <a:latin typeface="Calibri"/>
                <a:ea typeface="Calibri"/>
                <a:cs typeface="Calibri"/>
              </a:rPr>
              <a:t>characterisation</a:t>
            </a:r>
            <a:r>
              <a:rPr lang="gl-ES" sz="4400" b="1">
                <a:latin typeface="Calibri"/>
                <a:ea typeface="Calibri"/>
                <a:cs typeface="Calibri"/>
              </a:rPr>
              <a:t> for </a:t>
            </a:r>
            <a:r>
              <a:rPr lang="gl-ES" sz="4400" b="1" err="1">
                <a:latin typeface="Calibri"/>
                <a:ea typeface="Calibri"/>
                <a:cs typeface="Calibri"/>
              </a:rPr>
              <a:t>neutron</a:t>
            </a:r>
            <a:r>
              <a:rPr lang="gl-ES" sz="4400" b="1">
                <a:latin typeface="Calibri"/>
                <a:ea typeface="Calibri"/>
                <a:cs typeface="Calibri"/>
              </a:rPr>
              <a:t>- </a:t>
            </a:r>
            <a:r>
              <a:rPr lang="gl-ES" sz="4400" b="1" err="1">
                <a:latin typeface="Calibri"/>
                <a:ea typeface="Calibri"/>
                <a:cs typeface="Calibri"/>
              </a:rPr>
              <a:t>and</a:t>
            </a:r>
            <a:r>
              <a:rPr lang="gl-ES" sz="4400" b="1">
                <a:latin typeface="Calibri"/>
                <a:ea typeface="Calibri"/>
                <a:cs typeface="Calibri"/>
              </a:rPr>
              <a:t> gamma-</a:t>
            </a:r>
            <a:r>
              <a:rPr lang="gl-ES" sz="4400" b="1" err="1">
                <a:latin typeface="Calibri"/>
                <a:ea typeface="Calibri"/>
                <a:cs typeface="Calibri"/>
              </a:rPr>
              <a:t>based</a:t>
            </a:r>
            <a:r>
              <a:rPr lang="gl-ES" sz="4400" b="1">
                <a:latin typeface="Calibri"/>
                <a:ea typeface="Calibri"/>
                <a:cs typeface="Calibri"/>
              </a:rPr>
              <a:t> </a:t>
            </a:r>
            <a:r>
              <a:rPr lang="gl-ES" sz="4400" b="1" err="1">
                <a:latin typeface="Calibri"/>
                <a:ea typeface="Calibri"/>
                <a:cs typeface="Calibri"/>
              </a:rPr>
              <a:t>radiography</a:t>
            </a:r>
            <a:r>
              <a:rPr lang="gl-ES" sz="4400" b="1">
                <a:latin typeface="Calibri"/>
                <a:ea typeface="Calibri"/>
                <a:cs typeface="Calibri"/>
              </a:rPr>
              <a:t> </a:t>
            </a:r>
            <a:r>
              <a:rPr lang="gl-ES" sz="4400" b="1" err="1">
                <a:latin typeface="Calibri"/>
                <a:ea typeface="Calibri"/>
                <a:cs typeface="Calibri"/>
              </a:rPr>
              <a:t>and</a:t>
            </a:r>
            <a:r>
              <a:rPr lang="gl-ES" sz="4400" b="1">
                <a:latin typeface="Calibri"/>
                <a:ea typeface="Calibri"/>
                <a:cs typeface="Calibri"/>
              </a:rPr>
              <a:t> </a:t>
            </a:r>
            <a:r>
              <a:rPr lang="gl-ES" sz="4400" b="1" err="1">
                <a:latin typeface="Calibri"/>
                <a:ea typeface="Calibri"/>
                <a:cs typeface="Calibri"/>
              </a:rPr>
              <a:t>spectroscopy</a:t>
            </a:r>
            <a:r>
              <a:rPr lang="gl-ES" sz="4400" b="1">
                <a:latin typeface="Calibri"/>
                <a:ea typeface="Calibri"/>
                <a:cs typeface="Calibri"/>
              </a:rPr>
              <a:t> for NDT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61166" y="4029768"/>
            <a:ext cx="7059084" cy="2036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gl-ES" dirty="0">
                <a:latin typeface="Calibri"/>
                <a:ea typeface="Calibri"/>
                <a:cs typeface="Calibri"/>
              </a:rPr>
              <a:t>J. </a:t>
            </a:r>
            <a:r>
              <a:rPr lang="gl-ES" dirty="0" err="1">
                <a:latin typeface="Calibri"/>
                <a:ea typeface="Calibri"/>
                <a:cs typeface="Calibri"/>
              </a:rPr>
              <a:t>Peñas</a:t>
            </a:r>
            <a:r>
              <a:rPr lang="gl-ES" dirty="0">
                <a:latin typeface="Calibri"/>
                <a:ea typeface="Calibri"/>
                <a:cs typeface="Calibri"/>
              </a:rPr>
              <a:t>, C. Cabo-</a:t>
            </a:r>
            <a:r>
              <a:rPr lang="gl-ES" dirty="0" err="1">
                <a:latin typeface="Calibri"/>
                <a:ea typeface="Calibri"/>
                <a:cs typeface="Calibri"/>
              </a:rPr>
              <a:t>Landeira</a:t>
            </a:r>
            <a:r>
              <a:rPr lang="gl-ES" dirty="0">
                <a:latin typeface="Calibri"/>
                <a:ea typeface="Calibri"/>
                <a:cs typeface="Calibri"/>
              </a:rPr>
              <a:t>, B. Fernández, C. </a:t>
            </a:r>
            <a:r>
              <a:rPr lang="gl-ES" dirty="0" err="1">
                <a:latin typeface="Calibri"/>
                <a:ea typeface="Calibri"/>
                <a:cs typeface="Calibri"/>
              </a:rPr>
              <a:t>Guerrero</a:t>
            </a:r>
            <a:r>
              <a:rPr lang="gl-ES" dirty="0">
                <a:latin typeface="Calibri"/>
                <a:ea typeface="Calibri"/>
                <a:cs typeface="Calibri"/>
              </a:rPr>
              <a:t>, M.A. Millán-Callado, Y. </a:t>
            </a:r>
            <a:r>
              <a:rPr lang="gl-ES" dirty="0" err="1">
                <a:latin typeface="Calibri"/>
                <a:ea typeface="Calibri"/>
                <a:cs typeface="Calibri"/>
              </a:rPr>
              <a:t>Ayyad</a:t>
            </a:r>
            <a:endParaRPr lang="gl-ES" dirty="0">
              <a:latin typeface="Calibri"/>
              <a:ea typeface="Calibri"/>
              <a:cs typeface="Calibri"/>
            </a:endParaRPr>
          </a:p>
          <a:p>
            <a:endParaRPr lang="gl-ES">
              <a:latin typeface="Calibri"/>
              <a:ea typeface="Calibri"/>
              <a:cs typeface="Calibri"/>
            </a:endParaRPr>
          </a:p>
          <a:p>
            <a:r>
              <a:rPr lang="gl-ES" b="1" dirty="0">
                <a:latin typeface="Biome"/>
                <a:ea typeface="Calibri"/>
                <a:cs typeface="Calibri"/>
              </a:rPr>
              <a:t>3rd DONES </a:t>
            </a:r>
            <a:r>
              <a:rPr lang="gl-ES" b="1" err="1">
                <a:latin typeface="Biome"/>
                <a:ea typeface="Calibri"/>
                <a:cs typeface="Calibri"/>
              </a:rPr>
              <a:t>Users</a:t>
            </a:r>
            <a:r>
              <a:rPr lang="gl-ES" b="1" dirty="0">
                <a:latin typeface="Biome"/>
                <a:ea typeface="Calibri"/>
                <a:cs typeface="Calibri"/>
              </a:rPr>
              <a:t> </a:t>
            </a:r>
            <a:r>
              <a:rPr lang="gl-ES" b="1" err="1">
                <a:latin typeface="Biome"/>
                <a:ea typeface="Calibri"/>
                <a:cs typeface="Calibri"/>
              </a:rPr>
              <a:t>Workshop</a:t>
            </a:r>
            <a:endParaRPr lang="gl-ES" b="1">
              <a:latin typeface="Biome"/>
              <a:ea typeface="Calibri"/>
              <a:cs typeface="Calibri"/>
            </a:endParaRPr>
          </a:p>
          <a:p>
            <a:r>
              <a:rPr lang="gl-ES" sz="2000" err="1">
                <a:latin typeface="Biome"/>
                <a:ea typeface="Calibri"/>
                <a:cs typeface="Calibri"/>
              </a:rPr>
              <a:t>Zagreb</a:t>
            </a:r>
            <a:r>
              <a:rPr lang="gl-ES" sz="2000" dirty="0">
                <a:latin typeface="Biome"/>
                <a:ea typeface="Calibri"/>
                <a:cs typeface="Calibri"/>
              </a:rPr>
              <a:t> – </a:t>
            </a:r>
            <a:r>
              <a:rPr lang="gl-ES" sz="2000" err="1">
                <a:latin typeface="Biome"/>
                <a:ea typeface="Calibri"/>
                <a:cs typeface="Calibri"/>
              </a:rPr>
              <a:t>October</a:t>
            </a:r>
            <a:r>
              <a:rPr lang="gl-ES" sz="2000" dirty="0">
                <a:latin typeface="Biome"/>
                <a:ea typeface="Calibri"/>
                <a:cs typeface="Calibri"/>
              </a:rPr>
              <a:t> 2024</a:t>
            </a:r>
          </a:p>
        </p:txBody>
      </p:sp>
      <p:pic>
        <p:nvPicPr>
          <p:cNvPr id="5" name="Imaxe 4" descr="Unha imaxe na que se mostra texto, Fonte, Gráficos, logotipo&#10;&#10;Descrición xerada automaticamente">
            <a:extLst>
              <a:ext uri="{FF2B5EF4-FFF2-40B4-BE49-F238E27FC236}">
                <a16:creationId xmlns:a16="http://schemas.microsoft.com/office/drawing/2014/main" id="{CE1B4B9D-8920-85CC-AD26-A0592384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346" y="5730918"/>
            <a:ext cx="2296886" cy="916059"/>
          </a:xfrm>
          <a:prstGeom prst="rect">
            <a:avLst/>
          </a:prstGeom>
        </p:spPr>
      </p:pic>
      <p:pic>
        <p:nvPicPr>
          <p:cNvPr id="6" name="Imaxe 5" descr="Unha imaxe na que se mostra texto, Fonte, Gráficos, deseño gráfico&#10;&#10;Descrición xerada automaticamente">
            <a:extLst>
              <a:ext uri="{FF2B5EF4-FFF2-40B4-BE49-F238E27FC236}">
                <a16:creationId xmlns:a16="http://schemas.microsoft.com/office/drawing/2014/main" id="{DEC61338-37FE-3C26-5494-0B396F3A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0" y="5729957"/>
            <a:ext cx="1382487" cy="912407"/>
          </a:xfrm>
          <a:prstGeom prst="rect">
            <a:avLst/>
          </a:prstGeom>
        </p:spPr>
      </p:pic>
      <p:pic>
        <p:nvPicPr>
          <p:cNvPr id="8" name="Imaxe 7" descr="Unha imaxe na que se mostra negro, escuridade&#10;&#10;Descrición xerada automaticamente">
            <a:extLst>
              <a:ext uri="{FF2B5EF4-FFF2-40B4-BE49-F238E27FC236}">
                <a16:creationId xmlns:a16="http://schemas.microsoft.com/office/drawing/2014/main" id="{B1CCFA2B-72BF-6399-1C54-CA38C69873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36" r="59489"/>
          <a:stretch/>
        </p:blipFill>
        <p:spPr>
          <a:xfrm>
            <a:off x="1288" y="7111495"/>
            <a:ext cx="2273910" cy="9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Event-driven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image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adquisition</a:t>
            </a:r>
            <a:endParaRPr lang="gl-ES" dirty="0" err="1"/>
          </a:p>
        </p:txBody>
      </p:sp>
      <p:sp>
        <p:nvSpPr>
          <p:cNvPr id="9" name="Marcador de posición de contido 9">
            <a:extLst>
              <a:ext uri="{FF2B5EF4-FFF2-40B4-BE49-F238E27FC236}">
                <a16:creationId xmlns:a16="http://schemas.microsoft.com/office/drawing/2014/main" id="{B15D8DED-D2C8-FA81-7A17-C82303A3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03" y="994156"/>
            <a:ext cx="7624156" cy="55601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gl-ES" sz="2200" b="1" dirty="0">
                <a:latin typeface="Calibri"/>
                <a:ea typeface="Calibri"/>
                <a:cs typeface="Calibri"/>
              </a:rPr>
              <a:t>Timepix3 detector</a:t>
            </a:r>
          </a:p>
          <a:p>
            <a:pPr marL="0" indent="0">
              <a:buNone/>
            </a:pPr>
            <a:r>
              <a:rPr lang="gl-ES" sz="2200" err="1">
                <a:latin typeface="Calibri"/>
                <a:ea typeface="Calibri"/>
                <a:cs typeface="Calibri"/>
              </a:rPr>
              <a:t>Array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of</a:t>
            </a:r>
            <a:r>
              <a:rPr lang="gl-ES" sz="2200" dirty="0">
                <a:latin typeface="Calibri"/>
                <a:ea typeface="Calibri"/>
                <a:cs typeface="Calibri"/>
              </a:rPr>
              <a:t> 256</a:t>
            </a:r>
            <a:r>
              <a:rPr lang="gl-ES" sz="2200" i="1" dirty="0">
                <a:latin typeface="Calibri"/>
                <a:ea typeface="Calibri"/>
                <a:cs typeface="Calibri"/>
              </a:rPr>
              <a:t>x</a:t>
            </a:r>
            <a:r>
              <a:rPr lang="gl-ES" sz="2200" dirty="0">
                <a:latin typeface="Calibri"/>
                <a:ea typeface="Calibri"/>
                <a:cs typeface="Calibri"/>
              </a:rPr>
              <a:t>256 </a:t>
            </a:r>
            <a:r>
              <a:rPr lang="gl-ES" sz="2200" err="1">
                <a:latin typeface="Calibri"/>
                <a:ea typeface="Calibri"/>
                <a:cs typeface="Calibri"/>
              </a:rPr>
              <a:t>pixels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of</a:t>
            </a:r>
            <a:r>
              <a:rPr lang="gl-ES" sz="2200" dirty="0">
                <a:latin typeface="Calibri"/>
                <a:ea typeface="Calibri"/>
                <a:cs typeface="Calibri"/>
              </a:rPr>
              <a:t> 5.5</a:t>
            </a:r>
            <a:r>
              <a:rPr lang="gl-ES" sz="2200" i="1" dirty="0">
                <a:latin typeface="Calibri"/>
                <a:ea typeface="Calibri"/>
                <a:cs typeface="Calibri"/>
              </a:rPr>
              <a:t>x</a:t>
            </a:r>
            <a:r>
              <a:rPr lang="gl-ES" sz="2200" dirty="0">
                <a:latin typeface="Calibri"/>
                <a:ea typeface="Calibri"/>
                <a:cs typeface="Calibri"/>
              </a:rPr>
              <a:t>5.5 µm </a:t>
            </a:r>
            <a:r>
              <a:rPr lang="gl-ES" sz="2200" err="1">
                <a:latin typeface="Calibri"/>
                <a:ea typeface="Calibri"/>
                <a:cs typeface="Calibri"/>
              </a:rPr>
              <a:t>size</a:t>
            </a:r>
            <a:r>
              <a:rPr lang="gl-ES" sz="2200" dirty="0">
                <a:latin typeface="Calibri"/>
                <a:ea typeface="Calibri"/>
                <a:cs typeface="Calibri"/>
              </a:rPr>
              <a:t>. </a:t>
            </a:r>
            <a:r>
              <a:rPr lang="gl-ES" sz="2200" err="1">
                <a:latin typeface="Calibri"/>
                <a:ea typeface="Calibri"/>
                <a:cs typeface="Calibri"/>
              </a:rPr>
              <a:t>Each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pixel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constitutes</a:t>
            </a:r>
            <a:r>
              <a:rPr lang="gl-ES" sz="2200" dirty="0">
                <a:latin typeface="Calibri"/>
                <a:ea typeface="Calibri"/>
                <a:cs typeface="Calibri"/>
              </a:rPr>
              <a:t> a </a:t>
            </a:r>
            <a:r>
              <a:rPr lang="gl-ES" sz="2200" err="1">
                <a:latin typeface="Calibri"/>
                <a:ea typeface="Calibri"/>
                <a:cs typeface="Calibri"/>
              </a:rPr>
              <a:t>separate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acquisition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with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its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own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electronics</a:t>
            </a:r>
            <a:r>
              <a:rPr lang="gl-ES" sz="22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r>
              <a:rPr lang="gl-ES" sz="2000" dirty="0">
                <a:latin typeface="Calibri"/>
                <a:ea typeface="Calibri"/>
                <a:cs typeface="Calibri"/>
              </a:rPr>
              <a:t>  </a:t>
            </a:r>
          </a:p>
          <a:p>
            <a:pPr marL="0" indent="0">
              <a:buNone/>
            </a:pPr>
            <a:r>
              <a:rPr lang="gl-ES" sz="2200" dirty="0">
                <a:latin typeface="Calibri"/>
                <a:ea typeface="Calibri"/>
                <a:cs typeface="Calibri"/>
              </a:rPr>
              <a:t>Provides </a:t>
            </a:r>
            <a:r>
              <a:rPr lang="gl-ES" sz="2200" err="1">
                <a:latin typeface="Calibri"/>
                <a:ea typeface="Calibri"/>
                <a:cs typeface="Calibri"/>
              </a:rPr>
              <a:t>additional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timing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information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associated</a:t>
            </a:r>
            <a:r>
              <a:rPr lang="gl-ES" sz="2200" dirty="0">
                <a:latin typeface="Calibri"/>
                <a:ea typeface="Calibri"/>
                <a:cs typeface="Calibri"/>
              </a:rPr>
              <a:t> to </a:t>
            </a:r>
            <a:r>
              <a:rPr lang="gl-ES" sz="2200" err="1">
                <a:latin typeface="Calibri"/>
                <a:ea typeface="Calibri"/>
                <a:cs typeface="Calibri"/>
              </a:rPr>
              <a:t>each</a:t>
            </a:r>
            <a:r>
              <a:rPr lang="gl-ES" sz="2200" dirty="0">
                <a:latin typeface="Calibri"/>
                <a:ea typeface="Calibri"/>
                <a:cs typeface="Calibri"/>
              </a:rPr>
              <a:t> singular </a:t>
            </a:r>
            <a:r>
              <a:rPr lang="gl-ES" sz="2200" err="1">
                <a:latin typeface="Calibri"/>
                <a:ea typeface="Calibri"/>
                <a:cs typeface="Calibri"/>
              </a:rPr>
              <a:t>event</a:t>
            </a:r>
            <a:r>
              <a:rPr lang="gl-ES" sz="2200" dirty="0">
                <a:latin typeface="Calibri"/>
                <a:ea typeface="Calibri"/>
                <a:cs typeface="Calibri"/>
              </a:rPr>
              <a:t>:</a:t>
            </a: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gl-ES" sz="2200" dirty="0">
                <a:latin typeface="Calibri"/>
                <a:ea typeface="Calibri"/>
                <a:cs typeface="Calibri"/>
              </a:rPr>
              <a:t>(</a:t>
            </a:r>
            <a:r>
              <a:rPr lang="gl-ES" sz="2200" err="1">
                <a:latin typeface="Calibri"/>
                <a:ea typeface="Calibri"/>
                <a:cs typeface="Calibri"/>
              </a:rPr>
              <a:t>x,y</a:t>
            </a:r>
            <a:r>
              <a:rPr lang="gl-ES" sz="2200" dirty="0">
                <a:latin typeface="Calibri"/>
                <a:ea typeface="Calibri"/>
                <a:cs typeface="Calibri"/>
              </a:rPr>
              <a:t>)-</a:t>
            </a:r>
            <a:r>
              <a:rPr lang="gl-ES" sz="2200" err="1">
                <a:latin typeface="Calibri"/>
                <a:ea typeface="Calibri"/>
                <a:cs typeface="Calibri"/>
              </a:rPr>
              <a:t>coordinates</a:t>
            </a:r>
            <a:r>
              <a:rPr lang="gl-ES" sz="2200" dirty="0">
                <a:latin typeface="Calibri"/>
                <a:ea typeface="Calibri"/>
                <a:cs typeface="Calibri"/>
              </a:rPr>
              <a:t>.</a:t>
            </a: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gl-ES" sz="2200" dirty="0">
                <a:latin typeface="Calibri"/>
                <a:ea typeface="Calibri"/>
                <a:cs typeface="Calibri"/>
              </a:rPr>
              <a:t>Time-</a:t>
            </a:r>
            <a:r>
              <a:rPr lang="gl-ES" sz="2200" err="1">
                <a:latin typeface="Calibri"/>
                <a:ea typeface="Calibri"/>
                <a:cs typeface="Calibri"/>
              </a:rPr>
              <a:t>of</a:t>
            </a:r>
            <a:r>
              <a:rPr lang="gl-ES" sz="2200" dirty="0">
                <a:latin typeface="Calibri"/>
                <a:ea typeface="Calibri"/>
                <a:cs typeface="Calibri"/>
              </a:rPr>
              <a:t>-</a:t>
            </a:r>
            <a:r>
              <a:rPr lang="gl-ES" sz="2200" err="1">
                <a:latin typeface="Calibri"/>
                <a:ea typeface="Calibri"/>
                <a:cs typeface="Calibri"/>
              </a:rPr>
              <a:t>arrival</a:t>
            </a:r>
            <a:r>
              <a:rPr lang="gl-ES" sz="2200" dirty="0">
                <a:latin typeface="Calibri"/>
                <a:ea typeface="Calibri"/>
                <a:cs typeface="Calibri"/>
              </a:rPr>
              <a:t> (</a:t>
            </a:r>
            <a:r>
              <a:rPr lang="gl-ES" sz="2200" err="1">
                <a:latin typeface="Calibri"/>
                <a:ea typeface="Calibri"/>
                <a:cs typeface="Calibri"/>
              </a:rPr>
              <a:t>ToA</a:t>
            </a:r>
            <a:r>
              <a:rPr lang="gl-ES" sz="2200" dirty="0">
                <a:latin typeface="Calibri"/>
                <a:ea typeface="Calibri"/>
                <a:cs typeface="Calibri"/>
              </a:rPr>
              <a:t>).</a:t>
            </a: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gl-ES" sz="2200" dirty="0">
                <a:latin typeface="Calibri"/>
                <a:ea typeface="Calibri"/>
                <a:cs typeface="Calibri"/>
              </a:rPr>
              <a:t>Time-</a:t>
            </a:r>
            <a:r>
              <a:rPr lang="gl-ES" sz="2200" err="1">
                <a:latin typeface="Calibri"/>
                <a:ea typeface="Calibri"/>
                <a:cs typeface="Calibri"/>
              </a:rPr>
              <a:t>over</a:t>
            </a:r>
            <a:r>
              <a:rPr lang="gl-ES" sz="2200" dirty="0">
                <a:latin typeface="Calibri"/>
                <a:ea typeface="Calibri"/>
                <a:cs typeface="Calibri"/>
              </a:rPr>
              <a:t>-</a:t>
            </a:r>
            <a:r>
              <a:rPr lang="gl-ES" sz="2200" err="1">
                <a:latin typeface="Calibri"/>
                <a:ea typeface="Calibri"/>
                <a:cs typeface="Calibri"/>
              </a:rPr>
              <a:t>threshold</a:t>
            </a:r>
            <a:r>
              <a:rPr lang="gl-ES" sz="2200" dirty="0">
                <a:latin typeface="Calibri"/>
                <a:ea typeface="Calibri"/>
                <a:cs typeface="Calibri"/>
              </a:rPr>
              <a:t> (</a:t>
            </a:r>
            <a:r>
              <a:rPr lang="gl-ES" sz="2200" err="1">
                <a:latin typeface="Calibri"/>
                <a:ea typeface="Calibri"/>
                <a:cs typeface="Calibri"/>
              </a:rPr>
              <a:t>ToT</a:t>
            </a:r>
            <a:r>
              <a:rPr lang="gl-ES" sz="2200" dirty="0">
                <a:latin typeface="Calibri"/>
                <a:ea typeface="Calibri"/>
                <a:cs typeface="Calibri"/>
              </a:rPr>
              <a:t>).</a:t>
            </a:r>
          </a:p>
          <a:p>
            <a:pPr marL="0" indent="0">
              <a:buNone/>
            </a:pPr>
            <a:r>
              <a:rPr lang="gl-ES" sz="2200" err="1">
                <a:latin typeface="Calibri"/>
                <a:ea typeface="Calibri"/>
                <a:cs typeface="Calibri"/>
              </a:rPr>
              <a:t>Intrinsic</a:t>
            </a:r>
            <a:r>
              <a:rPr lang="gl-ES" sz="2200" dirty="0">
                <a:latin typeface="Calibri"/>
                <a:ea typeface="Calibri"/>
                <a:cs typeface="Calibri"/>
              </a:rPr>
              <a:t> temporal </a:t>
            </a:r>
            <a:r>
              <a:rPr lang="gl-ES" sz="2200" err="1">
                <a:latin typeface="Calibri"/>
                <a:ea typeface="Calibri"/>
                <a:cs typeface="Calibri"/>
              </a:rPr>
              <a:t>resolution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of</a:t>
            </a:r>
            <a:r>
              <a:rPr lang="gl-ES" sz="2200" dirty="0">
                <a:latin typeface="Calibri"/>
                <a:ea typeface="Calibri"/>
                <a:cs typeface="Calibri"/>
              </a:rPr>
              <a:t> </a:t>
            </a:r>
            <a:r>
              <a:rPr lang="gl-ES" sz="2200" b="1" dirty="0">
                <a:latin typeface="Calibri"/>
                <a:ea typeface="Calibri"/>
                <a:cs typeface="Calibri"/>
              </a:rPr>
              <a:t>1.56 </a:t>
            </a:r>
            <a:r>
              <a:rPr lang="gl-ES" sz="2200" b="1" err="1">
                <a:latin typeface="Calibri"/>
                <a:ea typeface="Calibri"/>
                <a:cs typeface="Calibri"/>
              </a:rPr>
              <a:t>ns</a:t>
            </a:r>
            <a:r>
              <a:rPr lang="gl-ES" sz="22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gl-ES" sz="22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200" err="1">
                <a:latin typeface="Calibri"/>
                <a:ea typeface="Calibri"/>
                <a:cs typeface="Calibri"/>
              </a:rPr>
              <a:t>Silicon</a:t>
            </a:r>
            <a:r>
              <a:rPr lang="gl-ES" sz="2200">
                <a:latin typeface="Calibri"/>
                <a:ea typeface="Calibri"/>
                <a:cs typeface="Calibri"/>
              </a:rPr>
              <a:t> sensor </a:t>
            </a:r>
            <a:r>
              <a:rPr lang="gl-ES" sz="2200" err="1">
                <a:latin typeface="Calibri"/>
                <a:ea typeface="Calibri"/>
                <a:cs typeface="Calibri"/>
              </a:rPr>
              <a:t>sensitive</a:t>
            </a:r>
            <a:r>
              <a:rPr lang="gl-ES" sz="2200">
                <a:latin typeface="Calibri"/>
                <a:ea typeface="Calibri"/>
                <a:cs typeface="Calibri"/>
              </a:rPr>
              <a:t> to </a:t>
            </a:r>
            <a:r>
              <a:rPr lang="gl-ES" sz="2200" err="1">
                <a:latin typeface="Calibri"/>
                <a:ea typeface="Calibri"/>
                <a:cs typeface="Calibri"/>
              </a:rPr>
              <a:t>photons</a:t>
            </a:r>
            <a:r>
              <a:rPr lang="gl-ES" sz="220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and</a:t>
            </a:r>
            <a:r>
              <a:rPr lang="gl-ES" sz="220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charged</a:t>
            </a:r>
            <a:r>
              <a:rPr lang="gl-ES" sz="220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particles</a:t>
            </a:r>
            <a:r>
              <a:rPr lang="gl-ES" sz="2200">
                <a:latin typeface="Calibri"/>
                <a:ea typeface="Calibri"/>
                <a:cs typeface="Calibri"/>
              </a:rPr>
              <a:t>. Adaptable to </a:t>
            </a:r>
            <a:r>
              <a:rPr lang="gl-ES" sz="2200" err="1">
                <a:latin typeface="Calibri"/>
                <a:ea typeface="Calibri"/>
                <a:cs typeface="Calibri"/>
              </a:rPr>
              <a:t>neutrons</a:t>
            </a:r>
            <a:r>
              <a:rPr lang="gl-ES" sz="220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through</a:t>
            </a:r>
            <a:r>
              <a:rPr lang="gl-ES" sz="2200">
                <a:latin typeface="Calibri"/>
                <a:ea typeface="Calibri"/>
                <a:cs typeface="Calibri"/>
              </a:rPr>
              <a:t> a </a:t>
            </a:r>
            <a:r>
              <a:rPr lang="gl-ES" sz="2200" err="1">
                <a:latin typeface="Calibri"/>
                <a:ea typeface="Calibri"/>
                <a:cs typeface="Calibri"/>
              </a:rPr>
              <a:t>conversion</a:t>
            </a:r>
            <a:r>
              <a:rPr lang="gl-ES" sz="2200">
                <a:latin typeface="Calibri"/>
                <a:ea typeface="Calibri"/>
                <a:cs typeface="Calibri"/>
              </a:rPr>
              <a:t> </a:t>
            </a:r>
            <a:r>
              <a:rPr lang="gl-ES" sz="2200" err="1">
                <a:latin typeface="Calibri"/>
                <a:ea typeface="Calibri"/>
                <a:cs typeface="Calibri"/>
              </a:rPr>
              <a:t>layer</a:t>
            </a:r>
            <a:r>
              <a:rPr lang="gl-ES" sz="2200">
                <a:latin typeface="Calibri"/>
                <a:ea typeface="Calibri"/>
                <a:cs typeface="Calibri"/>
              </a:rPr>
              <a:t> (</a:t>
            </a:r>
            <a:r>
              <a:rPr lang="gl-ES" sz="2200" err="1">
                <a:latin typeface="Calibri"/>
                <a:ea typeface="Calibri"/>
                <a:cs typeface="Calibri"/>
              </a:rPr>
              <a:t>polyethylene</a:t>
            </a:r>
            <a:r>
              <a:rPr lang="gl-ES" sz="2200">
                <a:latin typeface="Calibri"/>
                <a:ea typeface="Calibri"/>
                <a:cs typeface="Calibri"/>
              </a:rPr>
              <a:t>, </a:t>
            </a:r>
            <a:r>
              <a:rPr lang="gl-ES" sz="2200" err="1">
                <a:latin typeface="Calibri"/>
                <a:ea typeface="Calibri"/>
                <a:cs typeface="Calibri"/>
              </a:rPr>
              <a:t>paraffin</a:t>
            </a:r>
            <a:r>
              <a:rPr lang="gl-ES" sz="2200">
                <a:latin typeface="Calibri"/>
                <a:ea typeface="Calibri"/>
                <a:cs typeface="Calibri"/>
              </a:rPr>
              <a:t>, </a:t>
            </a:r>
            <a:r>
              <a:rPr lang="gl-ES" sz="2200" err="1">
                <a:latin typeface="Calibri"/>
                <a:ea typeface="Calibri"/>
                <a:cs typeface="Calibri"/>
              </a:rPr>
              <a:t>etc</a:t>
            </a:r>
            <a:r>
              <a:rPr lang="gl-ES" sz="2200">
                <a:latin typeface="Calibri"/>
                <a:ea typeface="Calibri"/>
                <a:cs typeface="Calibri"/>
              </a:rPr>
              <a:t>) </a:t>
            </a:r>
            <a:r>
              <a:rPr lang="gl-ES" sz="2200" err="1">
                <a:latin typeface="Calibri"/>
                <a:ea typeface="Calibri"/>
                <a:cs typeface="Calibri"/>
              </a:rPr>
              <a:t>and</a:t>
            </a:r>
            <a:r>
              <a:rPr lang="gl-ES" sz="2200">
                <a:latin typeface="Calibri"/>
                <a:ea typeface="Calibri"/>
                <a:cs typeface="Calibri"/>
              </a:rPr>
              <a:t>/</a:t>
            </a:r>
            <a:r>
              <a:rPr lang="gl-ES" sz="2200" err="1">
                <a:latin typeface="Calibri"/>
                <a:ea typeface="Calibri"/>
                <a:cs typeface="Calibri"/>
              </a:rPr>
              <a:t>or</a:t>
            </a:r>
            <a:r>
              <a:rPr lang="gl-ES" sz="2200">
                <a:latin typeface="Calibri"/>
                <a:ea typeface="Calibri"/>
                <a:cs typeface="Calibri"/>
              </a:rPr>
              <a:t> detector (MCP, </a:t>
            </a:r>
            <a:r>
              <a:rPr lang="gl-ES" sz="2200" err="1">
                <a:latin typeface="Calibri"/>
                <a:ea typeface="Calibri"/>
                <a:cs typeface="Calibri"/>
              </a:rPr>
              <a:t>GEMs</a:t>
            </a:r>
            <a:r>
              <a:rPr lang="gl-ES" sz="2200">
                <a:latin typeface="Calibri"/>
                <a:ea typeface="Calibri"/>
                <a:cs typeface="Calibri"/>
              </a:rPr>
              <a:t>,...).</a:t>
            </a:r>
            <a:endParaRPr lang="en-US" sz="22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2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C18E373-0D7A-B472-60B3-C97BAB1C561E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C44D7A1F-8B80-352A-F3E0-F1E6481CE705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43B0EDC-1AF4-B66C-0A2E-A0D91FA0456D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2" name="Caixa de texto 11">
                <a:extLst>
                  <a:ext uri="{FF2B5EF4-FFF2-40B4-BE49-F238E27FC236}">
                    <a16:creationId xmlns:a16="http://schemas.microsoft.com/office/drawing/2014/main" id="{D5850335-EC1A-04FD-CF5A-C8FE94416ED8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0" name="Imaxe 9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D531DB65-945F-F4F4-4412-04732D687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pic>
        <p:nvPicPr>
          <p:cNvPr id="2" name="Imaxe 1" descr="A diagram of a device&#10;&#10;Description automatically generated">
            <a:extLst>
              <a:ext uri="{FF2B5EF4-FFF2-40B4-BE49-F238E27FC236}">
                <a16:creationId xmlns:a16="http://schemas.microsoft.com/office/drawing/2014/main" id="{767F42A7-5FAB-CFFA-744C-77B70FBE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69" r="216" b="15335"/>
          <a:stretch/>
        </p:blipFill>
        <p:spPr>
          <a:xfrm>
            <a:off x="7807075" y="4384858"/>
            <a:ext cx="4016011" cy="1826793"/>
          </a:xfrm>
          <a:prstGeom prst="rect">
            <a:avLst/>
          </a:prstGeom>
        </p:spPr>
      </p:pic>
      <p:pic>
        <p:nvPicPr>
          <p:cNvPr id="3" name="Imaxe 2" descr="A diagram of a sensor&#10;&#10;Description automatically generated">
            <a:extLst>
              <a:ext uri="{FF2B5EF4-FFF2-40B4-BE49-F238E27FC236}">
                <a16:creationId xmlns:a16="http://schemas.microsoft.com/office/drawing/2014/main" id="{D1A15F95-E779-4215-B6C4-5D548388B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524" y="986763"/>
            <a:ext cx="4479472" cy="3026229"/>
          </a:xfrm>
          <a:prstGeom prst="rect">
            <a:avLst/>
          </a:prstGeom>
        </p:spPr>
      </p:pic>
      <p:pic>
        <p:nvPicPr>
          <p:cNvPr id="4" name="Imaxe 3" descr="A black projector with a lens&#10;&#10;Description automatically generated">
            <a:extLst>
              <a:ext uri="{FF2B5EF4-FFF2-40B4-BE49-F238E27FC236}">
                <a16:creationId xmlns:a16="http://schemas.microsoft.com/office/drawing/2014/main" id="{346DAAB7-ADBE-086D-7197-F5D80348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647" y="-16852"/>
            <a:ext cx="3131004" cy="2159453"/>
          </a:xfrm>
          <a:prstGeom prst="rect">
            <a:avLst/>
          </a:prstGeom>
        </p:spPr>
      </p:pic>
      <p:pic>
        <p:nvPicPr>
          <p:cNvPr id="5" name="Imaxe 4" descr="A diagram of a device&#10;&#10;Description automatically generated">
            <a:extLst>
              <a:ext uri="{FF2B5EF4-FFF2-40B4-BE49-F238E27FC236}">
                <a16:creationId xmlns:a16="http://schemas.microsoft.com/office/drawing/2014/main" id="{76C4F773-D8D2-CE94-154A-3052F3B61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501" y="2144542"/>
            <a:ext cx="3139972" cy="3264890"/>
          </a:xfrm>
          <a:prstGeom prst="rect">
            <a:avLst/>
          </a:prstGeom>
        </p:spPr>
      </p:pic>
      <p:sp>
        <p:nvSpPr>
          <p:cNvPr id="14" name="Marcador de posición de número de diapositiva 6">
            <a:extLst>
              <a:ext uri="{FF2B5EF4-FFF2-40B4-BE49-F238E27FC236}">
                <a16:creationId xmlns:a16="http://schemas.microsoft.com/office/drawing/2014/main" id="{3AE7E326-ACF1-4B64-6A6C-F4F8EEBA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10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58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Event-driven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image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adquisition</a:t>
            </a:r>
            <a:endParaRPr lang="gl-ES" dirty="0" err="1"/>
          </a:p>
        </p:txBody>
      </p:sp>
      <p:sp>
        <p:nvSpPr>
          <p:cNvPr id="9" name="Marcador de posición de contido 9">
            <a:extLst>
              <a:ext uri="{FF2B5EF4-FFF2-40B4-BE49-F238E27FC236}">
                <a16:creationId xmlns:a16="http://schemas.microsoft.com/office/drawing/2014/main" id="{B15D8DED-D2C8-FA81-7A17-C82303A3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03" y="994156"/>
            <a:ext cx="7411796" cy="62596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gl-ES" sz="2400" dirty="0" err="1">
                <a:latin typeface="Calibri"/>
                <a:ea typeface="Calibri"/>
                <a:cs typeface="Calibri"/>
              </a:rPr>
              <a:t>Main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advantages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over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frame-based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imaging</a:t>
            </a:r>
            <a:r>
              <a:rPr lang="gl-ES" sz="2400" dirty="0">
                <a:latin typeface="Calibri"/>
                <a:ea typeface="Calibri"/>
                <a:cs typeface="Calibri"/>
              </a:rPr>
              <a:t>:</a:t>
            </a:r>
            <a:endParaRPr lang="gl-ES" sz="2400"/>
          </a:p>
          <a:p>
            <a:pPr marL="342900" indent="-342900"/>
            <a:r>
              <a:rPr lang="gl-ES" sz="2400" dirty="0" err="1">
                <a:latin typeface="Calibri"/>
                <a:ea typeface="Calibri"/>
                <a:cs typeface="Calibri"/>
              </a:rPr>
              <a:t>Better</a:t>
            </a:r>
            <a:r>
              <a:rPr lang="gl-ES" sz="2400" dirty="0">
                <a:latin typeface="Calibri"/>
                <a:ea typeface="Calibri"/>
                <a:cs typeface="Calibri"/>
              </a:rPr>
              <a:t> 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image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reconstruction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methods</a:t>
            </a:r>
            <a:r>
              <a:rPr lang="gl-ES" sz="2400" dirty="0">
                <a:latin typeface="Calibri"/>
                <a:ea typeface="Calibri"/>
                <a:cs typeface="Calibri"/>
              </a:rPr>
              <a:t>: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improved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spatial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resolution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and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noise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reduction</a:t>
            </a:r>
            <a:r>
              <a:rPr lang="gl-ES" sz="2400" dirty="0">
                <a:latin typeface="Calibri"/>
                <a:ea typeface="Calibri"/>
                <a:cs typeface="Calibri"/>
              </a:rPr>
              <a:t>. </a:t>
            </a:r>
          </a:p>
          <a:p>
            <a:pPr marL="0" indent="0">
              <a:buNone/>
            </a:pP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</a:p>
          <a:p>
            <a:pPr marL="342900" indent="-342900"/>
            <a:r>
              <a:rPr lang="gl-ES" sz="2400" dirty="0" err="1">
                <a:latin typeface="Calibri"/>
                <a:ea typeface="Calibri"/>
                <a:cs typeface="Calibri"/>
              </a:rPr>
              <a:t>Pulsed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sources</a:t>
            </a:r>
            <a:r>
              <a:rPr lang="gl-ES" sz="2400" dirty="0">
                <a:latin typeface="Calibri"/>
                <a:ea typeface="Calibri"/>
                <a:cs typeface="Calibri"/>
              </a:rPr>
              <a:t>: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relevant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timing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information</a:t>
            </a:r>
            <a:r>
              <a:rPr lang="gl-ES" sz="2400" dirty="0">
                <a:latin typeface="Calibri"/>
                <a:ea typeface="Calibri"/>
                <a:cs typeface="Calibri"/>
              </a:rPr>
              <a:t> 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derived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from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ToF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techniques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  <a:p>
            <a:pPr marL="342900" indent="-342900"/>
            <a:endParaRPr lang="gl-ES" sz="2400" dirty="0">
              <a:latin typeface="Calibri"/>
              <a:ea typeface="Calibri"/>
              <a:cs typeface="Calibri"/>
            </a:endParaRPr>
          </a:p>
          <a:p>
            <a:pPr marL="342900" indent="-342900"/>
            <a:r>
              <a:rPr lang="gl-ES" sz="2400" dirty="0">
                <a:latin typeface="Calibri"/>
                <a:cs typeface="Calibri"/>
              </a:rPr>
              <a:t>For </a:t>
            </a:r>
            <a:r>
              <a:rPr lang="gl-ES" sz="2400" dirty="0" err="1">
                <a:latin typeface="Calibri"/>
                <a:cs typeface="Calibri"/>
              </a:rPr>
              <a:t>neutrons</a:t>
            </a:r>
            <a:r>
              <a:rPr lang="gl-ES" sz="2400" dirty="0">
                <a:latin typeface="Calibri"/>
                <a:cs typeface="Calibri"/>
              </a:rPr>
              <a:t>, </a:t>
            </a:r>
            <a:r>
              <a:rPr lang="gl-ES" sz="2400" dirty="0" err="1">
                <a:latin typeface="Calibri"/>
                <a:cs typeface="Calibri"/>
              </a:rPr>
              <a:t>energy-resolved</a:t>
            </a:r>
            <a:r>
              <a:rPr lang="gl-ES" sz="2400" dirty="0">
                <a:latin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cs typeface="Calibri"/>
              </a:rPr>
              <a:t>neutron</a:t>
            </a:r>
            <a:r>
              <a:rPr lang="gl-ES" sz="2400" dirty="0">
                <a:latin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cs typeface="Calibri"/>
              </a:rPr>
              <a:t>imaging</a:t>
            </a:r>
            <a:r>
              <a:rPr lang="gl-ES" sz="2400" dirty="0">
                <a:latin typeface="Calibri"/>
                <a:cs typeface="Calibri"/>
              </a:rPr>
              <a:t>. </a:t>
            </a:r>
            <a:r>
              <a:rPr lang="gl-ES" sz="2400" dirty="0" err="1">
                <a:latin typeface="Calibri"/>
                <a:cs typeface="Calibri"/>
              </a:rPr>
              <a:t>Fast</a:t>
            </a:r>
            <a:r>
              <a:rPr lang="gl-ES" sz="2400" dirty="0">
                <a:latin typeface="Calibri"/>
                <a:cs typeface="Calibri"/>
              </a:rPr>
              <a:t>, </a:t>
            </a:r>
            <a:r>
              <a:rPr lang="gl-ES" sz="2400" dirty="0" err="1">
                <a:latin typeface="Calibri"/>
                <a:cs typeface="Calibri"/>
              </a:rPr>
              <a:t>thermal</a:t>
            </a:r>
            <a:r>
              <a:rPr lang="gl-ES" sz="2400" dirty="0">
                <a:latin typeface="Calibri"/>
                <a:cs typeface="Calibri"/>
              </a:rPr>
              <a:t>, </a:t>
            </a:r>
            <a:r>
              <a:rPr lang="gl-ES" sz="2400" dirty="0" err="1">
                <a:latin typeface="Calibri"/>
                <a:cs typeface="Calibri"/>
              </a:rPr>
              <a:t>or</a:t>
            </a:r>
            <a:r>
              <a:rPr lang="gl-ES" sz="2400" dirty="0">
                <a:latin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cs typeface="Calibri"/>
              </a:rPr>
              <a:t>at</a:t>
            </a:r>
            <a:r>
              <a:rPr lang="gl-ES" sz="2400" dirty="0">
                <a:latin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cs typeface="Calibri"/>
              </a:rPr>
              <a:t>resonance</a:t>
            </a:r>
            <a:r>
              <a:rPr lang="gl-ES" sz="2400" dirty="0">
                <a:latin typeface="Calibri"/>
                <a:cs typeface="Calibri"/>
              </a:rPr>
              <a:t> </a:t>
            </a:r>
            <a:r>
              <a:rPr lang="gl-ES" sz="2400" dirty="0" err="1">
                <a:latin typeface="Calibri"/>
                <a:cs typeface="Calibri"/>
              </a:rPr>
              <a:t>band</a:t>
            </a:r>
            <a:r>
              <a:rPr lang="gl-ES" sz="2400" dirty="0">
                <a:latin typeface="Calibri"/>
                <a:cs typeface="Calibri"/>
              </a:rPr>
              <a:t>.</a:t>
            </a:r>
            <a:endParaRPr lang="gl-ES" dirty="0"/>
          </a:p>
          <a:p>
            <a:pPr marL="0" indent="0">
              <a:buNone/>
            </a:pP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</a:p>
          <a:p>
            <a:pPr marL="342900" indent="-342900"/>
            <a:r>
              <a:rPr lang="gl-ES" sz="2400" dirty="0">
                <a:latin typeface="Calibri"/>
                <a:ea typeface="Calibri"/>
                <a:cs typeface="Calibri"/>
              </a:rPr>
              <a:t>Pulse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Shape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Discrimination</a:t>
            </a:r>
            <a:r>
              <a:rPr lang="gl-ES" sz="2400" dirty="0">
                <a:latin typeface="Calibri"/>
                <a:ea typeface="Calibri"/>
                <a:cs typeface="Calibri"/>
              </a:rPr>
              <a:t> (PSD)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each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signal</a:t>
            </a:r>
            <a:r>
              <a:rPr lang="gl-ES" sz="2400" dirty="0">
                <a:latin typeface="Calibri"/>
                <a:ea typeface="Calibri"/>
                <a:cs typeface="Calibri"/>
              </a:rPr>
              <a:t>,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allowing</a:t>
            </a:r>
            <a:r>
              <a:rPr lang="gl-ES" sz="2400" dirty="0">
                <a:latin typeface="Calibri"/>
                <a:ea typeface="Calibri"/>
                <a:cs typeface="Calibri"/>
              </a:rPr>
              <a:t> for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simultaneous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imaging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using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different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radiation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types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gl-ES" sz="16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C18E373-0D7A-B472-60B3-C97BAB1C561E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C44D7A1F-8B80-352A-F3E0-F1E6481CE705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43B0EDC-1AF4-B66C-0A2E-A0D91FA0456D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2" name="Caixa de texto 11">
                <a:extLst>
                  <a:ext uri="{FF2B5EF4-FFF2-40B4-BE49-F238E27FC236}">
                    <a16:creationId xmlns:a16="http://schemas.microsoft.com/office/drawing/2014/main" id="{D5850335-EC1A-04FD-CF5A-C8FE94416ED8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0" name="Imaxe 9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D531DB65-945F-F4F4-4412-04732D687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pic>
        <p:nvPicPr>
          <p:cNvPr id="3" name="Imaxe 2" descr="A diagram of a sensor&#10;&#10;Description automatically generated">
            <a:extLst>
              <a:ext uri="{FF2B5EF4-FFF2-40B4-BE49-F238E27FC236}">
                <a16:creationId xmlns:a16="http://schemas.microsoft.com/office/drawing/2014/main" id="{D1A15F95-E779-4215-B6C4-5D548388B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524" y="986763"/>
            <a:ext cx="4479472" cy="3026229"/>
          </a:xfrm>
          <a:prstGeom prst="rect">
            <a:avLst/>
          </a:prstGeom>
        </p:spPr>
      </p:pic>
      <p:pic>
        <p:nvPicPr>
          <p:cNvPr id="6" name="Imaxe 5" descr="Unha imaxe na que se mostra esbozo, negro e banco, piano, material escolar&#10;&#10;Descrición xerada automaticamente">
            <a:extLst>
              <a:ext uri="{FF2B5EF4-FFF2-40B4-BE49-F238E27FC236}">
                <a16:creationId xmlns:a16="http://schemas.microsoft.com/office/drawing/2014/main" id="{4010524C-F62A-7EC0-EE6E-B1D841C842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000" r="91" b="-577"/>
          <a:stretch/>
        </p:blipFill>
        <p:spPr>
          <a:xfrm>
            <a:off x="8192957" y="4126876"/>
            <a:ext cx="3248254" cy="2132049"/>
          </a:xfrm>
          <a:prstGeom prst="rect">
            <a:avLst/>
          </a:prstGeom>
        </p:spPr>
      </p:pic>
      <p:sp>
        <p:nvSpPr>
          <p:cNvPr id="4" name="Marcador de posición de número de diapositiva 6">
            <a:extLst>
              <a:ext uri="{FF2B5EF4-FFF2-40B4-BE49-F238E27FC236}">
                <a16:creationId xmlns:a16="http://schemas.microsoft.com/office/drawing/2014/main" id="{75B2FB33-E326-AF00-2B3A-275C7FDE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11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9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Prospects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at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the</a:t>
            </a:r>
            <a:r>
              <a:rPr lang="gl-ES" dirty="0">
                <a:latin typeface="Biome"/>
                <a:ea typeface="Calibri"/>
                <a:cs typeface="Calibri"/>
              </a:rPr>
              <a:t> IFMIF-DONES </a:t>
            </a:r>
            <a:r>
              <a:rPr lang="gl-ES" dirty="0" err="1">
                <a:latin typeface="Biome"/>
                <a:ea typeface="Calibri"/>
                <a:cs typeface="Calibri"/>
              </a:rPr>
              <a:t>facility</a:t>
            </a:r>
            <a:endParaRPr lang="gl-ES" dirty="0" err="1"/>
          </a:p>
        </p:txBody>
      </p:sp>
      <p:pic>
        <p:nvPicPr>
          <p:cNvPr id="8" name="Imaxe 7" descr="Unha imaxe na que se mostra texto, Fonte, captura de pantalla, branco&#10;&#10;Descrición xerada automaticamente">
            <a:extLst>
              <a:ext uri="{FF2B5EF4-FFF2-40B4-BE49-F238E27FC236}">
                <a16:creationId xmlns:a16="http://schemas.microsoft.com/office/drawing/2014/main" id="{06EB826E-7B8F-DBC6-C974-B0A411AD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62" y="7138455"/>
            <a:ext cx="5184322" cy="676275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E60EC42-8DB9-9CDB-FF1A-8940FD474C9A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0B2CE8A-B228-8895-CBE0-7728C8754F46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B1DBC9F-8B15-89C3-6DCD-90CD82E67AA0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3" name="Caixa de texto 12">
                <a:extLst>
                  <a:ext uri="{FF2B5EF4-FFF2-40B4-BE49-F238E27FC236}">
                    <a16:creationId xmlns:a16="http://schemas.microsoft.com/office/drawing/2014/main" id="{A7F0024F-E7F8-6B78-6199-14136B586354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1" name="Imaxe 10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F5436F29-F968-590F-3B89-1EF0C358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4" name="Rectángulo: un só canto recortado 3">
            <a:extLst>
              <a:ext uri="{FF2B5EF4-FFF2-40B4-BE49-F238E27FC236}">
                <a16:creationId xmlns:a16="http://schemas.microsoft.com/office/drawing/2014/main" id="{8CFEBFA9-E776-C25C-0793-5A7667BC578F}"/>
              </a:ext>
            </a:extLst>
          </p:cNvPr>
          <p:cNvSpPr/>
          <p:nvPr/>
        </p:nvSpPr>
        <p:spPr>
          <a:xfrm>
            <a:off x="368020" y="1114946"/>
            <a:ext cx="5552970" cy="5076930"/>
          </a:xfrm>
          <a:prstGeom prst="snip1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5" name="Rectángulo: un só canto recortado 4">
            <a:extLst>
              <a:ext uri="{FF2B5EF4-FFF2-40B4-BE49-F238E27FC236}">
                <a16:creationId xmlns:a16="http://schemas.microsoft.com/office/drawing/2014/main" id="{31DE8978-5CD0-B758-352C-0C0C7888312D}"/>
              </a:ext>
            </a:extLst>
          </p:cNvPr>
          <p:cNvSpPr/>
          <p:nvPr/>
        </p:nvSpPr>
        <p:spPr>
          <a:xfrm>
            <a:off x="6278963" y="1104061"/>
            <a:ext cx="5585626" cy="5087815"/>
          </a:xfrm>
          <a:prstGeom prst="snip1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B61DDF0F-AF8A-3FC9-7B8A-543C58B40776}"/>
              </a:ext>
            </a:extLst>
          </p:cNvPr>
          <p:cNvSpPr txBox="1"/>
          <p:nvPr/>
        </p:nvSpPr>
        <p:spPr>
          <a:xfrm>
            <a:off x="478552" y="1260230"/>
            <a:ext cx="5381310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400" b="1" err="1">
                <a:latin typeface="Calibri"/>
                <a:ea typeface="Calibri"/>
                <a:cs typeface="Calibri"/>
              </a:rPr>
              <a:t>Complementary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</a:t>
            </a:r>
            <a:r>
              <a:rPr lang="gl-ES" sz="2400" b="1" err="1">
                <a:latin typeface="Calibri"/>
                <a:ea typeface="Calibri"/>
                <a:cs typeface="Calibri"/>
              </a:rPr>
              <a:t>Experiments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</a:t>
            </a:r>
            <a:r>
              <a:rPr lang="gl-ES" sz="2400" b="1" err="1">
                <a:latin typeface="Calibri"/>
                <a:ea typeface="Calibri"/>
                <a:cs typeface="Calibri"/>
              </a:rPr>
              <a:t>Hall</a:t>
            </a:r>
            <a:endParaRPr lang="gl-ES" sz="2400" b="1">
              <a:latin typeface="Calibri"/>
              <a:cs typeface="Calibri"/>
            </a:endParaRPr>
          </a:p>
          <a:p>
            <a:r>
              <a:rPr lang="gl-ES" sz="2400" b="1" dirty="0">
                <a:latin typeface="Calibri"/>
                <a:ea typeface="Calibri"/>
                <a:cs typeface="Calibri"/>
              </a:rPr>
              <a:t>R160</a:t>
            </a:r>
            <a:endParaRPr lang="gl-ES" sz="2400">
              <a:latin typeface="Calibri"/>
              <a:cs typeface="Calibri"/>
            </a:endParaRPr>
          </a:p>
          <a:p>
            <a:r>
              <a:rPr lang="gl-ES" dirty="0">
                <a:latin typeface="Calibri"/>
                <a:ea typeface="Calibri"/>
                <a:cs typeface="Calibri"/>
              </a:rPr>
              <a:t>(</a:t>
            </a:r>
            <a:r>
              <a:rPr lang="gl-ES" dirty="0" err="1">
                <a:latin typeface="Calibri"/>
                <a:ea typeface="Calibri"/>
                <a:cs typeface="Calibri"/>
              </a:rPr>
              <a:t>J.Hirtz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i="1" dirty="0" err="1">
                <a:latin typeface="Calibri"/>
                <a:ea typeface="Calibri"/>
                <a:cs typeface="Calibri"/>
              </a:rPr>
              <a:t>et</a:t>
            </a:r>
            <a:r>
              <a:rPr lang="gl-ES" i="1" dirty="0">
                <a:latin typeface="Calibri"/>
                <a:ea typeface="Calibri"/>
                <a:cs typeface="Calibri"/>
              </a:rPr>
              <a:t> </a:t>
            </a:r>
            <a:r>
              <a:rPr lang="gl-ES" i="1" dirty="0" err="1">
                <a:latin typeface="Calibri"/>
                <a:ea typeface="Calibri"/>
                <a:cs typeface="Calibri"/>
              </a:rPr>
              <a:t>al</a:t>
            </a:r>
            <a:r>
              <a:rPr lang="gl-ES" dirty="0">
                <a:latin typeface="Calibri"/>
                <a:ea typeface="Calibri"/>
                <a:cs typeface="Calibri"/>
              </a:rPr>
              <a:t>., 2022)</a:t>
            </a:r>
          </a:p>
          <a:p>
            <a:endParaRPr lang="gl-ES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sz="2400" dirty="0">
                <a:latin typeface="Calibri"/>
                <a:ea typeface="Calibri"/>
                <a:cs typeface="Calibri"/>
              </a:rPr>
              <a:t>40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deuterons</a:t>
            </a:r>
            <a:r>
              <a:rPr lang="gl-ES" sz="2400" dirty="0">
                <a:latin typeface="Calibri"/>
                <a:ea typeface="Calibri"/>
                <a:cs typeface="Calibri"/>
              </a:rPr>
              <a:t> to &lt;55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neutrons</a:t>
            </a:r>
            <a:r>
              <a:rPr lang="gl-ES" sz="2400" dirty="0">
                <a:latin typeface="Calibri"/>
                <a:ea typeface="Calibri"/>
                <a:cs typeface="Calibri"/>
              </a:rPr>
              <a:t>.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Peak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at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about</a:t>
            </a:r>
            <a:r>
              <a:rPr lang="gl-ES" sz="2400" dirty="0">
                <a:latin typeface="Calibri"/>
                <a:ea typeface="Calibri"/>
                <a:cs typeface="Calibri"/>
              </a:rPr>
              <a:t> 15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sz="2400" err="1">
                <a:latin typeface="Calibri"/>
                <a:ea typeface="Calibri"/>
                <a:cs typeface="Calibri"/>
              </a:rPr>
              <a:t>Fast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err="1">
                <a:latin typeface="Calibri"/>
                <a:ea typeface="Calibri"/>
                <a:cs typeface="Calibri"/>
              </a:rPr>
              <a:t>neutron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err="1">
                <a:latin typeface="Calibri"/>
                <a:ea typeface="Calibri"/>
                <a:cs typeface="Calibri"/>
              </a:rPr>
              <a:t>flux</a:t>
            </a:r>
            <a:r>
              <a:rPr lang="gl-ES" sz="2400" dirty="0">
                <a:latin typeface="Calibri"/>
                <a:ea typeface="Calibri"/>
                <a:cs typeface="Calibri"/>
              </a:rPr>
              <a:t>: </a:t>
            </a:r>
            <a:r>
              <a:rPr lang="gl-ES" sz="2400" b="1" dirty="0">
                <a:latin typeface="Calibri"/>
                <a:ea typeface="Calibri"/>
                <a:cs typeface="Calibri"/>
              </a:rPr>
              <a:t>10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10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n/s/cm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2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gl-ES" sz="2400" dirty="0" err="1">
                <a:latin typeface="Calibri"/>
                <a:ea typeface="Calibri"/>
                <a:cs typeface="Calibri"/>
              </a:rPr>
              <a:t>Thermal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flux</a:t>
            </a:r>
            <a:r>
              <a:rPr lang="gl-ES" sz="2400" dirty="0">
                <a:latin typeface="Calibri"/>
                <a:ea typeface="Calibri"/>
                <a:cs typeface="Calibri"/>
              </a:rPr>
              <a:t>:</a:t>
            </a:r>
          </a:p>
          <a:p>
            <a:pPr marL="742950" lvl="1" indent="-285750">
              <a:buFont typeface="Courier New"/>
              <a:buChar char="o"/>
            </a:pPr>
            <a:r>
              <a:rPr lang="gl-ES" sz="2400" dirty="0">
                <a:latin typeface="Calibri"/>
                <a:ea typeface="Calibri"/>
                <a:cs typeface="Calibri"/>
              </a:rPr>
              <a:t>10</a:t>
            </a:r>
            <a:r>
              <a:rPr lang="gl-ES" sz="2400" baseline="30000" dirty="0">
                <a:latin typeface="Calibri"/>
                <a:ea typeface="Calibri"/>
                <a:cs typeface="Calibri"/>
              </a:rPr>
              <a:t>7 </a:t>
            </a:r>
            <a:r>
              <a:rPr lang="gl-ES" sz="2400" dirty="0">
                <a:latin typeface="Calibri"/>
                <a:ea typeface="Calibri"/>
                <a:cs typeface="Calibri"/>
              </a:rPr>
              <a:t>n/s/cm</a:t>
            </a:r>
            <a:r>
              <a:rPr lang="gl-ES" sz="2400" baseline="30000" dirty="0">
                <a:latin typeface="Calibri"/>
                <a:ea typeface="Calibri"/>
                <a:cs typeface="Calibri"/>
              </a:rPr>
              <a:t>2</a:t>
            </a:r>
            <a:r>
              <a:rPr lang="gl-ES" sz="2400" dirty="0">
                <a:latin typeface="Calibri"/>
                <a:ea typeface="Calibri"/>
                <a:cs typeface="Calibri"/>
              </a:rPr>
              <a:t> (no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collim</a:t>
            </a:r>
            <a:r>
              <a:rPr lang="gl-ES" sz="2400" dirty="0">
                <a:latin typeface="Calibri"/>
                <a:ea typeface="Calibri"/>
                <a:cs typeface="Calibri"/>
              </a:rPr>
              <a:t>.)</a:t>
            </a:r>
            <a:r>
              <a:rPr lang="gl-ES" sz="2400" b="1" dirty="0">
                <a:latin typeface="Calibri"/>
                <a:ea typeface="Calibri"/>
                <a:cs typeface="Calibri"/>
              </a:rPr>
              <a:t> </a:t>
            </a:r>
            <a:endParaRPr lang="gl-ES" dirty="0">
              <a:latin typeface="Aptos" panose="020B0004020202020204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gl-ES" sz="2400" b="1" dirty="0">
                <a:latin typeface="Calibri"/>
                <a:ea typeface="Calibri"/>
                <a:cs typeface="Calibri"/>
              </a:rPr>
              <a:t>10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4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n/s/cm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2</a:t>
            </a:r>
            <a:r>
              <a:rPr lang="gl-ES" sz="2400" dirty="0">
                <a:latin typeface="Calibri"/>
                <a:ea typeface="Calibri"/>
                <a:cs typeface="Calibri"/>
              </a:rPr>
              <a:t> (L/D = 200)</a:t>
            </a:r>
            <a:endParaRPr lang="gl-ES" dirty="0"/>
          </a:p>
          <a:p>
            <a:r>
              <a:rPr lang="gl-ES" sz="2000" dirty="0">
                <a:latin typeface="Calibri"/>
                <a:ea typeface="Calibri"/>
                <a:cs typeface="Calibri"/>
              </a:rPr>
              <a:t>(20 – 25% </a:t>
            </a:r>
            <a:r>
              <a:rPr lang="gl-ES" sz="2000" err="1">
                <a:latin typeface="Calibri"/>
                <a:ea typeface="Calibri"/>
                <a:cs typeface="Calibri"/>
              </a:rPr>
              <a:t>fast</a:t>
            </a:r>
            <a:r>
              <a:rPr lang="gl-ES" sz="2000" dirty="0">
                <a:latin typeface="Calibri"/>
                <a:ea typeface="Calibri"/>
                <a:cs typeface="Calibri"/>
              </a:rPr>
              <a:t>-to-</a:t>
            </a:r>
            <a:r>
              <a:rPr lang="gl-ES" sz="2000" err="1">
                <a:latin typeface="Calibri"/>
                <a:ea typeface="Calibri"/>
                <a:cs typeface="Calibri"/>
              </a:rPr>
              <a:t>thermal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ratio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after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moderation</a:t>
            </a:r>
            <a:r>
              <a:rPr lang="gl-ES" sz="2000" dirty="0"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405D79D8-5B54-6CAD-65AD-D2B9DA32FCF2}"/>
              </a:ext>
            </a:extLst>
          </p:cNvPr>
          <p:cNvSpPr txBox="1"/>
          <p:nvPr/>
        </p:nvSpPr>
        <p:spPr>
          <a:xfrm>
            <a:off x="6389495" y="1260230"/>
            <a:ext cx="5443769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400" b="1" dirty="0">
                <a:latin typeface="Calibri"/>
                <a:ea typeface="Calibri"/>
                <a:cs typeface="Calibri"/>
              </a:rPr>
              <a:t>TOF-DONES</a:t>
            </a:r>
            <a:endParaRPr lang="gl-ES" sz="2400" dirty="0">
              <a:latin typeface="Calibri"/>
              <a:ea typeface="Calibri"/>
              <a:cs typeface="Calibri"/>
            </a:endParaRPr>
          </a:p>
          <a:p>
            <a:r>
              <a:rPr lang="gl-ES" sz="2400" b="1" dirty="0">
                <a:latin typeface="Calibri"/>
                <a:ea typeface="Calibri"/>
                <a:cs typeface="Calibri"/>
              </a:rPr>
              <a:t>R026 </a:t>
            </a:r>
            <a:endParaRPr lang="gl-ES" sz="2400" dirty="0">
              <a:latin typeface="Calibri"/>
              <a:ea typeface="Calibri"/>
              <a:cs typeface="Calibri"/>
            </a:endParaRPr>
          </a:p>
          <a:p>
            <a:r>
              <a:rPr lang="gl-ES" dirty="0">
                <a:latin typeface="Calibri"/>
                <a:ea typeface="Calibri"/>
                <a:cs typeface="Calibri"/>
              </a:rPr>
              <a:t>(</a:t>
            </a:r>
            <a:r>
              <a:rPr lang="gl-ES" dirty="0" err="1">
                <a:latin typeface="Calibri"/>
                <a:ea typeface="Calibri"/>
                <a:cs typeface="Calibri"/>
              </a:rPr>
              <a:t>D.Cano-Ott</a:t>
            </a:r>
            <a:r>
              <a:rPr lang="gl-ES" dirty="0">
                <a:latin typeface="Calibri"/>
                <a:ea typeface="Calibri"/>
                <a:cs typeface="Calibri"/>
              </a:rPr>
              <a:t> </a:t>
            </a:r>
            <a:r>
              <a:rPr lang="gl-ES" dirty="0" err="1">
                <a:latin typeface="Calibri"/>
                <a:ea typeface="Calibri"/>
                <a:cs typeface="Calibri"/>
              </a:rPr>
              <a:t>talk</a:t>
            </a:r>
            <a:r>
              <a:rPr lang="gl-ES" dirty="0">
                <a:latin typeface="Calibri"/>
                <a:ea typeface="Calibri"/>
                <a:cs typeface="Calibri"/>
              </a:rPr>
              <a:t> @ IFMIF-DONES </a:t>
            </a:r>
            <a:r>
              <a:rPr lang="gl-ES" dirty="0" err="1">
                <a:latin typeface="Calibri"/>
                <a:ea typeface="Calibri"/>
                <a:cs typeface="Calibri"/>
              </a:rPr>
              <a:t>Workshop</a:t>
            </a:r>
            <a:r>
              <a:rPr lang="gl-ES" dirty="0">
                <a:latin typeface="Calibri"/>
                <a:ea typeface="Calibri"/>
                <a:cs typeface="Calibri"/>
              </a:rPr>
              <a:t>, 2022)</a:t>
            </a:r>
          </a:p>
          <a:p>
            <a:endParaRPr lang="gl-ES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sz="2400" dirty="0">
                <a:latin typeface="Calibri"/>
                <a:ea typeface="Calibri"/>
                <a:cs typeface="Calibri"/>
              </a:rPr>
              <a:t>40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deuterons</a:t>
            </a:r>
            <a:r>
              <a:rPr lang="gl-ES" sz="2400" dirty="0">
                <a:latin typeface="Calibri"/>
                <a:ea typeface="Calibri"/>
                <a:cs typeface="Calibri"/>
              </a:rPr>
              <a:t> to &lt;55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neutrons</a:t>
            </a:r>
            <a:r>
              <a:rPr lang="gl-ES" sz="2400" dirty="0">
                <a:latin typeface="Calibri"/>
                <a:ea typeface="Calibri"/>
                <a:cs typeface="Calibri"/>
              </a:rPr>
              <a:t>.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Peak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at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about</a:t>
            </a:r>
            <a:r>
              <a:rPr lang="gl-ES" sz="2400" dirty="0">
                <a:latin typeface="Calibri"/>
                <a:ea typeface="Calibri"/>
                <a:cs typeface="Calibri"/>
              </a:rPr>
              <a:t> 15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gl-ES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sz="2400" dirty="0" err="1">
                <a:latin typeface="Calibri"/>
                <a:ea typeface="Calibri"/>
                <a:cs typeface="Calibri"/>
              </a:rPr>
              <a:t>Deuteron</a:t>
            </a:r>
            <a:r>
              <a:rPr lang="gl-ES" sz="2400" dirty="0">
                <a:latin typeface="Calibri"/>
                <a:ea typeface="Calibri"/>
                <a:cs typeface="Calibri"/>
              </a:rPr>
              <a:t> pulses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of</a:t>
            </a:r>
            <a:r>
              <a:rPr lang="gl-ES" sz="2400" dirty="0">
                <a:latin typeface="Calibri"/>
                <a:ea typeface="Calibri"/>
                <a:cs typeface="Calibri"/>
              </a:rPr>
              <a:t> 5.6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ns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evenly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spaced</a:t>
            </a:r>
            <a:r>
              <a:rPr lang="gl-ES" sz="2400" dirty="0">
                <a:latin typeface="Calibri"/>
                <a:ea typeface="Calibri"/>
                <a:cs typeface="Calibri"/>
              </a:rPr>
              <a:t> 5.7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us</a:t>
            </a:r>
            <a:r>
              <a:rPr lang="gl-ES" sz="2400" dirty="0">
                <a:latin typeface="Calibri"/>
                <a:ea typeface="Calibri"/>
                <a:cs typeface="Calibri"/>
              </a:rPr>
              <a:t> (1:1000)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ratio</a:t>
            </a:r>
            <a:r>
              <a:rPr lang="gl-ES" sz="2400" dirty="0">
                <a:latin typeface="Calibri"/>
                <a:ea typeface="Calibri"/>
                <a:cs typeface="Calibri"/>
              </a:rPr>
              <a:t> -&gt; </a:t>
            </a:r>
            <a:r>
              <a:rPr lang="gl-ES" sz="2400" dirty="0" err="1">
                <a:latin typeface="Calibri"/>
                <a:ea typeface="Calibri"/>
                <a:cs typeface="Calibri"/>
              </a:rPr>
              <a:t>Up</a:t>
            </a:r>
            <a:r>
              <a:rPr lang="gl-ES" sz="2400" dirty="0">
                <a:latin typeface="Calibri"/>
                <a:ea typeface="Calibri"/>
                <a:cs typeface="Calibri"/>
              </a:rPr>
              <a:t> to </a:t>
            </a:r>
            <a:r>
              <a:rPr lang="gl-ES" sz="2400" b="1" dirty="0">
                <a:latin typeface="Calibri"/>
                <a:ea typeface="Calibri"/>
                <a:cs typeface="Calibri"/>
              </a:rPr>
              <a:t>175 </a:t>
            </a:r>
            <a:r>
              <a:rPr lang="gl-ES" sz="2400" b="1" dirty="0" err="1">
                <a:latin typeface="Calibri"/>
                <a:ea typeface="Calibri"/>
                <a:cs typeface="Calibri"/>
              </a:rPr>
              <a:t>kHz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  <a:endParaRPr lang="gl-ES"/>
          </a:p>
          <a:p>
            <a:pPr marL="285750" indent="-285750">
              <a:buFont typeface="Arial"/>
              <a:buChar char="•"/>
            </a:pPr>
            <a:endParaRPr lang="gl-ES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sz="2400" dirty="0">
                <a:latin typeface="Calibri"/>
                <a:ea typeface="Calibri"/>
                <a:cs typeface="Calibri"/>
              </a:rPr>
              <a:t>Total </a:t>
            </a:r>
            <a:r>
              <a:rPr lang="gl-ES" sz="2400" err="1">
                <a:latin typeface="Calibri"/>
                <a:ea typeface="Calibri"/>
                <a:cs typeface="Calibri"/>
              </a:rPr>
              <a:t>neutron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err="1">
                <a:latin typeface="Calibri"/>
                <a:ea typeface="Calibri"/>
                <a:cs typeface="Calibri"/>
              </a:rPr>
              <a:t>flux</a:t>
            </a:r>
            <a:r>
              <a:rPr lang="gl-ES" sz="2400" dirty="0">
                <a:latin typeface="Calibri"/>
                <a:ea typeface="Calibri"/>
                <a:cs typeface="Calibri"/>
              </a:rPr>
              <a:t>: </a:t>
            </a:r>
            <a:r>
              <a:rPr lang="gl-ES" sz="2400" b="1" dirty="0">
                <a:latin typeface="Calibri"/>
                <a:ea typeface="Calibri"/>
                <a:cs typeface="Calibri"/>
              </a:rPr>
              <a:t>10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6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n/s/cm</a:t>
            </a:r>
            <a:r>
              <a:rPr lang="gl-ES" sz="2400" b="1" baseline="30000" dirty="0">
                <a:latin typeface="Calibri"/>
                <a:ea typeface="Calibri"/>
                <a:cs typeface="Calibri"/>
              </a:rPr>
              <a:t>2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err="1">
                <a:latin typeface="Calibri"/>
                <a:ea typeface="Calibri"/>
                <a:cs typeface="Calibri"/>
              </a:rPr>
              <a:t>at</a:t>
            </a:r>
            <a:r>
              <a:rPr lang="gl-ES" sz="2400" dirty="0">
                <a:latin typeface="Calibri"/>
                <a:ea typeface="Calibri"/>
                <a:cs typeface="Calibri"/>
              </a:rPr>
              <a:t> 22 m </a:t>
            </a:r>
            <a:r>
              <a:rPr lang="gl-ES" sz="2400" err="1">
                <a:latin typeface="Calibri"/>
                <a:ea typeface="Calibri"/>
                <a:cs typeface="Calibri"/>
              </a:rPr>
              <a:t>ToF</a:t>
            </a:r>
            <a:r>
              <a:rPr lang="gl-ES" sz="2400" dirty="0">
                <a:latin typeface="Calibri"/>
                <a:ea typeface="Calibri"/>
                <a:cs typeface="Calibri"/>
              </a:rPr>
              <a:t> </a:t>
            </a:r>
            <a:r>
              <a:rPr lang="gl-ES" sz="2400" err="1">
                <a:latin typeface="Calibri"/>
                <a:ea typeface="Calibri"/>
                <a:cs typeface="Calibri"/>
              </a:rPr>
              <a:t>distance</a:t>
            </a:r>
            <a:r>
              <a:rPr lang="gl-ES" sz="2400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3" name="Marcador de posición de número de diapositiva 6">
            <a:extLst>
              <a:ext uri="{FF2B5EF4-FFF2-40B4-BE49-F238E27FC236}">
                <a16:creationId xmlns:a16="http://schemas.microsoft.com/office/drawing/2014/main" id="{2FD404E0-E54B-AF0C-E76F-B4EB93E1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12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74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Prospects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at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the</a:t>
            </a:r>
            <a:r>
              <a:rPr lang="gl-ES" dirty="0">
                <a:latin typeface="Biome"/>
                <a:ea typeface="Calibri"/>
                <a:cs typeface="Calibri"/>
              </a:rPr>
              <a:t> IFMIF-DONES </a:t>
            </a:r>
            <a:r>
              <a:rPr lang="gl-ES" dirty="0" err="1">
                <a:latin typeface="Biome"/>
                <a:ea typeface="Calibri"/>
                <a:cs typeface="Calibri"/>
              </a:rPr>
              <a:t>facility</a:t>
            </a:r>
            <a:endParaRPr lang="gl-ES" dirty="0" err="1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E60EC42-8DB9-9CDB-FF1A-8940FD474C9A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0B2CE8A-B228-8895-CBE0-7728C8754F46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B1DBC9F-8B15-89C3-6DCD-90CD82E67AA0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3" name="Caixa de texto 12">
                <a:extLst>
                  <a:ext uri="{FF2B5EF4-FFF2-40B4-BE49-F238E27FC236}">
                    <a16:creationId xmlns:a16="http://schemas.microsoft.com/office/drawing/2014/main" id="{A7F0024F-E7F8-6B78-6199-14136B586354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1" name="Imaxe 10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F5436F29-F968-590F-3B89-1EF0C358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3" name="Caixa de texto 2">
            <a:extLst>
              <a:ext uri="{FF2B5EF4-FFF2-40B4-BE49-F238E27FC236}">
                <a16:creationId xmlns:a16="http://schemas.microsoft.com/office/drawing/2014/main" id="{1B62BB53-1375-D94E-D6F3-64B232AE8D74}"/>
              </a:ext>
            </a:extLst>
          </p:cNvPr>
          <p:cNvSpPr txBox="1"/>
          <p:nvPr/>
        </p:nvSpPr>
        <p:spPr>
          <a:xfrm>
            <a:off x="185058" y="947057"/>
            <a:ext cx="2398207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400" b="1" dirty="0" err="1">
                <a:latin typeface="Calibri"/>
              </a:rPr>
              <a:t>Neutron</a:t>
            </a:r>
            <a:r>
              <a:rPr lang="gl-ES" sz="2400" b="1" dirty="0">
                <a:latin typeface="Calibri"/>
              </a:rPr>
              <a:t> </a:t>
            </a:r>
            <a:r>
              <a:rPr lang="gl-ES" sz="2400" b="1" dirty="0" err="1">
                <a:latin typeface="Calibri"/>
              </a:rPr>
              <a:t>imaging</a:t>
            </a:r>
            <a:endParaRPr lang="gl-ES" sz="2400" dirty="0">
              <a:latin typeface="Calibri"/>
              <a:cs typeface="Calibri"/>
            </a:endParaRPr>
          </a:p>
        </p:txBody>
      </p:sp>
      <p:sp>
        <p:nvSpPr>
          <p:cNvPr id="17" name="Frecha: cara abaixo 16">
            <a:extLst>
              <a:ext uri="{FF2B5EF4-FFF2-40B4-BE49-F238E27FC236}">
                <a16:creationId xmlns:a16="http://schemas.microsoft.com/office/drawing/2014/main" id="{CAF08DCA-7564-068B-998A-22E39BCB7498}"/>
              </a:ext>
            </a:extLst>
          </p:cNvPr>
          <p:cNvSpPr/>
          <p:nvPr/>
        </p:nvSpPr>
        <p:spPr>
          <a:xfrm rot="16200000">
            <a:off x="4060675" y="2033680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3" name="Caixa de texto 22">
            <a:extLst>
              <a:ext uri="{FF2B5EF4-FFF2-40B4-BE49-F238E27FC236}">
                <a16:creationId xmlns:a16="http://schemas.microsoft.com/office/drawing/2014/main" id="{52FF7C98-E059-0B59-97FB-C961D04FFA00}"/>
              </a:ext>
            </a:extLst>
          </p:cNvPr>
          <p:cNvSpPr txBox="1"/>
          <p:nvPr/>
        </p:nvSpPr>
        <p:spPr>
          <a:xfrm>
            <a:off x="1173504" y="1990492"/>
            <a:ext cx="318352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gl-ES" sz="2000" b="1" err="1">
                <a:latin typeface="Calibri"/>
                <a:ea typeface="Calibri"/>
                <a:cs typeface="Calibri"/>
              </a:rPr>
              <a:t>High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err="1">
                <a:latin typeface="Calibri"/>
                <a:ea typeface="Calibri"/>
                <a:cs typeface="Calibri"/>
              </a:rPr>
              <a:t>fast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err="1">
                <a:latin typeface="Calibri"/>
                <a:ea typeface="Calibri"/>
                <a:cs typeface="Calibri"/>
              </a:rPr>
              <a:t>flux</a:t>
            </a:r>
            <a:endParaRPr lang="gl-ES" sz="2000">
              <a:latin typeface="Calibri"/>
              <a:ea typeface="Calibri"/>
              <a:cs typeface="Calibri"/>
            </a:endParaRPr>
          </a:p>
          <a:p>
            <a:endParaRPr lang="gl-ES" b="1" dirty="0">
              <a:latin typeface="Calibri"/>
              <a:ea typeface="Calibri"/>
              <a:cs typeface="Calibri"/>
            </a:endParaRPr>
          </a:p>
          <a:p>
            <a:endParaRPr lang="gl-ES" b="1" dirty="0">
              <a:latin typeface="Calibri"/>
              <a:ea typeface="Calibri"/>
              <a:cs typeface="Calibri"/>
            </a:endParaRPr>
          </a:p>
          <a:p>
            <a:r>
              <a:rPr lang="gl-ES" sz="1400" b="1" dirty="0">
                <a:latin typeface="Calibri"/>
                <a:ea typeface="Calibri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High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fast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energy</a:t>
            </a:r>
            <a:endParaRPr lang="gl-ES" sz="2000" b="1" dirty="0">
              <a:latin typeface="Calibri"/>
              <a:ea typeface="Calibri"/>
              <a:cs typeface="Calibri"/>
            </a:endParaRPr>
          </a:p>
          <a:p>
            <a:endParaRPr lang="gl-E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Frecha: cara abaixo 24">
            <a:extLst>
              <a:ext uri="{FF2B5EF4-FFF2-40B4-BE49-F238E27FC236}">
                <a16:creationId xmlns:a16="http://schemas.microsoft.com/office/drawing/2014/main" id="{0F116EA1-D56B-C090-BDA6-294DE7B5DDCB}"/>
              </a:ext>
            </a:extLst>
          </p:cNvPr>
          <p:cNvSpPr/>
          <p:nvPr/>
        </p:nvSpPr>
        <p:spPr>
          <a:xfrm rot="16200000">
            <a:off x="4388920" y="3118064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515F2937-194B-2F4F-3C32-35B8746F1C4E}"/>
              </a:ext>
            </a:extLst>
          </p:cNvPr>
          <p:cNvSpPr txBox="1"/>
          <p:nvPr/>
        </p:nvSpPr>
        <p:spPr>
          <a:xfrm>
            <a:off x="4417088" y="1860620"/>
            <a:ext cx="59653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Calibri"/>
              </a:rPr>
              <a:t>High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spatial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resolution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and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Signal</a:t>
            </a:r>
            <a:r>
              <a:rPr lang="gl-ES" dirty="0">
                <a:latin typeface="Calibri"/>
              </a:rPr>
              <a:t>-to-</a:t>
            </a:r>
            <a:r>
              <a:rPr lang="gl-ES" dirty="0" err="1">
                <a:latin typeface="Calibri"/>
              </a:rPr>
              <a:t>Noise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Ratio</a:t>
            </a:r>
            <a:r>
              <a:rPr lang="gl-ES" dirty="0">
                <a:latin typeface="Calibri"/>
              </a:rPr>
              <a:t> (SNR). </a:t>
            </a:r>
            <a:r>
              <a:rPr lang="gl-ES" dirty="0" err="1">
                <a:latin typeface="Calibri"/>
              </a:rPr>
              <a:t>Shorter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exposure</a:t>
            </a:r>
            <a:r>
              <a:rPr lang="gl-ES" dirty="0">
                <a:latin typeface="Calibri"/>
              </a:rPr>
              <a:t> times.​</a:t>
            </a:r>
          </a:p>
        </p:txBody>
      </p:sp>
      <p:sp>
        <p:nvSpPr>
          <p:cNvPr id="27" name="Caixa de texto 26">
            <a:extLst>
              <a:ext uri="{FF2B5EF4-FFF2-40B4-BE49-F238E27FC236}">
                <a16:creationId xmlns:a16="http://schemas.microsoft.com/office/drawing/2014/main" id="{FC8D50A8-1617-EC80-C823-EE7862C2CD32}"/>
              </a:ext>
            </a:extLst>
          </p:cNvPr>
          <p:cNvSpPr txBox="1"/>
          <p:nvPr/>
        </p:nvSpPr>
        <p:spPr>
          <a:xfrm>
            <a:off x="4745334" y="3089031"/>
            <a:ext cx="5987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Calibri"/>
              </a:rPr>
              <a:t>Deep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penetration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on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thick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and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dense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objects</a:t>
            </a:r>
            <a:r>
              <a:rPr lang="gl-ES" dirty="0">
                <a:latin typeface="Calibri"/>
              </a:rPr>
              <a:t>.</a:t>
            </a:r>
            <a:endParaRPr lang="gl-ES" dirty="0">
              <a:latin typeface="Calibri"/>
              <a:cs typeface="Calibri"/>
            </a:endParaRPr>
          </a:p>
        </p:txBody>
      </p:sp>
      <p:sp>
        <p:nvSpPr>
          <p:cNvPr id="31" name="Caixa de texto 30">
            <a:extLst>
              <a:ext uri="{FF2B5EF4-FFF2-40B4-BE49-F238E27FC236}">
                <a16:creationId xmlns:a16="http://schemas.microsoft.com/office/drawing/2014/main" id="{8E07D40C-E280-5A0D-2DF0-39C49D08C5B9}"/>
              </a:ext>
            </a:extLst>
          </p:cNvPr>
          <p:cNvSpPr txBox="1"/>
          <p:nvPr/>
        </p:nvSpPr>
        <p:spPr>
          <a:xfrm>
            <a:off x="1607395" y="2294787"/>
            <a:ext cx="30863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400" b="1" dirty="0">
                <a:latin typeface="Calibri"/>
                <a:cs typeface="Calibri"/>
              </a:rPr>
              <a:t>10</a:t>
            </a:r>
            <a:r>
              <a:rPr lang="gl-ES" sz="1400" b="1" baseline="30000" dirty="0">
                <a:latin typeface="Calibri"/>
                <a:cs typeface="Calibri"/>
              </a:rPr>
              <a:t>10</a:t>
            </a:r>
            <a:r>
              <a:rPr lang="gl-ES" sz="1400" b="1" dirty="0">
                <a:latin typeface="Calibri"/>
                <a:cs typeface="Calibri"/>
              </a:rPr>
              <a:t> n/s/cm</a:t>
            </a:r>
            <a:r>
              <a:rPr lang="gl-ES" sz="1400" b="1" baseline="30000" dirty="0">
                <a:latin typeface="Calibri"/>
                <a:cs typeface="Calibri"/>
              </a:rPr>
              <a:t>2</a:t>
            </a:r>
            <a:r>
              <a:rPr lang="gl-ES" sz="1400" dirty="0">
                <a:latin typeface="Calibri"/>
                <a:cs typeface="Calibri"/>
              </a:rPr>
              <a:t>@R160, </a:t>
            </a:r>
            <a:r>
              <a:rPr lang="gl-ES" sz="1400" err="1">
                <a:latin typeface="Calibri"/>
                <a:cs typeface="Calibri"/>
              </a:rPr>
              <a:t>orders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of</a:t>
            </a:r>
            <a:r>
              <a:rPr lang="gl-ES" sz="1400" dirty="0">
                <a:latin typeface="Calibri"/>
                <a:cs typeface="Calibri"/>
              </a:rPr>
              <a:t> magnitude </a:t>
            </a:r>
            <a:r>
              <a:rPr lang="gl-ES" sz="1400" err="1">
                <a:latin typeface="Calibri"/>
                <a:cs typeface="Calibri"/>
              </a:rPr>
              <a:t>higher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than</a:t>
            </a:r>
            <a:r>
              <a:rPr lang="gl-ES" sz="1400" dirty="0">
                <a:latin typeface="Calibri"/>
                <a:cs typeface="Calibri"/>
              </a:rPr>
              <a:t> @CNA</a:t>
            </a:r>
          </a:p>
        </p:txBody>
      </p:sp>
      <p:sp>
        <p:nvSpPr>
          <p:cNvPr id="34" name="Caixa de texto 33">
            <a:extLst>
              <a:ext uri="{FF2B5EF4-FFF2-40B4-BE49-F238E27FC236}">
                <a16:creationId xmlns:a16="http://schemas.microsoft.com/office/drawing/2014/main" id="{ADF97D32-3BE2-A0B6-1FD7-1044B44565F9}"/>
              </a:ext>
            </a:extLst>
          </p:cNvPr>
          <p:cNvSpPr txBox="1"/>
          <p:nvPr/>
        </p:nvSpPr>
        <p:spPr>
          <a:xfrm>
            <a:off x="187569" y="3604845"/>
            <a:ext cx="11430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dirty="0" err="1">
                <a:latin typeface="Calibri"/>
                <a:cs typeface="Calibri"/>
              </a:rPr>
              <a:t>Energy-selective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imaging</a:t>
            </a:r>
            <a:r>
              <a:rPr lang="gl-ES" sz="2000" dirty="0">
                <a:latin typeface="Calibri"/>
                <a:cs typeface="Calibri"/>
              </a:rPr>
              <a:t> (</a:t>
            </a:r>
            <a:r>
              <a:rPr lang="gl-ES" sz="2000" u="sng" dirty="0" err="1">
                <a:latin typeface="Calibri"/>
                <a:cs typeface="Calibri"/>
              </a:rPr>
              <a:t>Timepix</a:t>
            </a:r>
            <a:r>
              <a:rPr lang="gl-ES" sz="2000" dirty="0">
                <a:latin typeface="Calibri"/>
                <a:cs typeface="Calibri"/>
              </a:rPr>
              <a:t>, </a:t>
            </a:r>
            <a:r>
              <a:rPr lang="gl-ES" sz="2000" u="sng" dirty="0">
                <a:latin typeface="Calibri"/>
                <a:cs typeface="Calibri"/>
              </a:rPr>
              <a:t>LEELA</a:t>
            </a:r>
            <a:r>
              <a:rPr lang="gl-ES" sz="2000" dirty="0">
                <a:latin typeface="Calibri"/>
                <a:cs typeface="Calibri"/>
              </a:rPr>
              <a:t>) </a:t>
            </a:r>
            <a:r>
              <a:rPr lang="gl-ES" sz="2000" dirty="0" err="1">
                <a:latin typeface="Calibri"/>
                <a:cs typeface="Calibri"/>
              </a:rPr>
              <a:t>at</a:t>
            </a:r>
            <a:r>
              <a:rPr lang="gl-ES" sz="2000" dirty="0">
                <a:latin typeface="Calibri"/>
                <a:cs typeface="Calibri"/>
              </a:rPr>
              <a:t> TOF-DONES provides </a:t>
            </a:r>
            <a:r>
              <a:rPr lang="gl-ES" sz="2000" dirty="0" err="1">
                <a:latin typeface="Calibri"/>
                <a:cs typeface="Calibri"/>
              </a:rPr>
              <a:t>additional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information</a:t>
            </a:r>
            <a:r>
              <a:rPr lang="gl-ES" sz="2000" dirty="0">
                <a:latin typeface="Calibri"/>
                <a:cs typeface="Calibri"/>
              </a:rPr>
              <a:t>:</a:t>
            </a:r>
          </a:p>
        </p:txBody>
      </p:sp>
      <p:sp>
        <p:nvSpPr>
          <p:cNvPr id="35" name="Caixa de texto 34">
            <a:extLst>
              <a:ext uri="{FF2B5EF4-FFF2-40B4-BE49-F238E27FC236}">
                <a16:creationId xmlns:a16="http://schemas.microsoft.com/office/drawing/2014/main" id="{4016169D-1C19-AE72-2F8B-4EDFBD53DF41}"/>
              </a:ext>
            </a:extLst>
          </p:cNvPr>
          <p:cNvSpPr txBox="1"/>
          <p:nvPr/>
        </p:nvSpPr>
        <p:spPr>
          <a:xfrm>
            <a:off x="187568" y="1506413"/>
            <a:ext cx="11430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dirty="0" err="1">
                <a:latin typeface="Calibri"/>
                <a:cs typeface="Calibri"/>
              </a:rPr>
              <a:t>Improved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conventional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imaging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due</a:t>
            </a:r>
            <a:r>
              <a:rPr lang="gl-ES" sz="2000" dirty="0">
                <a:latin typeface="Calibri"/>
                <a:cs typeface="Calibri"/>
              </a:rPr>
              <a:t> to </a:t>
            </a:r>
            <a:r>
              <a:rPr lang="gl-ES" sz="2000" dirty="0" err="1">
                <a:latin typeface="Calibri"/>
                <a:cs typeface="Calibri"/>
              </a:rPr>
              <a:t>beam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properties</a:t>
            </a:r>
            <a:r>
              <a:rPr lang="gl-ES" sz="2000" dirty="0">
                <a:latin typeface="Calibri"/>
                <a:cs typeface="Calibri"/>
              </a:rPr>
              <a:t>:</a:t>
            </a:r>
            <a:endParaRPr lang="gl-ES" dirty="0"/>
          </a:p>
        </p:txBody>
      </p:sp>
      <p:sp>
        <p:nvSpPr>
          <p:cNvPr id="36" name="Caixa de texto 35">
            <a:extLst>
              <a:ext uri="{FF2B5EF4-FFF2-40B4-BE49-F238E27FC236}">
                <a16:creationId xmlns:a16="http://schemas.microsoft.com/office/drawing/2014/main" id="{F2275021-64C0-157A-33B6-8FDBC4F78CDF}"/>
              </a:ext>
            </a:extLst>
          </p:cNvPr>
          <p:cNvSpPr txBox="1"/>
          <p:nvPr/>
        </p:nvSpPr>
        <p:spPr>
          <a:xfrm>
            <a:off x="1173503" y="4194430"/>
            <a:ext cx="539918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Bragg-edge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transmission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imaging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(BETI)</a:t>
            </a:r>
          </a:p>
          <a:p>
            <a:endParaRPr lang="gl-ES" b="1" dirty="0">
              <a:latin typeface="Calibri"/>
              <a:ea typeface="Calibri"/>
              <a:cs typeface="Calibri"/>
            </a:endParaRPr>
          </a:p>
          <a:p>
            <a:r>
              <a:rPr lang="gl-ES" sz="1400" b="1" dirty="0">
                <a:latin typeface="Calibri"/>
                <a:ea typeface="Calibri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Fast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Resonance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Radiography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(FNRR)</a:t>
            </a:r>
          </a:p>
          <a:p>
            <a:endParaRPr lang="gl-E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8" name="Frecha: cara abaixo 37">
            <a:extLst>
              <a:ext uri="{FF2B5EF4-FFF2-40B4-BE49-F238E27FC236}">
                <a16:creationId xmlns:a16="http://schemas.microsoft.com/office/drawing/2014/main" id="{9C3FAF5F-1FD3-84EC-992E-A7C7972F8F01}"/>
              </a:ext>
            </a:extLst>
          </p:cNvPr>
          <p:cNvSpPr/>
          <p:nvPr/>
        </p:nvSpPr>
        <p:spPr>
          <a:xfrm rot="16200000">
            <a:off x="5877750" y="4255202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39" name="Caixa de texto 38">
            <a:extLst>
              <a:ext uri="{FF2B5EF4-FFF2-40B4-BE49-F238E27FC236}">
                <a16:creationId xmlns:a16="http://schemas.microsoft.com/office/drawing/2014/main" id="{9FD1AE5B-DA3F-9258-1CE2-3C827E607DAE}"/>
              </a:ext>
            </a:extLst>
          </p:cNvPr>
          <p:cNvSpPr txBox="1"/>
          <p:nvPr/>
        </p:nvSpPr>
        <p:spPr>
          <a:xfrm>
            <a:off x="6234164" y="4226169"/>
            <a:ext cx="5987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Calibri"/>
              </a:rPr>
              <a:t>Composition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and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stress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map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of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the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sample</a:t>
            </a:r>
            <a:r>
              <a:rPr lang="gl-ES" dirty="0">
                <a:latin typeface="Calibri"/>
              </a:rPr>
              <a:t> (&gt;10</a:t>
            </a:r>
            <a:r>
              <a:rPr lang="gl-ES" baseline="30000" dirty="0">
                <a:latin typeface="Calibri"/>
              </a:rPr>
              <a:t>3</a:t>
            </a:r>
            <a:r>
              <a:rPr lang="gl-ES" dirty="0">
                <a:latin typeface="Calibri"/>
              </a:rPr>
              <a:t> n/s/cm</a:t>
            </a:r>
            <a:r>
              <a:rPr lang="gl-ES" baseline="30000" dirty="0">
                <a:latin typeface="Calibri"/>
              </a:rPr>
              <a:t>2</a:t>
            </a:r>
            <a:r>
              <a:rPr lang="gl-ES" dirty="0">
                <a:latin typeface="Calibri"/>
              </a:rPr>
              <a:t>).</a:t>
            </a:r>
            <a:endParaRPr lang="gl-ES" dirty="0"/>
          </a:p>
        </p:txBody>
      </p:sp>
      <p:sp>
        <p:nvSpPr>
          <p:cNvPr id="40" name="Frecha: cara abaixo 39">
            <a:extLst>
              <a:ext uri="{FF2B5EF4-FFF2-40B4-BE49-F238E27FC236}">
                <a16:creationId xmlns:a16="http://schemas.microsoft.com/office/drawing/2014/main" id="{0A872481-AEEE-7347-69C8-536BA6CABBC6}"/>
              </a:ext>
            </a:extLst>
          </p:cNvPr>
          <p:cNvSpPr/>
          <p:nvPr/>
        </p:nvSpPr>
        <p:spPr>
          <a:xfrm rot="16200000">
            <a:off x="6487349" y="5040648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41" name="Caixa de texto 40">
            <a:extLst>
              <a:ext uri="{FF2B5EF4-FFF2-40B4-BE49-F238E27FC236}">
                <a16:creationId xmlns:a16="http://schemas.microsoft.com/office/drawing/2014/main" id="{070FE8DE-AD49-7FD2-6BEC-C02B30DAA5EC}"/>
              </a:ext>
            </a:extLst>
          </p:cNvPr>
          <p:cNvSpPr txBox="1"/>
          <p:nvPr/>
        </p:nvSpPr>
        <p:spPr>
          <a:xfrm>
            <a:off x="6878932" y="5011615"/>
            <a:ext cx="32204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Calibri"/>
              </a:rPr>
              <a:t>Composition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of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the</a:t>
            </a:r>
            <a:r>
              <a:rPr lang="gl-ES" dirty="0">
                <a:latin typeface="Calibri"/>
              </a:rPr>
              <a:t> </a:t>
            </a:r>
            <a:r>
              <a:rPr lang="gl-ES" dirty="0" err="1">
                <a:latin typeface="Calibri"/>
              </a:rPr>
              <a:t>sample</a:t>
            </a:r>
            <a:r>
              <a:rPr lang="gl-ES" dirty="0">
                <a:latin typeface="Calibri"/>
              </a:rPr>
              <a:t>.</a:t>
            </a:r>
            <a:endParaRPr lang="gl-ES" dirty="0"/>
          </a:p>
        </p:txBody>
      </p:sp>
      <p:sp>
        <p:nvSpPr>
          <p:cNvPr id="42" name="Caixa de texto 41">
            <a:extLst>
              <a:ext uri="{FF2B5EF4-FFF2-40B4-BE49-F238E27FC236}">
                <a16:creationId xmlns:a16="http://schemas.microsoft.com/office/drawing/2014/main" id="{8BCB3B4E-AC50-A888-EB14-BE6AA8774B9B}"/>
              </a:ext>
            </a:extLst>
          </p:cNvPr>
          <p:cNvSpPr txBox="1"/>
          <p:nvPr/>
        </p:nvSpPr>
        <p:spPr>
          <a:xfrm>
            <a:off x="1666009" y="5307617"/>
            <a:ext cx="44110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400" dirty="0">
                <a:latin typeface="Calibri"/>
                <a:cs typeface="Calibri"/>
              </a:rPr>
              <a:t>Material-</a:t>
            </a:r>
            <a:r>
              <a:rPr lang="gl-ES" sz="1400" err="1">
                <a:latin typeface="Calibri"/>
                <a:cs typeface="Calibri"/>
              </a:rPr>
              <a:t>specific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resonances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at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fast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neutron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err="1">
                <a:latin typeface="Calibri"/>
                <a:cs typeface="Calibri"/>
              </a:rPr>
              <a:t>energies</a:t>
            </a:r>
            <a:endParaRPr lang="gl-ES" sz="1400">
              <a:latin typeface="Calibri"/>
              <a:cs typeface="Calibri"/>
            </a:endParaRPr>
          </a:p>
        </p:txBody>
      </p:sp>
      <p:sp>
        <p:nvSpPr>
          <p:cNvPr id="43" name="Caixa de texto 42">
            <a:extLst>
              <a:ext uri="{FF2B5EF4-FFF2-40B4-BE49-F238E27FC236}">
                <a16:creationId xmlns:a16="http://schemas.microsoft.com/office/drawing/2014/main" id="{2DD1F0BB-8997-4EAD-789E-8C36C10BBE03}"/>
              </a:ext>
            </a:extLst>
          </p:cNvPr>
          <p:cNvSpPr txBox="1"/>
          <p:nvPr/>
        </p:nvSpPr>
        <p:spPr>
          <a:xfrm>
            <a:off x="1689454" y="4510446"/>
            <a:ext cx="44110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400" dirty="0" err="1">
                <a:latin typeface="Calibri"/>
                <a:cs typeface="Calibri"/>
              </a:rPr>
              <a:t>Attenuation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dirty="0" err="1">
                <a:latin typeface="Calibri"/>
                <a:cs typeface="Calibri"/>
              </a:rPr>
              <a:t>of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dirty="0" err="1">
                <a:latin typeface="Calibri"/>
                <a:cs typeface="Calibri"/>
              </a:rPr>
              <a:t>low-energy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dirty="0" err="1">
                <a:latin typeface="Calibri"/>
                <a:cs typeface="Calibri"/>
              </a:rPr>
              <a:t>neutrons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dirty="0" err="1">
                <a:latin typeface="Calibri"/>
                <a:cs typeface="Calibri"/>
              </a:rPr>
              <a:t>due</a:t>
            </a:r>
            <a:r>
              <a:rPr lang="gl-ES" sz="1400" dirty="0">
                <a:latin typeface="Calibri"/>
                <a:cs typeface="Calibri"/>
              </a:rPr>
              <a:t> to </a:t>
            </a:r>
            <a:r>
              <a:rPr lang="gl-ES" sz="1400" dirty="0" err="1">
                <a:latin typeface="Calibri"/>
                <a:cs typeface="Calibri"/>
              </a:rPr>
              <a:t>cryst</a:t>
            </a:r>
            <a:r>
              <a:rPr lang="gl-ES" sz="1400" dirty="0">
                <a:latin typeface="Calibri"/>
                <a:cs typeface="Calibri"/>
              </a:rPr>
              <a:t>. </a:t>
            </a:r>
            <a:r>
              <a:rPr lang="gl-ES" sz="1400" dirty="0" err="1">
                <a:latin typeface="Calibri"/>
                <a:cs typeface="Calibri"/>
              </a:rPr>
              <a:t>lattice</a:t>
            </a:r>
            <a:r>
              <a:rPr lang="gl-ES" sz="1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44" name="Caixa de texto 43">
            <a:extLst>
              <a:ext uri="{FF2B5EF4-FFF2-40B4-BE49-F238E27FC236}">
                <a16:creationId xmlns:a16="http://schemas.microsoft.com/office/drawing/2014/main" id="{67AFA1F9-2990-BCFB-B581-650AC8B8F5F7}"/>
              </a:ext>
            </a:extLst>
          </p:cNvPr>
          <p:cNvSpPr txBox="1"/>
          <p:nvPr/>
        </p:nvSpPr>
        <p:spPr>
          <a:xfrm>
            <a:off x="187568" y="5773614"/>
            <a:ext cx="11430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dirty="0">
                <a:latin typeface="Calibri"/>
                <a:cs typeface="Calibri"/>
              </a:rPr>
              <a:t>PSD </a:t>
            </a:r>
            <a:r>
              <a:rPr lang="gl-ES" sz="2000" dirty="0" err="1">
                <a:latin typeface="Calibri"/>
                <a:cs typeface="Calibri"/>
              </a:rPr>
              <a:t>processing</a:t>
            </a:r>
            <a:r>
              <a:rPr lang="gl-ES" sz="2000" dirty="0">
                <a:latin typeface="Calibri"/>
                <a:cs typeface="Calibri"/>
              </a:rPr>
              <a:t> (</a:t>
            </a:r>
            <a:r>
              <a:rPr lang="gl-ES" sz="2000" u="sng" dirty="0" err="1">
                <a:latin typeface="Calibri"/>
                <a:cs typeface="Calibri"/>
              </a:rPr>
              <a:t>Timepix</a:t>
            </a:r>
            <a:r>
              <a:rPr lang="gl-ES" sz="2000" dirty="0">
                <a:latin typeface="Calibri"/>
                <a:cs typeface="Calibri"/>
              </a:rPr>
              <a:t>) </a:t>
            </a:r>
            <a:r>
              <a:rPr lang="gl-ES" sz="2000" dirty="0" err="1">
                <a:latin typeface="Calibri"/>
                <a:cs typeface="Calibri"/>
              </a:rPr>
              <a:t>allows</a:t>
            </a:r>
            <a:r>
              <a:rPr lang="gl-ES" sz="2000" dirty="0">
                <a:latin typeface="Calibri"/>
                <a:cs typeface="Calibri"/>
              </a:rPr>
              <a:t> for </a:t>
            </a:r>
            <a:r>
              <a:rPr lang="gl-ES" sz="2000" dirty="0" err="1">
                <a:latin typeface="Calibri"/>
                <a:cs typeface="Calibri"/>
              </a:rPr>
              <a:t>radiation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type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specific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imaging</a:t>
            </a:r>
            <a:r>
              <a:rPr lang="gl-ES" sz="2000" dirty="0">
                <a:latin typeface="Calibri"/>
                <a:cs typeface="Calibri"/>
              </a:rPr>
              <a:t>.</a:t>
            </a:r>
          </a:p>
        </p:txBody>
      </p:sp>
      <p:sp>
        <p:nvSpPr>
          <p:cNvPr id="4" name="Marcador de posición de número de diapositiva 6">
            <a:extLst>
              <a:ext uri="{FF2B5EF4-FFF2-40B4-BE49-F238E27FC236}">
                <a16:creationId xmlns:a16="http://schemas.microsoft.com/office/drawing/2014/main" id="{BBA64C1A-2243-0601-77C4-8391BF77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13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52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Prospects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at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the</a:t>
            </a:r>
            <a:r>
              <a:rPr lang="gl-ES" dirty="0">
                <a:latin typeface="Biome"/>
                <a:ea typeface="Calibri"/>
                <a:cs typeface="Calibri"/>
              </a:rPr>
              <a:t> IFMIF-DONES </a:t>
            </a:r>
            <a:r>
              <a:rPr lang="gl-ES" dirty="0" err="1">
                <a:latin typeface="Biome"/>
                <a:ea typeface="Calibri"/>
                <a:cs typeface="Calibri"/>
              </a:rPr>
              <a:t>facility</a:t>
            </a:r>
            <a:endParaRPr lang="gl-ES" dirty="0" err="1"/>
          </a:p>
        </p:txBody>
      </p:sp>
      <p:pic>
        <p:nvPicPr>
          <p:cNvPr id="8" name="Imaxe 7" descr="Unha imaxe na que se mostra texto, Fonte, captura de pantalla, branco&#10;&#10;Descrición xerada automaticamente">
            <a:extLst>
              <a:ext uri="{FF2B5EF4-FFF2-40B4-BE49-F238E27FC236}">
                <a16:creationId xmlns:a16="http://schemas.microsoft.com/office/drawing/2014/main" id="{06EB826E-7B8F-DBC6-C974-B0A411AD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2" y="7182245"/>
            <a:ext cx="5184322" cy="676275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E60EC42-8DB9-9CDB-FF1A-8940FD474C9A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0B2CE8A-B228-8895-CBE0-7728C8754F46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B1DBC9F-8B15-89C3-6DCD-90CD82E67AA0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3" name="Caixa de texto 12">
                <a:extLst>
                  <a:ext uri="{FF2B5EF4-FFF2-40B4-BE49-F238E27FC236}">
                    <a16:creationId xmlns:a16="http://schemas.microsoft.com/office/drawing/2014/main" id="{A7F0024F-E7F8-6B78-6199-14136B586354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1" name="Imaxe 10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F5436F29-F968-590F-3B89-1EF0C358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8" name="Caixa de texto 17">
            <a:extLst>
              <a:ext uri="{FF2B5EF4-FFF2-40B4-BE49-F238E27FC236}">
                <a16:creationId xmlns:a16="http://schemas.microsoft.com/office/drawing/2014/main" id="{EC418C4B-12E3-544D-B26A-B325CCEA4883}"/>
              </a:ext>
            </a:extLst>
          </p:cNvPr>
          <p:cNvSpPr txBox="1"/>
          <p:nvPr/>
        </p:nvSpPr>
        <p:spPr>
          <a:xfrm>
            <a:off x="8609282" y="3970856"/>
            <a:ext cx="27321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Calibri"/>
                <a:cs typeface="Calibri"/>
              </a:rPr>
              <a:t>Neutron</a:t>
            </a:r>
            <a:r>
              <a:rPr lang="gl-ES" dirty="0">
                <a:latin typeface="Calibri"/>
                <a:cs typeface="Calibri"/>
              </a:rPr>
              <a:t> </a:t>
            </a:r>
            <a:r>
              <a:rPr lang="gl-ES" dirty="0" err="1">
                <a:latin typeface="Calibri"/>
                <a:cs typeface="Calibri"/>
              </a:rPr>
              <a:t>flux</a:t>
            </a:r>
            <a:r>
              <a:rPr lang="gl-ES" dirty="0">
                <a:latin typeface="Calibri"/>
                <a:cs typeface="Calibri"/>
              </a:rPr>
              <a:t>:</a:t>
            </a:r>
          </a:p>
          <a:p>
            <a:pPr marL="285750" indent="-285750">
              <a:buFont typeface="Calibri"/>
              <a:buChar char="-"/>
            </a:pPr>
            <a:r>
              <a:rPr lang="gl-ES" dirty="0">
                <a:latin typeface="Calibri"/>
                <a:cs typeface="Calibri"/>
              </a:rPr>
              <a:t>PGAA ~10</a:t>
            </a:r>
            <a:r>
              <a:rPr lang="gl-ES" baseline="30000" dirty="0">
                <a:latin typeface="Calibri"/>
                <a:cs typeface="Calibri"/>
              </a:rPr>
              <a:t>8</a:t>
            </a:r>
            <a:r>
              <a:rPr lang="gl-ES" dirty="0">
                <a:latin typeface="Calibri"/>
                <a:cs typeface="Calibri"/>
              </a:rPr>
              <a:t> n/s/cm</a:t>
            </a:r>
            <a:r>
              <a:rPr lang="gl-ES" baseline="30000" dirty="0">
                <a:latin typeface="Calibri"/>
                <a:cs typeface="Calibri"/>
              </a:rPr>
              <a:t>2</a:t>
            </a:r>
          </a:p>
          <a:p>
            <a:pPr marL="285750" indent="-285750">
              <a:buFont typeface="Calibri"/>
              <a:buChar char="-"/>
            </a:pPr>
            <a:r>
              <a:rPr lang="gl-ES" dirty="0">
                <a:latin typeface="Calibri"/>
                <a:cs typeface="Calibri"/>
              </a:rPr>
              <a:t>NAA ~10</a:t>
            </a:r>
            <a:r>
              <a:rPr lang="gl-ES" baseline="30000" dirty="0">
                <a:latin typeface="Calibri"/>
                <a:cs typeface="Calibri"/>
              </a:rPr>
              <a:t>12-14</a:t>
            </a:r>
            <a:r>
              <a:rPr lang="gl-ES" dirty="0">
                <a:latin typeface="Calibri"/>
                <a:cs typeface="Calibri"/>
              </a:rPr>
              <a:t> n/s/cm</a:t>
            </a:r>
            <a:r>
              <a:rPr lang="gl-ES" baseline="30000" dirty="0">
                <a:latin typeface="Calibri"/>
                <a:cs typeface="Calibri"/>
              </a:rPr>
              <a:t>2</a:t>
            </a:r>
          </a:p>
          <a:p>
            <a:pPr marL="285750" indent="-285750">
              <a:buFont typeface="Calibri"/>
              <a:buChar char="-"/>
            </a:pPr>
            <a:r>
              <a:rPr lang="gl-ES" dirty="0">
                <a:latin typeface="Calibri"/>
                <a:cs typeface="Calibri"/>
              </a:rPr>
              <a:t>FNAA ~10</a:t>
            </a:r>
            <a:r>
              <a:rPr lang="gl-ES" baseline="30000" dirty="0">
                <a:latin typeface="Calibri"/>
                <a:cs typeface="Calibri"/>
              </a:rPr>
              <a:t>8</a:t>
            </a:r>
            <a:r>
              <a:rPr lang="gl-ES" dirty="0">
                <a:latin typeface="Calibri"/>
                <a:cs typeface="Calibri"/>
              </a:rPr>
              <a:t> n/s/cm</a:t>
            </a:r>
            <a:r>
              <a:rPr lang="gl-ES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" name="Caixa de texto 2">
            <a:extLst>
              <a:ext uri="{FF2B5EF4-FFF2-40B4-BE49-F238E27FC236}">
                <a16:creationId xmlns:a16="http://schemas.microsoft.com/office/drawing/2014/main" id="{1B62BB53-1375-D94E-D6F3-64B232AE8D74}"/>
              </a:ext>
            </a:extLst>
          </p:cNvPr>
          <p:cNvSpPr txBox="1"/>
          <p:nvPr/>
        </p:nvSpPr>
        <p:spPr>
          <a:xfrm>
            <a:off x="185058" y="947058"/>
            <a:ext cx="722057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400" b="1" dirty="0" err="1">
                <a:latin typeface="Calibri"/>
              </a:rPr>
              <a:t>Complementary</a:t>
            </a:r>
            <a:r>
              <a:rPr lang="gl-ES" sz="2400" b="1" dirty="0">
                <a:latin typeface="Calibri"/>
              </a:rPr>
              <a:t> </a:t>
            </a:r>
            <a:r>
              <a:rPr lang="gl-ES" sz="2400" b="1" dirty="0" err="1">
                <a:latin typeface="Calibri"/>
              </a:rPr>
              <a:t>techniques</a:t>
            </a:r>
            <a:r>
              <a:rPr lang="gl-ES" sz="2400" b="1" dirty="0">
                <a:latin typeface="Calibri"/>
              </a:rPr>
              <a:t> – Material </a:t>
            </a:r>
            <a:r>
              <a:rPr lang="gl-ES" sz="2400" b="1" dirty="0" err="1">
                <a:latin typeface="Calibri"/>
              </a:rPr>
              <a:t>characterisation</a:t>
            </a:r>
            <a:endParaRPr lang="gl-ES" sz="2400" b="1" dirty="0" err="1">
              <a:latin typeface="Calibri"/>
              <a:cs typeface="Calibri"/>
            </a:endParaRPr>
          </a:p>
        </p:txBody>
      </p: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1940FFD5-8C46-89E4-C242-F025B06FC909}"/>
              </a:ext>
            </a:extLst>
          </p:cNvPr>
          <p:cNvSpPr txBox="1"/>
          <p:nvPr/>
        </p:nvSpPr>
        <p:spPr>
          <a:xfrm>
            <a:off x="187568" y="1517299"/>
            <a:ext cx="11430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dirty="0" err="1">
                <a:latin typeface="Calibri"/>
                <a:cs typeface="Calibri"/>
              </a:rPr>
              <a:t>Neutron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spectroscopy</a:t>
            </a:r>
            <a:r>
              <a:rPr lang="gl-ES" sz="2000" dirty="0">
                <a:latin typeface="Calibri"/>
                <a:cs typeface="Calibri"/>
              </a:rPr>
              <a:t> (</a:t>
            </a:r>
            <a:r>
              <a:rPr lang="gl-ES" sz="2000" u="sng" dirty="0" err="1">
                <a:latin typeface="Calibri"/>
                <a:cs typeface="Calibri"/>
              </a:rPr>
              <a:t>Timepix</a:t>
            </a:r>
            <a:r>
              <a:rPr lang="gl-ES" sz="2000" dirty="0">
                <a:latin typeface="Calibri"/>
                <a:cs typeface="Calibri"/>
              </a:rPr>
              <a:t>, </a:t>
            </a:r>
            <a:r>
              <a:rPr lang="gl-ES" sz="2000" u="sng" dirty="0">
                <a:latin typeface="Calibri"/>
                <a:cs typeface="Calibri"/>
              </a:rPr>
              <a:t>LEELA</a:t>
            </a:r>
            <a:r>
              <a:rPr lang="gl-ES" sz="2000" dirty="0">
                <a:latin typeface="Calibri"/>
                <a:cs typeface="Calibri"/>
              </a:rPr>
              <a:t>) </a:t>
            </a:r>
            <a:r>
              <a:rPr lang="gl-ES" sz="2000" dirty="0" err="1">
                <a:latin typeface="Calibri"/>
                <a:cs typeface="Calibri"/>
              </a:rPr>
              <a:t>at</a:t>
            </a:r>
            <a:r>
              <a:rPr lang="gl-ES" sz="2000" dirty="0">
                <a:latin typeface="Calibri"/>
                <a:cs typeface="Calibri"/>
              </a:rPr>
              <a:t> TOF-DONES </a:t>
            </a:r>
            <a:r>
              <a:rPr lang="gl-ES" sz="2000" dirty="0" err="1">
                <a:latin typeface="Calibri"/>
                <a:cs typeface="Calibri"/>
              </a:rPr>
              <a:t>enable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several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cs typeface="Calibri"/>
              </a:rPr>
              <a:t>techniques</a:t>
            </a:r>
            <a:r>
              <a:rPr lang="gl-ES" sz="2000" dirty="0">
                <a:latin typeface="Calibri"/>
                <a:cs typeface="Calibri"/>
              </a:rPr>
              <a:t>:</a:t>
            </a:r>
          </a:p>
        </p:txBody>
      </p:sp>
      <p:sp>
        <p:nvSpPr>
          <p:cNvPr id="28" name="Caixa de texto 27">
            <a:extLst>
              <a:ext uri="{FF2B5EF4-FFF2-40B4-BE49-F238E27FC236}">
                <a16:creationId xmlns:a16="http://schemas.microsoft.com/office/drawing/2014/main" id="{A415B57A-7370-2069-C7DD-CD48EF51C936}"/>
              </a:ext>
            </a:extLst>
          </p:cNvPr>
          <p:cNvSpPr txBox="1"/>
          <p:nvPr/>
        </p:nvSpPr>
        <p:spPr>
          <a:xfrm>
            <a:off x="1173503" y="2049107"/>
            <a:ext cx="596188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Resonance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Transmission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Analysis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(NRTA)</a:t>
            </a:r>
            <a:endParaRPr lang="gl-ES" dirty="0"/>
          </a:p>
          <a:p>
            <a:endParaRPr lang="gl-ES" sz="2000" b="1" dirty="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back-diffusion</a:t>
            </a:r>
            <a:endParaRPr lang="gl-ES" sz="2000" b="1">
              <a:latin typeface="Calibri"/>
              <a:ea typeface="Calibri"/>
              <a:cs typeface="Calibri"/>
            </a:endParaRPr>
          </a:p>
        </p:txBody>
      </p:sp>
      <p:sp>
        <p:nvSpPr>
          <p:cNvPr id="40" name="Caixa de texto 39">
            <a:extLst>
              <a:ext uri="{FF2B5EF4-FFF2-40B4-BE49-F238E27FC236}">
                <a16:creationId xmlns:a16="http://schemas.microsoft.com/office/drawing/2014/main" id="{F5FEB3F0-0685-09A8-D768-50A4BC328202}"/>
              </a:ext>
            </a:extLst>
          </p:cNvPr>
          <p:cNvSpPr txBox="1"/>
          <p:nvPr/>
        </p:nvSpPr>
        <p:spPr>
          <a:xfrm>
            <a:off x="5880453" y="4736536"/>
            <a:ext cx="14610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gl-ES" sz="1400" dirty="0" err="1">
                <a:latin typeface="Calibri"/>
                <a:cs typeface="Calibri"/>
              </a:rPr>
              <a:t>Decay</a:t>
            </a:r>
            <a:r>
              <a:rPr lang="gl-ES" sz="1400" dirty="0">
                <a:latin typeface="Calibri"/>
                <a:cs typeface="Calibri"/>
              </a:rPr>
              <a:t> gammas </a:t>
            </a:r>
            <a:r>
              <a:rPr lang="gl-ES" sz="1400" dirty="0" err="1">
                <a:latin typeface="Calibri"/>
                <a:cs typeface="Calibri"/>
              </a:rPr>
              <a:t>after</a:t>
            </a:r>
            <a:r>
              <a:rPr lang="gl-ES" sz="1400" dirty="0">
                <a:latin typeface="Calibri"/>
                <a:cs typeface="Calibri"/>
              </a:rPr>
              <a:t> </a:t>
            </a:r>
            <a:r>
              <a:rPr lang="gl-ES" sz="1400" dirty="0" err="1">
                <a:latin typeface="Calibri"/>
                <a:cs typeface="Calibri"/>
              </a:rPr>
              <a:t>activation</a:t>
            </a:r>
            <a:endParaRPr lang="gl-ES" dirty="0"/>
          </a:p>
        </p:txBody>
      </p:sp>
      <p:sp>
        <p:nvSpPr>
          <p:cNvPr id="4" name="Caixa de texto 3">
            <a:extLst>
              <a:ext uri="{FF2B5EF4-FFF2-40B4-BE49-F238E27FC236}">
                <a16:creationId xmlns:a16="http://schemas.microsoft.com/office/drawing/2014/main" id="{BDA14DED-FBCA-02EF-DF58-2D12BF31B684}"/>
              </a:ext>
            </a:extLst>
          </p:cNvPr>
          <p:cNvSpPr txBox="1"/>
          <p:nvPr/>
        </p:nvSpPr>
        <p:spPr>
          <a:xfrm>
            <a:off x="1175657" y="3755572"/>
            <a:ext cx="627017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gl-ES" sz="2000" b="1" dirty="0" err="1">
                <a:latin typeface="Calibri"/>
                <a:cs typeface="Arial"/>
              </a:rPr>
              <a:t>Prompt</a:t>
            </a:r>
            <a:r>
              <a:rPr lang="gl-ES" sz="2000" b="1" dirty="0">
                <a:latin typeface="Calibri"/>
                <a:cs typeface="Arial"/>
              </a:rPr>
              <a:t> Gamma </a:t>
            </a:r>
            <a:r>
              <a:rPr lang="gl-ES" sz="2000" b="1" dirty="0" err="1">
                <a:latin typeface="Calibri"/>
                <a:cs typeface="Arial"/>
              </a:rPr>
              <a:t>Activations</a:t>
            </a:r>
            <a:r>
              <a:rPr lang="gl-ES" sz="2000" b="1" dirty="0">
                <a:latin typeface="Calibri"/>
                <a:cs typeface="Arial"/>
              </a:rPr>
              <a:t> </a:t>
            </a:r>
            <a:r>
              <a:rPr lang="gl-ES" sz="2000" b="1" dirty="0" err="1">
                <a:latin typeface="Calibri"/>
                <a:cs typeface="Arial"/>
              </a:rPr>
              <a:t>Analysis</a:t>
            </a:r>
            <a:r>
              <a:rPr lang="gl-ES" sz="2000" b="1" dirty="0">
                <a:latin typeface="Calibri"/>
                <a:cs typeface="Arial"/>
              </a:rPr>
              <a:t> (PGAA)</a:t>
            </a:r>
            <a:r>
              <a:rPr lang="gl-ES" sz="2000" dirty="0">
                <a:latin typeface="Calibri"/>
                <a:cs typeface="Arial"/>
              </a:rPr>
              <a:t>​</a:t>
            </a:r>
            <a:endParaRPr lang="gl-ES" dirty="0"/>
          </a:p>
          <a:p>
            <a:pPr marL="342900" indent="-342900">
              <a:buFont typeface="Arial,Sans-Serif"/>
              <a:buChar char="•"/>
            </a:pPr>
            <a:r>
              <a:rPr lang="gl-ES" sz="2000" b="1" dirty="0">
                <a:latin typeface="Calibri"/>
                <a:cs typeface="Arial"/>
              </a:rPr>
              <a:t>Gammas </a:t>
            </a:r>
            <a:r>
              <a:rPr lang="gl-ES" sz="2000" b="1" dirty="0" err="1">
                <a:latin typeface="Calibri"/>
                <a:cs typeface="Arial"/>
              </a:rPr>
              <a:t>from</a:t>
            </a:r>
            <a:r>
              <a:rPr lang="gl-ES" sz="2000" b="1" dirty="0">
                <a:latin typeface="Calibri"/>
                <a:cs typeface="Arial"/>
              </a:rPr>
              <a:t> </a:t>
            </a:r>
            <a:r>
              <a:rPr lang="gl-ES" sz="2000" b="1" dirty="0" err="1">
                <a:latin typeface="Calibri"/>
                <a:cs typeface="Arial"/>
              </a:rPr>
              <a:t>fast</a:t>
            </a:r>
            <a:r>
              <a:rPr lang="gl-ES" sz="2000" b="1" dirty="0">
                <a:latin typeface="Calibri"/>
                <a:cs typeface="Arial"/>
              </a:rPr>
              <a:t> </a:t>
            </a:r>
            <a:r>
              <a:rPr lang="gl-ES" sz="2000" b="1" dirty="0" err="1">
                <a:latin typeface="Calibri"/>
                <a:cs typeface="Arial"/>
              </a:rPr>
              <a:t>neutron</a:t>
            </a:r>
            <a:r>
              <a:rPr lang="gl-ES" sz="2000" b="1" dirty="0">
                <a:latin typeface="Calibri"/>
                <a:cs typeface="Arial"/>
              </a:rPr>
              <a:t> </a:t>
            </a:r>
            <a:r>
              <a:rPr lang="gl-ES" sz="2000" b="1" dirty="0" err="1">
                <a:latin typeface="Calibri"/>
                <a:cs typeface="Arial"/>
              </a:rPr>
              <a:t>inelastic</a:t>
            </a:r>
            <a:r>
              <a:rPr lang="gl-ES" sz="2000" b="1" dirty="0">
                <a:latin typeface="Calibri"/>
                <a:cs typeface="Arial"/>
              </a:rPr>
              <a:t> </a:t>
            </a:r>
            <a:r>
              <a:rPr lang="gl-ES" sz="2000" b="1" dirty="0" err="1">
                <a:latin typeface="Calibri"/>
                <a:cs typeface="Arial"/>
              </a:rPr>
              <a:t>scattering</a:t>
            </a:r>
            <a:r>
              <a:rPr lang="gl-ES" sz="2000" dirty="0">
                <a:latin typeface="Calibri"/>
                <a:cs typeface="Arial"/>
              </a:rPr>
              <a:t>​</a:t>
            </a:r>
          </a:p>
          <a:p>
            <a:pPr marL="342900" indent="-342900">
              <a:buFont typeface="Arial,Sans-Serif"/>
              <a:buChar char="•"/>
            </a:pPr>
            <a:endParaRPr lang="gl-ES" sz="2000" dirty="0">
              <a:latin typeface="Calibri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gl-ES" sz="2000" b="1" dirty="0" err="1">
                <a:latin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cs typeface="Calibri"/>
              </a:rPr>
              <a:t>Activation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cs typeface="Calibri"/>
              </a:rPr>
              <a:t>Analysis</a:t>
            </a:r>
            <a:r>
              <a:rPr lang="gl-ES" sz="2000" b="1" dirty="0">
                <a:latin typeface="Calibri"/>
                <a:cs typeface="Calibri"/>
              </a:rPr>
              <a:t> (NAA)</a:t>
            </a:r>
            <a:endParaRPr lang="en-US" sz="2000" dirty="0">
              <a:latin typeface="Calibri"/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gl-ES" sz="2000" b="1" dirty="0" err="1">
                <a:latin typeface="Calibri"/>
                <a:cs typeface="Calibri"/>
              </a:rPr>
              <a:t>Fast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cs typeface="Calibri"/>
              </a:rPr>
              <a:t>Activation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cs typeface="Calibri"/>
              </a:rPr>
              <a:t>Analysis</a:t>
            </a:r>
            <a:r>
              <a:rPr lang="gl-ES" sz="2000" b="1" dirty="0">
                <a:latin typeface="Calibri"/>
                <a:cs typeface="Calibri"/>
              </a:rPr>
              <a:t> (FNAA)</a:t>
            </a:r>
            <a:endParaRPr lang="gl-ES" dirty="0"/>
          </a:p>
        </p:txBody>
      </p:sp>
      <p:sp>
        <p:nvSpPr>
          <p:cNvPr id="5" name="Caixa de texto 4">
            <a:extLst>
              <a:ext uri="{FF2B5EF4-FFF2-40B4-BE49-F238E27FC236}">
                <a16:creationId xmlns:a16="http://schemas.microsoft.com/office/drawing/2014/main" id="{D67389D0-F6B5-9A8E-9999-0AFEC79F100B}"/>
              </a:ext>
            </a:extLst>
          </p:cNvPr>
          <p:cNvSpPr txBox="1"/>
          <p:nvPr/>
        </p:nvSpPr>
        <p:spPr>
          <a:xfrm>
            <a:off x="176682" y="3248128"/>
            <a:ext cx="799011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err="1">
                <a:latin typeface="Calibri"/>
                <a:cs typeface="Calibri"/>
              </a:rPr>
              <a:t>Other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techniques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based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on</a:t>
            </a:r>
            <a:r>
              <a:rPr lang="gl-ES" sz="2000" dirty="0">
                <a:latin typeface="Calibri"/>
                <a:cs typeface="Calibri"/>
              </a:rPr>
              <a:t> gamma </a:t>
            </a:r>
            <a:r>
              <a:rPr lang="gl-ES" sz="2000" err="1">
                <a:latin typeface="Calibri"/>
                <a:cs typeface="Calibri"/>
              </a:rPr>
              <a:t>spectroscopy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also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available</a:t>
            </a:r>
            <a:r>
              <a:rPr lang="gl-ES" sz="2000" dirty="0">
                <a:latin typeface="Calibri"/>
                <a:cs typeface="Calibri"/>
              </a:rPr>
              <a:t> (</a:t>
            </a:r>
            <a:r>
              <a:rPr lang="gl-ES" sz="2000" u="sng" err="1">
                <a:latin typeface="Calibri"/>
                <a:cs typeface="Calibri"/>
              </a:rPr>
              <a:t>Timepix</a:t>
            </a:r>
            <a:r>
              <a:rPr lang="gl-ES" sz="2000" dirty="0">
                <a:latin typeface="Calibri"/>
                <a:cs typeface="Calibri"/>
              </a:rPr>
              <a:t>):</a:t>
            </a:r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24E8963F-B91B-F4E3-933A-B11F8C543A7F}"/>
              </a:ext>
            </a:extLst>
          </p:cNvPr>
          <p:cNvSpPr txBox="1"/>
          <p:nvPr/>
        </p:nvSpPr>
        <p:spPr>
          <a:xfrm>
            <a:off x="185058" y="5715000"/>
            <a:ext cx="5424436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400" b="1" dirty="0">
                <a:latin typeface="Calibri"/>
              </a:rPr>
              <a:t>Detector </a:t>
            </a:r>
            <a:r>
              <a:rPr lang="gl-ES" sz="2400" b="1" dirty="0" err="1">
                <a:latin typeface="Calibri"/>
              </a:rPr>
              <a:t>calibration</a:t>
            </a:r>
            <a:r>
              <a:rPr lang="gl-ES" sz="2400" b="1" dirty="0">
                <a:latin typeface="Calibri"/>
              </a:rPr>
              <a:t> </a:t>
            </a:r>
            <a:r>
              <a:rPr lang="gl-ES" sz="2400" b="1" dirty="0" err="1">
                <a:latin typeface="Calibri"/>
              </a:rPr>
              <a:t>and</a:t>
            </a:r>
            <a:r>
              <a:rPr lang="gl-ES" sz="2400" b="1" dirty="0">
                <a:latin typeface="Calibri"/>
              </a:rPr>
              <a:t> </a:t>
            </a:r>
            <a:r>
              <a:rPr lang="gl-ES" sz="2400" b="1" dirty="0" err="1">
                <a:latin typeface="Calibri"/>
              </a:rPr>
              <a:t>characterisation</a:t>
            </a:r>
            <a:endParaRPr lang="gl-ES" sz="2400" b="1" dirty="0" err="1">
              <a:latin typeface="Calibri"/>
              <a:cs typeface="Calibri"/>
            </a:endParaRPr>
          </a:p>
        </p:txBody>
      </p:sp>
      <p:sp>
        <p:nvSpPr>
          <p:cNvPr id="7" name="Frecha: cara abaixo 6">
            <a:extLst>
              <a:ext uri="{FF2B5EF4-FFF2-40B4-BE49-F238E27FC236}">
                <a16:creationId xmlns:a16="http://schemas.microsoft.com/office/drawing/2014/main" id="{86C0AC80-24B3-71C6-A218-EAD8E2BB462A}"/>
              </a:ext>
            </a:extLst>
          </p:cNvPr>
          <p:cNvSpPr/>
          <p:nvPr/>
        </p:nvSpPr>
        <p:spPr>
          <a:xfrm rot="16200000">
            <a:off x="5786478" y="5805160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58642302-0503-6A8E-EEF6-811D5487A96A}"/>
              </a:ext>
            </a:extLst>
          </p:cNvPr>
          <p:cNvSpPr txBox="1"/>
          <p:nvPr/>
        </p:nvSpPr>
        <p:spPr>
          <a:xfrm>
            <a:off x="6134518" y="5776126"/>
            <a:ext cx="54194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u="sng" dirty="0">
                <a:latin typeface="Calibri"/>
              </a:rPr>
              <a:t>LEELA</a:t>
            </a:r>
            <a:r>
              <a:rPr lang="gl-ES" dirty="0">
                <a:latin typeface="Calibri"/>
              </a:rPr>
              <a:t>: </a:t>
            </a:r>
            <a:r>
              <a:rPr lang="gl-ES" err="1">
                <a:latin typeface="Calibri"/>
              </a:rPr>
              <a:t>efficiency</a:t>
            </a:r>
            <a:r>
              <a:rPr lang="gl-ES" dirty="0">
                <a:latin typeface="Calibri"/>
              </a:rPr>
              <a:t>, </a:t>
            </a:r>
            <a:r>
              <a:rPr lang="gl-ES" err="1">
                <a:latin typeface="Calibri"/>
              </a:rPr>
              <a:t>light</a:t>
            </a:r>
            <a:r>
              <a:rPr lang="gl-ES" dirty="0">
                <a:latin typeface="Calibri"/>
              </a:rPr>
              <a:t> </a:t>
            </a:r>
            <a:r>
              <a:rPr lang="gl-ES" err="1">
                <a:latin typeface="Calibri"/>
              </a:rPr>
              <a:t>yield</a:t>
            </a:r>
            <a:r>
              <a:rPr lang="gl-ES" dirty="0">
                <a:latin typeface="Calibri"/>
              </a:rPr>
              <a:t>, </a:t>
            </a:r>
            <a:r>
              <a:rPr lang="gl-ES" err="1">
                <a:latin typeface="Calibri"/>
              </a:rPr>
              <a:t>energy</a:t>
            </a:r>
            <a:r>
              <a:rPr lang="gl-ES" dirty="0">
                <a:latin typeface="Calibri"/>
              </a:rPr>
              <a:t> </a:t>
            </a:r>
            <a:r>
              <a:rPr lang="gl-ES" err="1">
                <a:latin typeface="Calibri"/>
              </a:rPr>
              <a:t>resolution</a:t>
            </a:r>
            <a:r>
              <a:rPr lang="gl-ES" dirty="0">
                <a:latin typeface="Calibri"/>
              </a:rPr>
              <a:t>, etc.</a:t>
            </a:r>
            <a:endParaRPr lang="gl-ES" dirty="0"/>
          </a:p>
        </p:txBody>
      </p:sp>
      <p:sp>
        <p:nvSpPr>
          <p:cNvPr id="17" name="Paréntese dupla 16">
            <a:extLst>
              <a:ext uri="{FF2B5EF4-FFF2-40B4-BE49-F238E27FC236}">
                <a16:creationId xmlns:a16="http://schemas.microsoft.com/office/drawing/2014/main" id="{659242A3-5963-8D42-2CB2-E5B2C82925F8}"/>
              </a:ext>
            </a:extLst>
          </p:cNvPr>
          <p:cNvSpPr/>
          <p:nvPr/>
        </p:nvSpPr>
        <p:spPr>
          <a:xfrm>
            <a:off x="6008914" y="4724400"/>
            <a:ext cx="1208314" cy="522515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1" name="Caixa de texto 20">
            <a:extLst>
              <a:ext uri="{FF2B5EF4-FFF2-40B4-BE49-F238E27FC236}">
                <a16:creationId xmlns:a16="http://schemas.microsoft.com/office/drawing/2014/main" id="{6B17D763-81A0-AA50-939E-0CDAE0EF3502}"/>
              </a:ext>
            </a:extLst>
          </p:cNvPr>
          <p:cNvSpPr txBox="1"/>
          <p:nvPr/>
        </p:nvSpPr>
        <p:spPr>
          <a:xfrm>
            <a:off x="6566253" y="3822134"/>
            <a:ext cx="12215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gl-ES" sz="1400" dirty="0" err="1">
                <a:latin typeface="Calibri"/>
                <a:cs typeface="Calibri"/>
              </a:rPr>
              <a:t>Deexcitation</a:t>
            </a:r>
            <a:r>
              <a:rPr lang="gl-ES" sz="1400" dirty="0">
                <a:latin typeface="Calibri"/>
                <a:cs typeface="Calibri"/>
              </a:rPr>
              <a:t> gammas</a:t>
            </a:r>
          </a:p>
        </p:txBody>
      </p:sp>
      <p:sp>
        <p:nvSpPr>
          <p:cNvPr id="23" name="Paréntese dupla 22">
            <a:extLst>
              <a:ext uri="{FF2B5EF4-FFF2-40B4-BE49-F238E27FC236}">
                <a16:creationId xmlns:a16="http://schemas.microsoft.com/office/drawing/2014/main" id="{594BA62B-3EBB-03A3-EF71-6A87FC03B2B5}"/>
              </a:ext>
            </a:extLst>
          </p:cNvPr>
          <p:cNvSpPr/>
          <p:nvPr/>
        </p:nvSpPr>
        <p:spPr>
          <a:xfrm>
            <a:off x="6640286" y="3810000"/>
            <a:ext cx="1066800" cy="544286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33" name="Frecha: cara abaixo 32">
            <a:extLst>
              <a:ext uri="{FF2B5EF4-FFF2-40B4-BE49-F238E27FC236}">
                <a16:creationId xmlns:a16="http://schemas.microsoft.com/office/drawing/2014/main" id="{514626A0-B3FF-3F4D-9769-B5AAF8C99C8B}"/>
              </a:ext>
            </a:extLst>
          </p:cNvPr>
          <p:cNvSpPr/>
          <p:nvPr/>
        </p:nvSpPr>
        <p:spPr>
          <a:xfrm rot="16200000">
            <a:off x="4244892" y="2700219"/>
            <a:ext cx="280935" cy="3186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37" name="Caixa de texto 36">
            <a:extLst>
              <a:ext uri="{FF2B5EF4-FFF2-40B4-BE49-F238E27FC236}">
                <a16:creationId xmlns:a16="http://schemas.microsoft.com/office/drawing/2014/main" id="{9F820792-A3EE-4403-A011-0114806DC73E}"/>
              </a:ext>
            </a:extLst>
          </p:cNvPr>
          <p:cNvSpPr txBox="1"/>
          <p:nvPr/>
        </p:nvSpPr>
        <p:spPr>
          <a:xfrm>
            <a:off x="4560275" y="2682072"/>
            <a:ext cx="32204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err="1">
                <a:latin typeface="Calibri"/>
              </a:rPr>
              <a:t>Thickness</a:t>
            </a:r>
            <a:r>
              <a:rPr lang="gl-ES">
                <a:latin typeface="Calibri"/>
              </a:rPr>
              <a:t> </a:t>
            </a:r>
            <a:r>
              <a:rPr lang="gl-ES" dirty="0">
                <a:latin typeface="Calibri"/>
              </a:rPr>
              <a:t>of </a:t>
            </a:r>
            <a:r>
              <a:rPr lang="gl-ES" err="1">
                <a:latin typeface="Calibri"/>
              </a:rPr>
              <a:t>the</a:t>
            </a:r>
            <a:r>
              <a:rPr lang="gl-ES" dirty="0">
                <a:latin typeface="Calibri"/>
              </a:rPr>
              <a:t> </a:t>
            </a:r>
            <a:r>
              <a:rPr lang="gl-ES" err="1">
                <a:latin typeface="Calibri"/>
              </a:rPr>
              <a:t>sample</a:t>
            </a:r>
            <a:r>
              <a:rPr lang="gl-ES" dirty="0">
                <a:latin typeface="Calibri"/>
              </a:rPr>
              <a:t>.</a:t>
            </a:r>
            <a:endParaRPr lang="gl-ES" dirty="0"/>
          </a:p>
        </p:txBody>
      </p:sp>
      <p:sp>
        <p:nvSpPr>
          <p:cNvPr id="15" name="Marcador de posición de número de diapositiva 6">
            <a:extLst>
              <a:ext uri="{FF2B5EF4-FFF2-40B4-BE49-F238E27FC236}">
                <a16:creationId xmlns:a16="http://schemas.microsoft.com/office/drawing/2014/main" id="{935221F6-3EF2-130B-8D23-68066E19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14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98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un só canto recortado 7">
            <a:extLst>
              <a:ext uri="{FF2B5EF4-FFF2-40B4-BE49-F238E27FC236}">
                <a16:creationId xmlns:a16="http://schemas.microsoft.com/office/drawing/2014/main" id="{EB689F21-D88E-FD47-FE04-A40B279667B2}"/>
              </a:ext>
            </a:extLst>
          </p:cNvPr>
          <p:cNvSpPr/>
          <p:nvPr/>
        </p:nvSpPr>
        <p:spPr>
          <a:xfrm flipV="1">
            <a:off x="4282" y="5923"/>
            <a:ext cx="12193232" cy="867581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6" name="Marcador de posición de contido 9">
            <a:extLst>
              <a:ext uri="{FF2B5EF4-FFF2-40B4-BE49-F238E27FC236}">
                <a16:creationId xmlns:a16="http://schemas.microsoft.com/office/drawing/2014/main" id="{EAF8EE95-5544-1CF2-6B64-CC1F3178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247"/>
            <a:ext cx="10515600" cy="474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gl-ES" dirty="0" err="1"/>
              <a:t>Neutron</a:t>
            </a:r>
            <a:r>
              <a:rPr lang="gl-ES" dirty="0"/>
              <a:t> </a:t>
            </a:r>
            <a:r>
              <a:rPr lang="gl-ES" dirty="0" err="1"/>
              <a:t>sources</a:t>
            </a:r>
            <a:r>
              <a:rPr lang="gl-ES" dirty="0"/>
              <a:t> are </a:t>
            </a:r>
            <a:r>
              <a:rPr lang="gl-ES" dirty="0" err="1"/>
              <a:t>valuable</a:t>
            </a:r>
            <a:r>
              <a:rPr lang="gl-ES" dirty="0"/>
              <a:t> for NDT.</a:t>
            </a:r>
          </a:p>
          <a:p>
            <a:endParaRPr lang="gl-ES"/>
          </a:p>
          <a:p>
            <a:r>
              <a:rPr lang="gl-ES" dirty="0" err="1"/>
              <a:t>Frame-based</a:t>
            </a:r>
            <a:r>
              <a:rPr lang="gl-ES" dirty="0"/>
              <a:t> </a:t>
            </a:r>
            <a:r>
              <a:rPr lang="gl-ES" dirty="0" err="1"/>
              <a:t>and</a:t>
            </a:r>
            <a:r>
              <a:rPr lang="gl-ES" dirty="0"/>
              <a:t> </a:t>
            </a:r>
            <a:r>
              <a:rPr lang="gl-ES" dirty="0" err="1"/>
              <a:t>event-driven</a:t>
            </a:r>
            <a:r>
              <a:rPr lang="gl-ES" dirty="0"/>
              <a:t> (</a:t>
            </a:r>
            <a:r>
              <a:rPr lang="gl-ES" dirty="0" err="1"/>
              <a:t>Timepix</a:t>
            </a:r>
            <a:r>
              <a:rPr lang="gl-ES" dirty="0"/>
              <a:t>) </a:t>
            </a:r>
            <a:r>
              <a:rPr lang="gl-ES" dirty="0" err="1"/>
              <a:t>cameras</a:t>
            </a:r>
            <a:r>
              <a:rPr lang="gl-ES" dirty="0"/>
              <a:t>.</a:t>
            </a:r>
          </a:p>
          <a:p>
            <a:endParaRPr lang="gl-ES"/>
          </a:p>
          <a:p>
            <a:r>
              <a:rPr lang="gl-ES" dirty="0" err="1"/>
              <a:t>Gaseous</a:t>
            </a:r>
            <a:r>
              <a:rPr lang="gl-ES" dirty="0"/>
              <a:t> </a:t>
            </a:r>
            <a:r>
              <a:rPr lang="gl-ES" dirty="0" err="1"/>
              <a:t>spectroscopic</a:t>
            </a:r>
            <a:r>
              <a:rPr lang="gl-ES" dirty="0"/>
              <a:t> detector </a:t>
            </a:r>
            <a:r>
              <a:rPr lang="gl-ES" dirty="0" err="1"/>
              <a:t>based</a:t>
            </a:r>
            <a:r>
              <a:rPr lang="gl-ES" dirty="0"/>
              <a:t> </a:t>
            </a:r>
            <a:r>
              <a:rPr lang="gl-ES" dirty="0" err="1"/>
              <a:t>on</a:t>
            </a:r>
            <a:r>
              <a:rPr lang="gl-ES" dirty="0"/>
              <a:t> </a:t>
            </a:r>
            <a:r>
              <a:rPr lang="gl-ES" dirty="0" err="1"/>
              <a:t>stacks</a:t>
            </a:r>
            <a:r>
              <a:rPr lang="gl-ES" dirty="0"/>
              <a:t> </a:t>
            </a:r>
            <a:r>
              <a:rPr lang="gl-ES" dirty="0" err="1"/>
              <a:t>of</a:t>
            </a:r>
            <a:r>
              <a:rPr lang="gl-ES" dirty="0"/>
              <a:t> O-</a:t>
            </a:r>
            <a:r>
              <a:rPr lang="gl-ES" dirty="0" err="1"/>
              <a:t>PPACs</a:t>
            </a:r>
            <a:r>
              <a:rPr lang="gl-ES" dirty="0"/>
              <a:t>.</a:t>
            </a:r>
          </a:p>
          <a:p>
            <a:endParaRPr lang="gl-ES" dirty="0"/>
          </a:p>
          <a:p>
            <a:r>
              <a:rPr lang="gl-ES" dirty="0" err="1"/>
              <a:t>Several</a:t>
            </a:r>
            <a:r>
              <a:rPr lang="gl-ES" dirty="0"/>
              <a:t> </a:t>
            </a:r>
            <a:r>
              <a:rPr lang="gl-ES" dirty="0" err="1"/>
              <a:t>techniques</a:t>
            </a:r>
            <a:r>
              <a:rPr lang="gl-ES" dirty="0"/>
              <a:t> </a:t>
            </a:r>
            <a:r>
              <a:rPr lang="gl-ES" dirty="0" err="1"/>
              <a:t>and</a:t>
            </a:r>
            <a:r>
              <a:rPr lang="gl-ES" dirty="0"/>
              <a:t> </a:t>
            </a:r>
            <a:r>
              <a:rPr lang="gl-ES" dirty="0" err="1"/>
              <a:t>experiments</a:t>
            </a:r>
            <a:r>
              <a:rPr lang="gl-ES" dirty="0"/>
              <a:t> </a:t>
            </a:r>
            <a:r>
              <a:rPr lang="gl-ES" dirty="0" err="1"/>
              <a:t>available</a:t>
            </a:r>
            <a:r>
              <a:rPr lang="gl-ES" dirty="0"/>
              <a:t> </a:t>
            </a:r>
            <a:r>
              <a:rPr lang="gl-ES" dirty="0" err="1"/>
              <a:t>at</a:t>
            </a:r>
            <a:r>
              <a:rPr lang="gl-ES" dirty="0"/>
              <a:t> IFMIF-DONES </a:t>
            </a:r>
            <a:r>
              <a:rPr lang="gl-ES" dirty="0" err="1"/>
              <a:t>facility</a:t>
            </a:r>
            <a:r>
              <a:rPr lang="gl-ES" dirty="0"/>
              <a:t>!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D906086-F2E3-9313-7427-54FFDBC8A41F}"/>
              </a:ext>
            </a:extLst>
          </p:cNvPr>
          <p:cNvSpPr txBox="1">
            <a:spLocks/>
          </p:cNvSpPr>
          <p:nvPr/>
        </p:nvSpPr>
        <p:spPr>
          <a:xfrm>
            <a:off x="99972" y="5292"/>
            <a:ext cx="6033965" cy="86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b="1" err="1">
                <a:latin typeface="Biome"/>
                <a:ea typeface="Calibri"/>
                <a:cs typeface="Calibri"/>
              </a:rPr>
              <a:t>Conclusions</a:t>
            </a:r>
            <a:endParaRPr lang="gl-ES" b="1">
              <a:latin typeface="Biome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267493F-4734-BB4E-F331-0A30B9626714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7DE55B44-B0BC-4FB0-EC53-2F95AE21D436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A64606F4-3248-27C7-1A7A-409F22EE5DE5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7" name="Caixa de texto 6">
                <a:extLst>
                  <a:ext uri="{FF2B5EF4-FFF2-40B4-BE49-F238E27FC236}">
                    <a16:creationId xmlns:a16="http://schemas.microsoft.com/office/drawing/2014/main" id="{CCA089B6-6FD9-1DBA-4C75-43E8FFA43D23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4" name="Imaxe 3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EA7AE2AD-5E5D-BCB8-8CD7-602B6BC25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0" name="Marcador de posición de número de diapositiva 6">
            <a:extLst>
              <a:ext uri="{FF2B5EF4-FFF2-40B4-BE49-F238E27FC236}">
                <a16:creationId xmlns:a16="http://schemas.microsoft.com/office/drawing/2014/main" id="{AFF60CA3-F576-1FC6-545D-523B016C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15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59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4054" y="2277233"/>
            <a:ext cx="10615082" cy="2301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gl-ES" sz="5400" b="1" dirty="0" err="1">
                <a:latin typeface="Biome"/>
                <a:ea typeface="Calibri"/>
                <a:cs typeface="Calibri"/>
              </a:rPr>
              <a:t>Thank</a:t>
            </a:r>
            <a:r>
              <a:rPr lang="gl-ES" sz="5400" b="1" dirty="0">
                <a:latin typeface="Biome"/>
                <a:ea typeface="Calibri"/>
                <a:cs typeface="Calibri"/>
              </a:rPr>
              <a:t> </a:t>
            </a:r>
            <a:r>
              <a:rPr lang="gl-ES" sz="5400" b="1" dirty="0" err="1">
                <a:latin typeface="Biome"/>
                <a:ea typeface="Calibri"/>
                <a:cs typeface="Calibri"/>
              </a:rPr>
              <a:t>you</a:t>
            </a:r>
            <a:r>
              <a:rPr lang="gl-ES" sz="5400" b="1" dirty="0">
                <a:latin typeface="Biome"/>
                <a:ea typeface="Calibri"/>
                <a:cs typeface="Calibri"/>
              </a:rPr>
              <a:t> for </a:t>
            </a:r>
            <a:r>
              <a:rPr lang="gl-ES" sz="5400" b="1" dirty="0" err="1">
                <a:latin typeface="Biome"/>
                <a:ea typeface="Calibri"/>
                <a:cs typeface="Calibri"/>
              </a:rPr>
              <a:t>your</a:t>
            </a:r>
            <a:r>
              <a:rPr lang="gl-ES" sz="5400" b="1" dirty="0">
                <a:latin typeface="Biome"/>
                <a:ea typeface="Calibri"/>
                <a:cs typeface="Calibri"/>
              </a:rPr>
              <a:t> </a:t>
            </a:r>
            <a:r>
              <a:rPr lang="gl-ES" sz="5400" b="1" dirty="0" err="1">
                <a:latin typeface="Biome"/>
                <a:ea typeface="Calibri"/>
                <a:cs typeface="Calibri"/>
              </a:rPr>
              <a:t>attention</a:t>
            </a:r>
            <a:r>
              <a:rPr lang="gl-ES" sz="5400" b="1" dirty="0">
                <a:latin typeface="Biome"/>
                <a:ea typeface="Calibri"/>
                <a:cs typeface="Calibri"/>
              </a:rPr>
              <a:t>!</a:t>
            </a:r>
          </a:p>
        </p:txBody>
      </p:sp>
      <p:pic>
        <p:nvPicPr>
          <p:cNvPr id="6" name="Imaxe 5" descr="Unha imaxe na que se mostra texto, Fonte, Gráficos, logotipo&#10;&#10;Descrición xerada automaticamente">
            <a:extLst>
              <a:ext uri="{FF2B5EF4-FFF2-40B4-BE49-F238E27FC236}">
                <a16:creationId xmlns:a16="http://schemas.microsoft.com/office/drawing/2014/main" id="{B0AB0154-2228-996A-6851-24FDDFCA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7" y="1166454"/>
            <a:ext cx="2296886" cy="916059"/>
          </a:xfrm>
          <a:prstGeom prst="rect">
            <a:avLst/>
          </a:prstGeom>
        </p:spPr>
      </p:pic>
      <p:pic>
        <p:nvPicPr>
          <p:cNvPr id="8" name="Imaxe 7" descr="Unha imaxe na que se mostra negro, escuridade&#10;&#10;Descrición xerada automaticamente">
            <a:extLst>
              <a:ext uri="{FF2B5EF4-FFF2-40B4-BE49-F238E27FC236}">
                <a16:creationId xmlns:a16="http://schemas.microsoft.com/office/drawing/2014/main" id="{B7717D1A-CC9F-0E46-A9E9-503B466D7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6" y="307922"/>
            <a:ext cx="6847115" cy="614244"/>
          </a:xfrm>
          <a:prstGeom prst="rect">
            <a:avLst/>
          </a:prstGeom>
        </p:spPr>
      </p:pic>
      <p:pic>
        <p:nvPicPr>
          <p:cNvPr id="10" name="Imaxe 9" descr="Unha imaxe na que se mostra texto, Fonte, Gráficos, deseño gráfico&#10;&#10;Descrición xerada automaticamente">
            <a:extLst>
              <a:ext uri="{FF2B5EF4-FFF2-40B4-BE49-F238E27FC236}">
                <a16:creationId xmlns:a16="http://schemas.microsoft.com/office/drawing/2014/main" id="{5FEEDAA9-AA40-7F98-2A2C-3BABE822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788" y="1096651"/>
            <a:ext cx="6096000" cy="1053991"/>
          </a:xfrm>
          <a:prstGeom prst="rect">
            <a:avLst/>
          </a:prstGeom>
        </p:spPr>
      </p:pic>
      <p:pic>
        <p:nvPicPr>
          <p:cNvPr id="11" name="Imaxe 10" descr="Unha imaxe na que se mostra texto, Fonte, Gráficos, deseño gráfico&#10;&#10;Descrición xerada automaticamente">
            <a:extLst>
              <a:ext uri="{FF2B5EF4-FFF2-40B4-BE49-F238E27FC236}">
                <a16:creationId xmlns:a16="http://schemas.microsoft.com/office/drawing/2014/main" id="{438AB6CA-0D0F-645E-C535-2E16C03D4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464" y="1162419"/>
            <a:ext cx="1382487" cy="912407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632B090-C0EE-4A94-0670-B7DA9F8D0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873" y="5667854"/>
            <a:ext cx="2713243" cy="1013375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1D3E2DA-54E2-5301-97BC-37550BE43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524" y="5669977"/>
            <a:ext cx="2934528" cy="1007993"/>
          </a:xfrm>
          <a:prstGeom prst="rect">
            <a:avLst/>
          </a:prstGeom>
        </p:spPr>
      </p:pic>
      <p:pic>
        <p:nvPicPr>
          <p:cNvPr id="7" name="Imagen 5" descr="Logotipo&#10;&#10;Descripción generada automáticamente">
            <a:extLst>
              <a:ext uri="{FF2B5EF4-FFF2-40B4-BE49-F238E27FC236}">
                <a16:creationId xmlns:a16="http://schemas.microsoft.com/office/drawing/2014/main" id="{023FD1B2-B581-7694-9D46-D1A0D1B19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882" y="5665959"/>
            <a:ext cx="1146452" cy="1013102"/>
          </a:xfrm>
          <a:prstGeom prst="rect">
            <a:avLst/>
          </a:prstGeom>
        </p:spPr>
      </p:pic>
      <p:pic>
        <p:nvPicPr>
          <p:cNvPr id="9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4082FDC-5F9C-716B-229C-08EF6D73AF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rcRect t="5874" r="-1242" b="19572"/>
          <a:stretch/>
        </p:blipFill>
        <p:spPr>
          <a:xfrm>
            <a:off x="9975295" y="5663060"/>
            <a:ext cx="1972096" cy="1013436"/>
          </a:xfrm>
          <a:prstGeom prst="rect">
            <a:avLst/>
          </a:prstGeom>
        </p:spPr>
      </p:pic>
      <p:pic>
        <p:nvPicPr>
          <p:cNvPr id="12" name="6 Imagen">
            <a:extLst>
              <a:ext uri="{FF2B5EF4-FFF2-40B4-BE49-F238E27FC236}">
                <a16:creationId xmlns:a16="http://schemas.microsoft.com/office/drawing/2014/main" id="{441C357D-4035-48D4-9EF1-A55159881FB5}"/>
              </a:ext>
            </a:extLst>
          </p:cNvPr>
          <p:cNvPicPr/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408" y="5674387"/>
            <a:ext cx="2177896" cy="102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421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4054" y="2854176"/>
            <a:ext cx="10615082" cy="89716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gl-ES" sz="5400" b="1">
                <a:latin typeface="Biome"/>
                <a:ea typeface="Calibri"/>
                <a:cs typeface="Calibri"/>
              </a:rPr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10620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ángulo: un só canto recortado 84">
            <a:extLst>
              <a:ext uri="{FF2B5EF4-FFF2-40B4-BE49-F238E27FC236}">
                <a16:creationId xmlns:a16="http://schemas.microsoft.com/office/drawing/2014/main" id="{D4BDA7D1-805E-6A84-9614-39DEA5414282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7" name="Título 1">
            <a:extLst>
              <a:ext uri="{FF2B5EF4-FFF2-40B4-BE49-F238E27FC236}">
                <a16:creationId xmlns:a16="http://schemas.microsoft.com/office/drawing/2014/main" id="{CA12FCE3-26DA-479B-4EC1-DF9295A7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cs typeface="Biome"/>
              </a:rPr>
              <a:t>Summary</a:t>
            </a:r>
            <a:endParaRPr lang="gl-ES" dirty="0" err="1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1698258-86F6-A116-DCBF-F356F35BAF3E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BD34A66-92E2-E1C9-22AA-4D5B0C34C42F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88E59F0A-6405-CEBF-84D3-EF1BBF98AD47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6" name="Caixa de texto 5">
                <a:extLst>
                  <a:ext uri="{FF2B5EF4-FFF2-40B4-BE49-F238E27FC236}">
                    <a16:creationId xmlns:a16="http://schemas.microsoft.com/office/drawing/2014/main" id="{6A63FA2A-F4C8-C42E-BE26-A01AFC1DBF1C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4" name="Imaxe 3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97D26113-C924-636E-5195-B42889816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6" name="Caixa de texto 15">
            <a:extLst>
              <a:ext uri="{FF2B5EF4-FFF2-40B4-BE49-F238E27FC236}">
                <a16:creationId xmlns:a16="http://schemas.microsoft.com/office/drawing/2014/main" id="{6703844D-F1CE-BADC-3DDC-290E49874168}"/>
              </a:ext>
            </a:extLst>
          </p:cNvPr>
          <p:cNvSpPr txBox="1"/>
          <p:nvPr/>
        </p:nvSpPr>
        <p:spPr>
          <a:xfrm>
            <a:off x="9385160" y="1058864"/>
            <a:ext cx="194979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b="1" err="1">
                <a:latin typeface="Calibri"/>
                <a:cs typeface="Calibri"/>
              </a:rPr>
              <a:t>Gaseous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err="1">
                <a:latin typeface="Calibri"/>
                <a:cs typeface="Calibri"/>
              </a:rPr>
              <a:t>spectroscopic</a:t>
            </a:r>
            <a:r>
              <a:rPr lang="gl-ES" sz="2000" b="1" dirty="0">
                <a:latin typeface="Calibri"/>
                <a:cs typeface="Calibri"/>
              </a:rPr>
              <a:t> detector</a:t>
            </a:r>
          </a:p>
        </p:txBody>
      </p:sp>
      <p:sp>
        <p:nvSpPr>
          <p:cNvPr id="17" name="Caixa de texto 16">
            <a:extLst>
              <a:ext uri="{FF2B5EF4-FFF2-40B4-BE49-F238E27FC236}">
                <a16:creationId xmlns:a16="http://schemas.microsoft.com/office/drawing/2014/main" id="{3144CBE1-103A-3DA6-BF48-704D8D0A6282}"/>
              </a:ext>
            </a:extLst>
          </p:cNvPr>
          <p:cNvSpPr txBox="1"/>
          <p:nvPr/>
        </p:nvSpPr>
        <p:spPr>
          <a:xfrm>
            <a:off x="3114151" y="1246435"/>
            <a:ext cx="22512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b="1" err="1">
                <a:latin typeface="Calibri"/>
                <a:cs typeface="Calibri"/>
              </a:rPr>
              <a:t>Frame-based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err="1">
                <a:latin typeface="Calibri"/>
                <a:cs typeface="Calibri"/>
              </a:rPr>
              <a:t>imaging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err="1">
                <a:latin typeface="Calibri"/>
                <a:cs typeface="Calibri"/>
              </a:rPr>
              <a:t>system</a:t>
            </a:r>
            <a:endParaRPr lang="gl-ES" sz="2000">
              <a:latin typeface="Calibri"/>
              <a:ea typeface="Calibri"/>
              <a:cs typeface="Calibri"/>
            </a:endParaRPr>
          </a:p>
        </p:txBody>
      </p:sp>
      <p:sp>
        <p:nvSpPr>
          <p:cNvPr id="18" name="Caixa de texto 17">
            <a:extLst>
              <a:ext uri="{FF2B5EF4-FFF2-40B4-BE49-F238E27FC236}">
                <a16:creationId xmlns:a16="http://schemas.microsoft.com/office/drawing/2014/main" id="{E3E2EAE7-BA36-F45B-7019-653B2FEFA073}"/>
              </a:ext>
            </a:extLst>
          </p:cNvPr>
          <p:cNvSpPr txBox="1"/>
          <p:nvPr/>
        </p:nvSpPr>
        <p:spPr>
          <a:xfrm>
            <a:off x="6044083" y="1246434"/>
            <a:ext cx="22520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b="1" err="1">
                <a:latin typeface="Calibri"/>
                <a:cs typeface="Calibri"/>
              </a:rPr>
              <a:t>Event-driven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err="1">
                <a:latin typeface="Calibri"/>
                <a:cs typeface="Calibri"/>
              </a:rPr>
              <a:t>imaging</a:t>
            </a:r>
            <a:r>
              <a:rPr lang="gl-ES" sz="2000" b="1" dirty="0">
                <a:latin typeface="Calibri"/>
                <a:cs typeface="Calibri"/>
              </a:rPr>
              <a:t> </a:t>
            </a:r>
            <a:r>
              <a:rPr lang="gl-ES" sz="2000" b="1" err="1">
                <a:latin typeface="Calibri"/>
                <a:cs typeface="Calibri"/>
              </a:rPr>
              <a:t>system</a:t>
            </a:r>
            <a:endParaRPr lang="gl-ES" sz="2000">
              <a:latin typeface="Calibri"/>
              <a:ea typeface="Calibri"/>
              <a:cs typeface="Calibri"/>
            </a:endParaRPr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58C9E4E4-C5BE-53AB-24E0-81A0E510C11A}"/>
              </a:ext>
            </a:extLst>
          </p:cNvPr>
          <p:cNvSpPr txBox="1"/>
          <p:nvPr/>
        </p:nvSpPr>
        <p:spPr>
          <a:xfrm>
            <a:off x="206752" y="2694109"/>
            <a:ext cx="23550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gl-ES" sz="2400" b="1" err="1">
                <a:latin typeface="Calibri"/>
                <a:ea typeface="Calibri"/>
                <a:cs typeface="Calibri"/>
              </a:rPr>
              <a:t>Complementary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</a:t>
            </a:r>
            <a:r>
              <a:rPr lang="gl-ES" sz="2400" b="1" err="1">
                <a:latin typeface="Calibri"/>
                <a:ea typeface="Calibri"/>
                <a:cs typeface="Calibri"/>
              </a:rPr>
              <a:t>Experiments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</a:t>
            </a:r>
            <a:r>
              <a:rPr lang="gl-ES" sz="2400" b="1" err="1">
                <a:latin typeface="Calibri"/>
                <a:ea typeface="Calibri"/>
                <a:cs typeface="Calibri"/>
              </a:rPr>
              <a:t>Hall</a:t>
            </a:r>
            <a:r>
              <a:rPr lang="gl-ES" sz="2400" b="1" dirty="0">
                <a:latin typeface="Calibri"/>
                <a:ea typeface="Calibri"/>
                <a:cs typeface="Calibri"/>
              </a:rPr>
              <a:t> R160</a:t>
            </a:r>
            <a:endParaRPr lang="gl-ES"/>
          </a:p>
        </p:txBody>
      </p:sp>
      <p:sp>
        <p:nvSpPr>
          <p:cNvPr id="10" name="Caixa de texto 9">
            <a:extLst>
              <a:ext uri="{FF2B5EF4-FFF2-40B4-BE49-F238E27FC236}">
                <a16:creationId xmlns:a16="http://schemas.microsoft.com/office/drawing/2014/main" id="{408D7CD9-C2CD-FC59-078E-E9CF57D3076A}"/>
              </a:ext>
            </a:extLst>
          </p:cNvPr>
          <p:cNvSpPr txBox="1"/>
          <p:nvPr/>
        </p:nvSpPr>
        <p:spPr>
          <a:xfrm>
            <a:off x="655387" y="4772212"/>
            <a:ext cx="18989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gl-ES" sz="2400" b="1" dirty="0">
                <a:latin typeface="Calibri"/>
                <a:ea typeface="Calibri"/>
                <a:cs typeface="Calibri"/>
              </a:rPr>
              <a:t>TOF-DONES R026</a:t>
            </a:r>
            <a:endParaRPr lang="gl-E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21" name="Rectángulo: un só canto recortado 20">
            <a:extLst>
              <a:ext uri="{FF2B5EF4-FFF2-40B4-BE49-F238E27FC236}">
                <a16:creationId xmlns:a16="http://schemas.microsoft.com/office/drawing/2014/main" id="{7B2242ED-E2F8-AC21-B020-5D1915A2569D}"/>
              </a:ext>
            </a:extLst>
          </p:cNvPr>
          <p:cNvSpPr/>
          <p:nvPr/>
        </p:nvSpPr>
        <p:spPr>
          <a:xfrm>
            <a:off x="2719335" y="1038748"/>
            <a:ext cx="9079940" cy="5174900"/>
          </a:xfrm>
          <a:prstGeom prst="snip1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cxnSp>
        <p:nvCxnSpPr>
          <p:cNvPr id="23" name="Conector recto de frecha 22">
            <a:extLst>
              <a:ext uri="{FF2B5EF4-FFF2-40B4-BE49-F238E27FC236}">
                <a16:creationId xmlns:a16="http://schemas.microsoft.com/office/drawing/2014/main" id="{F7B11D89-5AD6-7AFC-A102-BA1C532388FE}"/>
              </a:ext>
            </a:extLst>
          </p:cNvPr>
          <p:cNvCxnSpPr>
            <a:cxnSpLocks/>
          </p:cNvCxnSpPr>
          <p:nvPr/>
        </p:nvCxnSpPr>
        <p:spPr>
          <a:xfrm>
            <a:off x="2721430" y="2259205"/>
            <a:ext cx="9078684" cy="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recha 23">
            <a:extLst>
              <a:ext uri="{FF2B5EF4-FFF2-40B4-BE49-F238E27FC236}">
                <a16:creationId xmlns:a16="http://schemas.microsoft.com/office/drawing/2014/main" id="{72FD07AA-51E9-3AA1-D4AD-10B75FE75236}"/>
              </a:ext>
            </a:extLst>
          </p:cNvPr>
          <p:cNvCxnSpPr>
            <a:cxnSpLocks/>
          </p:cNvCxnSpPr>
          <p:nvPr/>
        </p:nvCxnSpPr>
        <p:spPr>
          <a:xfrm>
            <a:off x="2721430" y="4412064"/>
            <a:ext cx="9078684" cy="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ixa de texto 24">
            <a:extLst>
              <a:ext uri="{FF2B5EF4-FFF2-40B4-BE49-F238E27FC236}">
                <a16:creationId xmlns:a16="http://schemas.microsoft.com/office/drawing/2014/main" id="{A3B8D05B-7312-8AE0-212D-85E89A52B670}"/>
              </a:ext>
            </a:extLst>
          </p:cNvPr>
          <p:cNvSpPr txBox="1"/>
          <p:nvPr/>
        </p:nvSpPr>
        <p:spPr>
          <a:xfrm>
            <a:off x="2726026" y="2366675"/>
            <a:ext cx="30286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High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resolution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thermal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fast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</a:p>
        </p:txBody>
      </p: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E19255ED-50A3-B473-601F-E2B8D97135B1}"/>
              </a:ext>
            </a:extLst>
          </p:cNvPr>
          <p:cNvSpPr txBox="1"/>
          <p:nvPr/>
        </p:nvSpPr>
        <p:spPr>
          <a:xfrm>
            <a:off x="2726026" y="4516114"/>
            <a:ext cx="300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above</a:t>
            </a:r>
          </a:p>
        </p:txBody>
      </p:sp>
      <p:sp>
        <p:nvSpPr>
          <p:cNvPr id="27" name="Caixa de texto 26">
            <a:extLst>
              <a:ext uri="{FF2B5EF4-FFF2-40B4-BE49-F238E27FC236}">
                <a16:creationId xmlns:a16="http://schemas.microsoft.com/office/drawing/2014/main" id="{0BEFB781-0748-2F64-28DA-007683534F41}"/>
              </a:ext>
            </a:extLst>
          </p:cNvPr>
          <p:cNvSpPr txBox="1"/>
          <p:nvPr/>
        </p:nvSpPr>
        <p:spPr>
          <a:xfrm>
            <a:off x="5746392" y="2366674"/>
            <a:ext cx="307552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High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resolution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thermal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fast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  <a:endParaRPr lang="gl-ES" b="1" dirty="0" err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Energy-resolved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  <a:endParaRPr lang="gl-ES" b="1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BETI</a:t>
            </a:r>
            <a:endParaRPr lang="gl-ES" b="1" dirty="0">
              <a:solidFill>
                <a:schemeClr val="accent2">
                  <a:lumMod val="76000"/>
                </a:schemeClr>
              </a:solidFill>
              <a:latin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FNRR</a:t>
            </a:r>
          </a:p>
        </p:txBody>
      </p:sp>
      <p:sp>
        <p:nvSpPr>
          <p:cNvPr id="28" name="Caixa de texto 27">
            <a:extLst>
              <a:ext uri="{FF2B5EF4-FFF2-40B4-BE49-F238E27FC236}">
                <a16:creationId xmlns:a16="http://schemas.microsoft.com/office/drawing/2014/main" id="{C0730C54-169E-C220-C625-B4DA407759A4}"/>
              </a:ext>
            </a:extLst>
          </p:cNvPr>
          <p:cNvSpPr txBox="1"/>
          <p:nvPr/>
        </p:nvSpPr>
        <p:spPr>
          <a:xfrm>
            <a:off x="5761395" y="4530488"/>
            <a:ext cx="294099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above</a:t>
            </a:r>
            <a:endParaRPr lang="gl-ES" b="1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ToF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  <a:endParaRPr lang="gl-ES" b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NAA, FNAA, PGAA</a:t>
            </a:r>
          </a:p>
          <a:p>
            <a:pPr marL="285750" indent="-285750">
              <a:buFont typeface="Arial"/>
              <a:buChar char="•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NRTA</a:t>
            </a:r>
          </a:p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back-diffussion</a:t>
            </a:r>
          </a:p>
        </p:txBody>
      </p:sp>
      <p:sp>
        <p:nvSpPr>
          <p:cNvPr id="2" name="Caixa de texto 1">
            <a:extLst>
              <a:ext uri="{FF2B5EF4-FFF2-40B4-BE49-F238E27FC236}">
                <a16:creationId xmlns:a16="http://schemas.microsoft.com/office/drawing/2014/main" id="{5C80C1EE-D370-485A-30AE-58602BBD9E1E}"/>
              </a:ext>
            </a:extLst>
          </p:cNvPr>
          <p:cNvSpPr txBox="1"/>
          <p:nvPr/>
        </p:nvSpPr>
        <p:spPr>
          <a:xfrm>
            <a:off x="8981960" y="2366674"/>
            <a:ext cx="307552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High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resolution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thermal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fast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  <a:endParaRPr lang="gl-ES" b="1" dirty="0" err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Energy-resolved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imaging</a:t>
            </a:r>
          </a:p>
          <a:p>
            <a:pPr marL="742950" lvl="1" indent="-285750">
              <a:buFont typeface="Courier New"/>
              <a:buChar char="o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BETI</a:t>
            </a:r>
          </a:p>
          <a:p>
            <a:pPr marL="742950" lvl="1" indent="-285750">
              <a:buFont typeface="Courier New"/>
              <a:buChar char="o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FNRR</a:t>
            </a:r>
          </a:p>
        </p:txBody>
      </p:sp>
      <p:sp>
        <p:nvSpPr>
          <p:cNvPr id="12" name="Caixa de texto 11">
            <a:extLst>
              <a:ext uri="{FF2B5EF4-FFF2-40B4-BE49-F238E27FC236}">
                <a16:creationId xmlns:a16="http://schemas.microsoft.com/office/drawing/2014/main" id="{3350B268-0289-C75C-06F6-A7DE2BB3A832}"/>
              </a:ext>
            </a:extLst>
          </p:cNvPr>
          <p:cNvSpPr txBox="1"/>
          <p:nvPr/>
        </p:nvSpPr>
        <p:spPr>
          <a:xfrm>
            <a:off x="8984473" y="4519530"/>
            <a:ext cx="28176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gl-ES" b="1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above</a:t>
            </a:r>
            <a:endParaRPr lang="gl-ES" b="1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NRTA</a:t>
            </a:r>
          </a:p>
          <a:p>
            <a:pPr marL="285750" indent="-285750">
              <a:buFont typeface="Arial"/>
              <a:buChar char="•"/>
            </a:pPr>
            <a:r>
              <a:rPr lang="gl-ES" b="1" dirty="0" err="1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solidFill>
                  <a:schemeClr val="accent2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back-diffussion</a:t>
            </a:r>
            <a:endParaRPr lang="gl-ES" b="1">
              <a:solidFill>
                <a:schemeClr val="accent2">
                  <a:lumMod val="76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gl-E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3" name="Caixa de texto 12">
            <a:extLst>
              <a:ext uri="{FF2B5EF4-FFF2-40B4-BE49-F238E27FC236}">
                <a16:creationId xmlns:a16="http://schemas.microsoft.com/office/drawing/2014/main" id="{4A6BE09E-ACDE-E561-1BF6-9E03710337E6}"/>
              </a:ext>
            </a:extLst>
          </p:cNvPr>
          <p:cNvSpPr txBox="1"/>
          <p:nvPr/>
        </p:nvSpPr>
        <p:spPr>
          <a:xfrm>
            <a:off x="614196" y="1201900"/>
            <a:ext cx="193838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gl-ES" b="1" dirty="0" err="1">
                <a:solidFill>
                  <a:schemeClr val="accent1"/>
                </a:solidFill>
                <a:latin typeface="Calibri"/>
                <a:cs typeface="Calibri"/>
              </a:rPr>
              <a:t>Imaging</a:t>
            </a:r>
            <a:endParaRPr lang="gl-ES" b="1">
              <a:solidFill>
                <a:schemeClr val="accent1"/>
              </a:solidFill>
            </a:endParaRPr>
          </a:p>
          <a:p>
            <a:pPr algn="r"/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cs typeface="Calibri"/>
              </a:rPr>
              <a:t>Material </a:t>
            </a:r>
            <a:r>
              <a:rPr lang="gl-ES" b="1" dirty="0" err="1">
                <a:solidFill>
                  <a:schemeClr val="accent2">
                    <a:lumMod val="76000"/>
                  </a:schemeClr>
                </a:solidFill>
                <a:latin typeface="Calibri"/>
                <a:cs typeface="Calibri"/>
              </a:rPr>
              <a:t>char</a:t>
            </a:r>
            <a:r>
              <a:rPr lang="gl-ES" b="1" dirty="0">
                <a:solidFill>
                  <a:schemeClr val="accent2">
                    <a:lumMod val="76000"/>
                  </a:schemeClr>
                </a:solidFill>
                <a:latin typeface="Calibri"/>
                <a:cs typeface="Calibri"/>
              </a:rPr>
              <a:t>.</a:t>
            </a:r>
            <a:endParaRPr lang="gl-ES" b="1" dirty="0">
              <a:solidFill>
                <a:schemeClr val="accent2">
                  <a:lumMod val="76000"/>
                </a:schemeClr>
              </a:solidFill>
            </a:endParaRPr>
          </a:p>
          <a:p>
            <a:pPr algn="r"/>
            <a:r>
              <a:rPr lang="gl-ES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Both</a:t>
            </a:r>
            <a:endParaRPr lang="gl-ES" b="1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Marcador de posición de número de diapositiva 6">
            <a:extLst>
              <a:ext uri="{FF2B5EF4-FFF2-40B4-BE49-F238E27FC236}">
                <a16:creationId xmlns:a16="http://schemas.microsoft.com/office/drawing/2014/main" id="{5541AC9A-0495-026A-D1F5-E47BCAB0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18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/20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9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99EC056-CE63-33FD-8923-CE0E4A1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 err="1">
                <a:latin typeface="Biome"/>
                <a:ea typeface="Calibri"/>
                <a:cs typeface="Calibri"/>
              </a:rPr>
              <a:t>Other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results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from</a:t>
            </a:r>
            <a:r>
              <a:rPr lang="gl-ES" dirty="0">
                <a:latin typeface="Biome"/>
                <a:ea typeface="Calibri"/>
                <a:cs typeface="Calibri"/>
              </a:rPr>
              <a:t> CNA</a:t>
            </a:r>
            <a:endParaRPr lang="gl-ES" dirty="0"/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1B4C1FA6-64D1-7E1A-EACF-DFBD4256AD9E}"/>
              </a:ext>
            </a:extLst>
          </p:cNvPr>
          <p:cNvSpPr txBox="1"/>
          <p:nvPr/>
        </p:nvSpPr>
        <p:spPr>
          <a:xfrm>
            <a:off x="3191798" y="979098"/>
            <a:ext cx="22896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gl-ES" sz="2000" b="1" dirty="0" err="1">
                <a:latin typeface="Calibri"/>
                <a:ea typeface="Calibri"/>
                <a:cs typeface="Calibri"/>
              </a:rPr>
              <a:t>Thermal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neutrons</a:t>
            </a:r>
            <a:endParaRPr lang="gl-ES" sz="2000" dirty="0" err="1">
              <a:latin typeface="Calibri"/>
              <a:ea typeface="Calibri"/>
              <a:cs typeface="Calibri"/>
            </a:endParaRPr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BC605E06-F578-755B-2544-85B4DD12141C}"/>
              </a:ext>
            </a:extLst>
          </p:cNvPr>
          <p:cNvSpPr txBox="1"/>
          <p:nvPr/>
        </p:nvSpPr>
        <p:spPr>
          <a:xfrm>
            <a:off x="5621631" y="979098"/>
            <a:ext cx="216244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b="1" dirty="0" err="1">
                <a:latin typeface="Calibri"/>
                <a:ea typeface="Calibri"/>
                <a:cs typeface="Calibri"/>
              </a:rPr>
              <a:t>Fast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neutrons</a:t>
            </a:r>
            <a:endParaRPr lang="gl-ES" sz="2000" dirty="0" err="1">
              <a:latin typeface="Calibri"/>
              <a:ea typeface="Calibri"/>
              <a:cs typeface="Calibri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0D708C-66B1-F463-9FDC-620DFCB22128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29FEE0FA-0BEF-CF1B-F7FE-77082504594B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069F004-026D-78B1-499F-E0E81189F290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3" name="Caixa de texto 12">
                <a:extLst>
                  <a:ext uri="{FF2B5EF4-FFF2-40B4-BE49-F238E27FC236}">
                    <a16:creationId xmlns:a16="http://schemas.microsoft.com/office/drawing/2014/main" id="{B6C16E7F-4539-B71D-AED0-057451216E96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1" name="Imaxe 10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8C7F1ABD-2D20-D268-CCA4-C01B14C9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cxnSp>
        <p:nvCxnSpPr>
          <p:cNvPr id="4" name="Conector recto de frecha 3">
            <a:extLst>
              <a:ext uri="{FF2B5EF4-FFF2-40B4-BE49-F238E27FC236}">
                <a16:creationId xmlns:a16="http://schemas.microsoft.com/office/drawing/2014/main" id="{EE3EFB99-89E5-EDB9-C48E-591DC11B519A}"/>
              </a:ext>
            </a:extLst>
          </p:cNvPr>
          <p:cNvCxnSpPr/>
          <p:nvPr/>
        </p:nvCxnSpPr>
        <p:spPr>
          <a:xfrm>
            <a:off x="5540829" y="1129619"/>
            <a:ext cx="21772" cy="5138055"/>
          </a:xfrm>
          <a:prstGeom prst="straightConnector1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posición de número de diapositiva 6">
            <a:extLst>
              <a:ext uri="{FF2B5EF4-FFF2-40B4-BE49-F238E27FC236}">
                <a16:creationId xmlns:a16="http://schemas.microsoft.com/office/drawing/2014/main" id="{E3F7BC92-B8C1-FF2E-5365-50E9D897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19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/20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  <p:pic>
        <p:nvPicPr>
          <p:cNvPr id="2" name="Imaxe 1" descr="Unha imaxe na que se mostra texto, captura de pantalla, Rectángulo, mosaico&#10;&#10;Descrición xerada automaticamente">
            <a:extLst>
              <a:ext uri="{FF2B5EF4-FFF2-40B4-BE49-F238E27FC236}">
                <a16:creationId xmlns:a16="http://schemas.microsoft.com/office/drawing/2014/main" id="{B6C3CDB8-C536-F590-6EA1-8AEC6909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81" y="1600199"/>
            <a:ext cx="4408952" cy="4669972"/>
          </a:xfrm>
          <a:prstGeom prst="rect">
            <a:avLst/>
          </a:prstGeom>
        </p:spPr>
      </p:pic>
      <p:pic>
        <p:nvPicPr>
          <p:cNvPr id="5" name="Imaxe 4" descr="Unha imaxe na que se mostra Electrodoméstico, texto, Pequeno electrodoméstico, Aparato de cociña&#10;&#10;Descrición xerada automaticamente">
            <a:extLst>
              <a:ext uri="{FF2B5EF4-FFF2-40B4-BE49-F238E27FC236}">
                <a16:creationId xmlns:a16="http://schemas.microsoft.com/office/drawing/2014/main" id="{EA7C628A-5A5F-21A6-156C-39D9E3A10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800" y="1589313"/>
            <a:ext cx="5968886" cy="46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7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un só canto recortado 5">
            <a:extLst>
              <a:ext uri="{FF2B5EF4-FFF2-40B4-BE49-F238E27FC236}">
                <a16:creationId xmlns:a16="http://schemas.microsoft.com/office/drawing/2014/main" id="{5DEC86DC-1D36-4F40-E02A-00B545BAB532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93FA33-3F7C-E3DA-91C4-C8B79098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26093"/>
            <a:ext cx="2302933" cy="865004"/>
          </a:xfrm>
        </p:spPr>
        <p:txBody>
          <a:bodyPr/>
          <a:lstStyle/>
          <a:p>
            <a:r>
              <a:rPr lang="gl-ES" err="1">
                <a:latin typeface="Biome"/>
                <a:ea typeface="Calibri"/>
                <a:cs typeface="Calibri"/>
              </a:rPr>
              <a:t>Outline</a:t>
            </a:r>
            <a:endParaRPr lang="gl-ES">
              <a:latin typeface="Biome"/>
              <a:ea typeface="Calibri"/>
              <a:cs typeface="Calibri"/>
            </a:endParaRP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9727F942-B655-A5AC-A678-CE2C4DF9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44" y="1190355"/>
            <a:ext cx="108086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gl-ES" b="1" dirty="0" err="1">
                <a:latin typeface="Calibri"/>
                <a:ea typeface="Calibri"/>
                <a:cs typeface="Calibri"/>
              </a:rPr>
              <a:t>Neutrons</a:t>
            </a:r>
            <a:r>
              <a:rPr lang="gl-ES" b="1" dirty="0">
                <a:latin typeface="Calibri"/>
                <a:ea typeface="Calibri"/>
                <a:cs typeface="Calibri"/>
              </a:rPr>
              <a:t> for Non-</a:t>
            </a:r>
            <a:r>
              <a:rPr lang="gl-ES" b="1" dirty="0" err="1">
                <a:latin typeface="Calibri"/>
                <a:ea typeface="Calibri"/>
                <a:cs typeface="Calibri"/>
              </a:rPr>
              <a:t>Destructive</a:t>
            </a:r>
            <a:r>
              <a:rPr lang="gl-ES" b="1" dirty="0"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latin typeface="Calibri"/>
                <a:ea typeface="Calibri"/>
                <a:cs typeface="Calibri"/>
              </a:rPr>
              <a:t>Testing</a:t>
            </a:r>
            <a:r>
              <a:rPr lang="gl-ES" b="1" dirty="0">
                <a:latin typeface="Calibri"/>
                <a:ea typeface="Calibri"/>
                <a:cs typeface="Calibri"/>
              </a:rPr>
              <a:t> (NDT)</a:t>
            </a:r>
            <a:r>
              <a:rPr lang="gl-ES" dirty="0">
                <a:latin typeface="Calibri"/>
                <a:ea typeface="Calibri"/>
                <a:cs typeface="Calibri"/>
              </a:rPr>
              <a:t>. </a:t>
            </a:r>
          </a:p>
          <a:p>
            <a:endParaRPr lang="gl-ES" dirty="0">
              <a:latin typeface="Calibri"/>
              <a:ea typeface="Calibri"/>
              <a:cs typeface="Calibri"/>
            </a:endParaRPr>
          </a:p>
          <a:p>
            <a:r>
              <a:rPr lang="gl-ES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latin typeface="Calibri"/>
                <a:ea typeface="Calibri"/>
                <a:cs typeface="Calibri"/>
              </a:rPr>
              <a:t>and</a:t>
            </a:r>
            <a:r>
              <a:rPr lang="gl-ES" b="1" dirty="0">
                <a:latin typeface="Calibri"/>
                <a:ea typeface="Calibri"/>
                <a:cs typeface="Calibri"/>
              </a:rPr>
              <a:t> gamma </a:t>
            </a:r>
            <a:r>
              <a:rPr lang="gl-ES" b="1" dirty="0" err="1">
                <a:latin typeface="Calibri"/>
                <a:ea typeface="Calibri"/>
                <a:cs typeface="Calibri"/>
              </a:rPr>
              <a:t>imaging</a:t>
            </a:r>
            <a:r>
              <a:rPr lang="gl-ES" dirty="0">
                <a:latin typeface="Calibri"/>
                <a:ea typeface="Calibri"/>
                <a:cs typeface="Calibri"/>
              </a:rPr>
              <a:t>. </a:t>
            </a:r>
            <a:r>
              <a:rPr lang="gl-ES" dirty="0" err="1">
                <a:latin typeface="Calibri"/>
                <a:ea typeface="Calibri"/>
                <a:cs typeface="Calibri"/>
              </a:rPr>
              <a:t>Detectors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dirty="0" err="1">
                <a:latin typeface="Calibri"/>
                <a:ea typeface="Calibri"/>
                <a:cs typeface="Calibri"/>
              </a:rPr>
              <a:t>description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dirty="0" err="1">
                <a:latin typeface="Calibri"/>
                <a:ea typeface="Calibri"/>
                <a:cs typeface="Calibri"/>
              </a:rPr>
              <a:t>and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dirty="0" err="1">
                <a:latin typeface="Calibri"/>
                <a:ea typeface="Calibri"/>
                <a:cs typeface="Calibri"/>
              </a:rPr>
              <a:t>validation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 dirty="0">
              <a:latin typeface="Calibri"/>
              <a:ea typeface="Calibri"/>
              <a:cs typeface="Calibri"/>
            </a:endParaRPr>
          </a:p>
          <a:p>
            <a:r>
              <a:rPr lang="gl-ES" b="1" dirty="0" err="1">
                <a:latin typeface="Calibri"/>
                <a:ea typeface="Calibri"/>
                <a:cs typeface="Calibri"/>
              </a:rPr>
              <a:t>Gaseous</a:t>
            </a:r>
            <a:r>
              <a:rPr lang="gl-ES" b="1" dirty="0">
                <a:latin typeface="Calibri"/>
                <a:ea typeface="Calibri"/>
                <a:cs typeface="Calibri"/>
              </a:rPr>
              <a:t> detector for </a:t>
            </a:r>
            <a:r>
              <a:rPr lang="gl-ES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b="1" dirty="0"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latin typeface="Calibri"/>
                <a:ea typeface="Calibri"/>
                <a:cs typeface="Calibri"/>
              </a:rPr>
              <a:t>spectroscopy</a:t>
            </a:r>
            <a:r>
              <a:rPr lang="gl-ES" dirty="0">
                <a:latin typeface="Calibri"/>
                <a:ea typeface="Calibri"/>
                <a:cs typeface="Calibri"/>
              </a:rPr>
              <a:t>. </a:t>
            </a:r>
            <a:r>
              <a:rPr lang="gl-ES" dirty="0" err="1">
                <a:latin typeface="Calibri"/>
                <a:ea typeface="Calibri"/>
                <a:cs typeface="Calibri"/>
              </a:rPr>
              <a:t>Overview</a:t>
            </a:r>
            <a:r>
              <a:rPr lang="gl-ES" dirty="0">
                <a:latin typeface="Calibri"/>
                <a:ea typeface="Calibri"/>
                <a:cs typeface="Calibri"/>
              </a:rPr>
              <a:t>, </a:t>
            </a:r>
            <a:r>
              <a:rPr lang="gl-ES" dirty="0" err="1">
                <a:latin typeface="Calibri"/>
                <a:ea typeface="Calibri"/>
                <a:cs typeface="Calibri"/>
              </a:rPr>
              <a:t>features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dirty="0" err="1">
                <a:latin typeface="Calibri"/>
                <a:ea typeface="Calibri"/>
                <a:cs typeface="Calibri"/>
              </a:rPr>
              <a:t>and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dirty="0" err="1">
                <a:latin typeface="Calibri"/>
                <a:ea typeface="Calibri"/>
                <a:cs typeface="Calibri"/>
              </a:rPr>
              <a:t>performance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 dirty="0">
              <a:latin typeface="Calibri"/>
              <a:ea typeface="Calibri"/>
              <a:cs typeface="Calibri"/>
            </a:endParaRPr>
          </a:p>
          <a:p>
            <a:r>
              <a:rPr lang="gl-ES" b="1" err="1">
                <a:latin typeface="Calibri"/>
                <a:ea typeface="Calibri"/>
                <a:cs typeface="Calibri"/>
              </a:rPr>
              <a:t>Prospects</a:t>
            </a:r>
            <a:r>
              <a:rPr lang="gl-ES" b="1" dirty="0">
                <a:latin typeface="Calibri"/>
                <a:ea typeface="Calibri"/>
                <a:cs typeface="Calibri"/>
              </a:rPr>
              <a:t> </a:t>
            </a:r>
            <a:r>
              <a:rPr lang="gl-ES" b="1" err="1">
                <a:latin typeface="Calibri"/>
                <a:ea typeface="Calibri"/>
                <a:cs typeface="Calibri"/>
              </a:rPr>
              <a:t>at</a:t>
            </a:r>
            <a:r>
              <a:rPr lang="gl-ES" b="1" dirty="0">
                <a:latin typeface="Calibri"/>
                <a:ea typeface="Calibri"/>
                <a:cs typeface="Calibri"/>
              </a:rPr>
              <a:t> IFMIF-DONES </a:t>
            </a:r>
            <a:r>
              <a:rPr lang="gl-ES" b="1" err="1">
                <a:latin typeface="Calibri"/>
                <a:ea typeface="Calibri"/>
                <a:cs typeface="Calibri"/>
              </a:rPr>
              <a:t>facility</a:t>
            </a:r>
            <a:r>
              <a:rPr lang="gl-ES" b="1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 dirty="0">
              <a:latin typeface="Calibri"/>
              <a:ea typeface="Calibri"/>
              <a:cs typeface="Calibri"/>
            </a:endParaRPr>
          </a:p>
          <a:p>
            <a:r>
              <a:rPr lang="gl-ES" b="1" dirty="0" err="1">
                <a:latin typeface="Calibri"/>
                <a:ea typeface="Calibri"/>
                <a:cs typeface="Calibri"/>
              </a:rPr>
              <a:t>Conclusions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/>
          </a:p>
          <a:p>
            <a:endParaRPr lang="gl-ES"/>
          </a:p>
        </p:txBody>
      </p:sp>
      <p:sp>
        <p:nvSpPr>
          <p:cNvPr id="8" name="Medio marco 7">
            <a:extLst>
              <a:ext uri="{FF2B5EF4-FFF2-40B4-BE49-F238E27FC236}">
                <a16:creationId xmlns:a16="http://schemas.microsoft.com/office/drawing/2014/main" id="{A5EFF4E6-27ED-721E-F60A-ADF9593A4243}"/>
              </a:ext>
            </a:extLst>
          </p:cNvPr>
          <p:cNvSpPr/>
          <p:nvPr/>
        </p:nvSpPr>
        <p:spPr>
          <a:xfrm rot="10800000">
            <a:off x="12402514" y="6491479"/>
            <a:ext cx="261275" cy="276752"/>
          </a:xfrm>
          <a:prstGeom prst="halfFram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gl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gl-ES">
              <a:solidFill>
                <a:schemeClr val="tx1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EE8CEB6-9CA7-BA68-8980-C5AFA3683931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3AA443F4-3D6F-A09D-8EC8-D44A4477258B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B031FFF4-D408-3F06-2F82-1F9204CFABE7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3" name="Caixa de texto 12">
                <a:extLst>
                  <a:ext uri="{FF2B5EF4-FFF2-40B4-BE49-F238E27FC236}">
                    <a16:creationId xmlns:a16="http://schemas.microsoft.com/office/drawing/2014/main" id="{11B60ECC-AB8A-D9CE-4417-47130FC3EF42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9" name="Imaxe 8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8F85D60F-97D5-FF14-E743-863D9047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5" name="Marcador de posición de número de diapositiva 6">
            <a:extLst>
              <a:ext uri="{FF2B5EF4-FFF2-40B4-BE49-F238E27FC236}">
                <a16:creationId xmlns:a16="http://schemas.microsoft.com/office/drawing/2014/main" id="{46729A9E-B0BA-735F-FCB6-036E653C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019" y="220936"/>
            <a:ext cx="857368" cy="273808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2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56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contido 9">
            <a:extLst>
              <a:ext uri="{FF2B5EF4-FFF2-40B4-BE49-F238E27FC236}">
                <a16:creationId xmlns:a16="http://schemas.microsoft.com/office/drawing/2014/main" id="{B2A2AE00-3471-B79A-4FE3-8A93A3839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03" y="982400"/>
            <a:ext cx="6272510" cy="5628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gl-ES" sz="2000" err="1">
                <a:latin typeface="Calibri"/>
                <a:ea typeface="Calibri"/>
                <a:cs typeface="Calibri"/>
              </a:rPr>
              <a:t>Conventional</a:t>
            </a:r>
            <a:r>
              <a:rPr lang="gl-ES" sz="2000" dirty="0">
                <a:latin typeface="Calibri"/>
                <a:ea typeface="Calibri"/>
                <a:cs typeface="Calibri"/>
              </a:rPr>
              <a:t> NDT </a:t>
            </a:r>
            <a:r>
              <a:rPr lang="gl-ES" sz="2000" err="1">
                <a:latin typeface="Calibri"/>
                <a:ea typeface="Calibri"/>
                <a:cs typeface="Calibri"/>
              </a:rPr>
              <a:t>techniques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involve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>
                <a:latin typeface="Calibri"/>
                <a:ea typeface="Calibri"/>
                <a:cs typeface="Calibri"/>
              </a:rPr>
              <a:t>X-</a:t>
            </a:r>
            <a:r>
              <a:rPr lang="gl-ES" sz="2000" b="1" err="1">
                <a:latin typeface="Calibri"/>
                <a:ea typeface="Calibri"/>
                <a:cs typeface="Calibri"/>
              </a:rPr>
              <a:t>rays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and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>
                <a:latin typeface="Calibri"/>
                <a:ea typeface="Calibri"/>
                <a:cs typeface="Calibri"/>
              </a:rPr>
              <a:t>gamma </a:t>
            </a:r>
            <a:r>
              <a:rPr lang="gl-ES" sz="2000" b="1" err="1">
                <a:latin typeface="Calibri"/>
                <a:ea typeface="Calibri"/>
                <a:cs typeface="Calibri"/>
              </a:rPr>
              <a:t>rays</a:t>
            </a:r>
            <a:r>
              <a:rPr lang="gl-ES" sz="2000" dirty="0">
                <a:latin typeface="Calibri"/>
                <a:ea typeface="Calibri"/>
                <a:cs typeface="Calibri"/>
              </a:rPr>
              <a:t> for </a:t>
            </a:r>
            <a:r>
              <a:rPr lang="gl-ES" sz="2000" err="1">
                <a:latin typeface="Calibri"/>
                <a:ea typeface="Calibri"/>
                <a:cs typeface="Calibri"/>
              </a:rPr>
              <a:t>transmission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radiography</a:t>
            </a:r>
            <a:r>
              <a:rPr lang="gl-ES" sz="2000" dirty="0">
                <a:latin typeface="Calibri"/>
                <a:ea typeface="Calibri"/>
                <a:cs typeface="Calibri"/>
              </a:rPr>
              <a:t>. </a:t>
            </a:r>
            <a:r>
              <a:rPr lang="gl-ES" sz="2000" err="1">
                <a:latin typeface="Calibri"/>
                <a:ea typeface="Calibri"/>
                <a:cs typeface="Calibri"/>
              </a:rPr>
              <a:t>Several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limitations</a:t>
            </a:r>
            <a:r>
              <a:rPr lang="gl-ES" sz="2000" dirty="0">
                <a:latin typeface="Calibri"/>
                <a:ea typeface="Calibri"/>
                <a:cs typeface="Calibri"/>
              </a:rPr>
              <a:t>:</a:t>
            </a:r>
          </a:p>
          <a:p>
            <a:pPr marL="342900" indent="-342900"/>
            <a:r>
              <a:rPr lang="gl-ES" sz="1800" err="1">
                <a:latin typeface="Calibri"/>
                <a:ea typeface="Calibri"/>
                <a:cs typeface="Calibri"/>
              </a:rPr>
              <a:t>Dense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and</a:t>
            </a:r>
            <a:r>
              <a:rPr lang="gl-ES" sz="1800" dirty="0">
                <a:latin typeface="Calibri"/>
                <a:ea typeface="Calibri"/>
                <a:cs typeface="Calibri"/>
              </a:rPr>
              <a:t>/</a:t>
            </a:r>
            <a:r>
              <a:rPr lang="gl-ES" sz="1800" err="1">
                <a:latin typeface="Calibri"/>
                <a:ea typeface="Calibri"/>
                <a:cs typeface="Calibri"/>
              </a:rPr>
              <a:t>or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high-atomic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number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materials</a:t>
            </a:r>
            <a:r>
              <a:rPr lang="gl-ES" sz="1800" dirty="0">
                <a:latin typeface="Calibri"/>
                <a:ea typeface="Calibri"/>
                <a:cs typeface="Calibri"/>
              </a:rPr>
              <a:t>.</a:t>
            </a:r>
          </a:p>
          <a:p>
            <a:pPr marL="342900" indent="-342900"/>
            <a:r>
              <a:rPr lang="gl-ES" sz="1800" err="1">
                <a:latin typeface="Calibri"/>
                <a:ea typeface="Calibri"/>
                <a:cs typeface="Calibri"/>
              </a:rPr>
              <a:t>Thick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objects</a:t>
            </a:r>
            <a:r>
              <a:rPr lang="gl-ES" sz="18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000" dirty="0">
                <a:latin typeface="Calibri"/>
                <a:ea typeface="Calibri"/>
                <a:cs typeface="Calibri"/>
              </a:rPr>
              <a:t>NDT </a:t>
            </a:r>
            <a:r>
              <a:rPr lang="gl-ES" sz="2000" err="1">
                <a:latin typeface="Calibri"/>
                <a:ea typeface="Calibri"/>
                <a:cs typeface="Calibri"/>
              </a:rPr>
              <a:t>with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err="1">
                <a:latin typeface="Calibri"/>
                <a:ea typeface="Calibri"/>
                <a:cs typeface="Calibri"/>
              </a:rPr>
              <a:t>neutrons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constitute</a:t>
            </a:r>
            <a:r>
              <a:rPr lang="gl-ES" sz="2000" dirty="0">
                <a:latin typeface="Calibri"/>
                <a:ea typeface="Calibri"/>
                <a:cs typeface="Calibri"/>
              </a:rPr>
              <a:t> a </a:t>
            </a:r>
            <a:r>
              <a:rPr lang="gl-ES" sz="2000" err="1">
                <a:latin typeface="Calibri"/>
                <a:ea typeface="Calibri"/>
                <a:cs typeface="Calibri"/>
              </a:rPr>
              <a:t>valuable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err="1">
                <a:latin typeface="Calibri"/>
                <a:ea typeface="Calibri"/>
                <a:cs typeface="Calibri"/>
              </a:rPr>
              <a:t>technique</a:t>
            </a:r>
            <a:r>
              <a:rPr lang="gl-ES" sz="2000" dirty="0">
                <a:latin typeface="Calibri"/>
                <a:ea typeface="Calibri"/>
                <a:cs typeface="Calibri"/>
              </a:rPr>
              <a:t>:</a:t>
            </a:r>
          </a:p>
          <a:p>
            <a:pPr marL="342900" indent="-342900"/>
            <a:r>
              <a:rPr lang="gl-ES" sz="1800" err="1">
                <a:latin typeface="Calibri"/>
                <a:ea typeface="Calibri"/>
                <a:cs typeface="Calibri"/>
              </a:rPr>
              <a:t>Low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interaction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with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heavy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nuclei</a:t>
            </a:r>
            <a:r>
              <a:rPr lang="gl-ES" sz="1800" dirty="0">
                <a:latin typeface="Calibri"/>
                <a:ea typeface="Calibri"/>
                <a:cs typeface="Calibri"/>
              </a:rPr>
              <a:t>.</a:t>
            </a:r>
          </a:p>
          <a:p>
            <a:pPr marL="342900" indent="-342900"/>
            <a:r>
              <a:rPr lang="gl-ES" sz="1800" dirty="0" err="1">
                <a:latin typeface="Calibri"/>
                <a:ea typeface="Calibri"/>
                <a:cs typeface="Calibri"/>
              </a:rPr>
              <a:t>Enhanced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absorption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of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light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elements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and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others</a:t>
            </a:r>
            <a:r>
              <a:rPr lang="gl-ES" sz="1800" dirty="0">
                <a:latin typeface="Calibri"/>
                <a:ea typeface="Calibri"/>
                <a:cs typeface="Calibri"/>
              </a:rPr>
              <a:t> (B, Gd, Cd,...).</a:t>
            </a:r>
          </a:p>
          <a:p>
            <a:pPr marL="342900" indent="-342900"/>
            <a:r>
              <a:rPr lang="gl-ES" sz="1800" dirty="0" err="1">
                <a:latin typeface="Calibri"/>
                <a:ea typeface="Calibri"/>
                <a:cs typeface="Calibri"/>
              </a:rPr>
              <a:t>Not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limited</a:t>
            </a:r>
            <a:r>
              <a:rPr lang="gl-ES" sz="1800" dirty="0">
                <a:latin typeface="Calibri"/>
                <a:ea typeface="Calibri"/>
                <a:cs typeface="Calibri"/>
              </a:rPr>
              <a:t> to </a:t>
            </a:r>
            <a:r>
              <a:rPr lang="gl-ES" sz="1800" dirty="0" err="1">
                <a:latin typeface="Calibri"/>
                <a:ea typeface="Calibri"/>
                <a:cs typeface="Calibri"/>
              </a:rPr>
              <a:t>radiography</a:t>
            </a:r>
            <a:r>
              <a:rPr lang="gl-ES" sz="1800" dirty="0">
                <a:latin typeface="Calibri"/>
                <a:ea typeface="Calibri"/>
                <a:cs typeface="Calibri"/>
              </a:rPr>
              <a:t>: PGAA, BETI, FNAA,...</a:t>
            </a:r>
          </a:p>
          <a:p>
            <a:pPr marL="342900" indent="-342900"/>
            <a:r>
              <a:rPr lang="gl-ES" sz="1800" err="1">
                <a:latin typeface="Calibri"/>
                <a:ea typeface="Calibri"/>
                <a:cs typeface="Calibri"/>
              </a:rPr>
              <a:t>Other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properties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of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matter</a:t>
            </a:r>
            <a:r>
              <a:rPr lang="gl-ES" sz="1800" dirty="0">
                <a:latin typeface="Calibri"/>
                <a:ea typeface="Calibri"/>
                <a:cs typeface="Calibri"/>
              </a:rPr>
              <a:t>: </a:t>
            </a:r>
            <a:r>
              <a:rPr lang="gl-ES" sz="1800" err="1">
                <a:latin typeface="Calibri"/>
                <a:ea typeface="Calibri"/>
                <a:cs typeface="Calibri"/>
              </a:rPr>
              <a:t>composition</a:t>
            </a:r>
            <a:r>
              <a:rPr lang="gl-ES" sz="1800" dirty="0">
                <a:latin typeface="Calibri"/>
                <a:ea typeface="Calibri"/>
                <a:cs typeface="Calibri"/>
              </a:rPr>
              <a:t>, </a:t>
            </a:r>
            <a:r>
              <a:rPr lang="gl-ES" sz="1800" err="1">
                <a:latin typeface="Calibri"/>
                <a:ea typeface="Calibri"/>
                <a:cs typeface="Calibri"/>
              </a:rPr>
              <a:t>internal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stress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or</a:t>
            </a:r>
            <a:r>
              <a:rPr lang="gl-ES" sz="1800" dirty="0">
                <a:latin typeface="Calibri"/>
                <a:ea typeface="Calibri"/>
                <a:cs typeface="Calibri"/>
              </a:rPr>
              <a:t> </a:t>
            </a:r>
            <a:r>
              <a:rPr lang="gl-ES" sz="1800" err="1">
                <a:latin typeface="Calibri"/>
                <a:ea typeface="Calibri"/>
                <a:cs typeface="Calibri"/>
              </a:rPr>
              <a:t>inclusions</a:t>
            </a:r>
            <a:r>
              <a:rPr lang="gl-ES" sz="1800" dirty="0">
                <a:latin typeface="Calibri"/>
                <a:ea typeface="Calibri"/>
                <a:cs typeface="Calibri"/>
              </a:rPr>
              <a:t>, </a:t>
            </a:r>
            <a:r>
              <a:rPr lang="gl-ES" sz="1800" err="1">
                <a:latin typeface="Calibri"/>
                <a:ea typeface="Calibri"/>
                <a:cs typeface="Calibri"/>
              </a:rPr>
              <a:t>thickness</a:t>
            </a:r>
            <a:r>
              <a:rPr lang="gl-ES" sz="1800" dirty="0">
                <a:latin typeface="Calibri"/>
                <a:ea typeface="Calibri"/>
                <a:cs typeface="Calibri"/>
              </a:rPr>
              <a:t>, </a:t>
            </a:r>
            <a:r>
              <a:rPr lang="gl-ES" sz="1800" err="1">
                <a:latin typeface="Calibri"/>
                <a:ea typeface="Calibri"/>
                <a:cs typeface="Calibri"/>
              </a:rPr>
              <a:t>etc</a:t>
            </a:r>
            <a:r>
              <a:rPr lang="gl-ES" sz="1800" dirty="0">
                <a:latin typeface="Calibri"/>
                <a:ea typeface="Calibri"/>
                <a:cs typeface="Calibri"/>
              </a:rPr>
              <a:t>,</a:t>
            </a:r>
            <a:r>
              <a:rPr lang="gl-ES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sz="1800" u="sng" err="1">
                <a:latin typeface="Calibri"/>
                <a:ea typeface="Calibri"/>
                <a:cs typeface="Calibri"/>
              </a:rPr>
              <a:t>of</a:t>
            </a:r>
            <a:r>
              <a:rPr lang="gl-ES" sz="1800" u="sng" dirty="0">
                <a:latin typeface="Calibri"/>
                <a:ea typeface="Calibri"/>
                <a:cs typeface="Calibri"/>
              </a:rPr>
              <a:t> </a:t>
            </a:r>
            <a:r>
              <a:rPr lang="gl-ES" sz="1800" u="sng" err="1">
                <a:latin typeface="Calibri"/>
                <a:ea typeface="Calibri"/>
                <a:cs typeface="Calibri"/>
              </a:rPr>
              <a:t>interest</a:t>
            </a:r>
            <a:r>
              <a:rPr lang="gl-ES" sz="1800" u="sng" dirty="0">
                <a:latin typeface="Calibri"/>
                <a:ea typeface="Calibri"/>
                <a:cs typeface="Calibri"/>
              </a:rPr>
              <a:t> </a:t>
            </a:r>
            <a:r>
              <a:rPr lang="gl-ES" sz="1800" u="sng" err="1">
                <a:latin typeface="Calibri"/>
                <a:ea typeface="Calibri"/>
                <a:cs typeface="Calibri"/>
              </a:rPr>
              <a:t>in</a:t>
            </a:r>
            <a:r>
              <a:rPr lang="gl-ES" sz="1800" u="sng" dirty="0">
                <a:latin typeface="Calibri"/>
                <a:ea typeface="Calibri"/>
                <a:cs typeface="Calibri"/>
              </a:rPr>
              <a:t> NDT</a:t>
            </a:r>
            <a:r>
              <a:rPr lang="gl-ES" sz="18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000" dirty="0" err="1">
                <a:latin typeface="Calibri"/>
                <a:ea typeface="Calibri"/>
                <a:cs typeface="Calibri"/>
              </a:rPr>
              <a:t>Several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applications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in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industry</a:t>
            </a:r>
            <a:r>
              <a:rPr lang="gl-ES" sz="2000" dirty="0">
                <a:latin typeface="Calibri"/>
                <a:ea typeface="Calibri"/>
                <a:cs typeface="Calibri"/>
              </a:rPr>
              <a:t>: MAM,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quality</a:t>
            </a:r>
            <a:r>
              <a:rPr lang="gl-ES" sz="2000" dirty="0">
                <a:latin typeface="Calibri"/>
                <a:ea typeface="Calibri"/>
                <a:cs typeface="Calibri"/>
              </a:rPr>
              <a:t> control,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pipeline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maintenance</a:t>
            </a:r>
            <a:r>
              <a:rPr lang="gl-ES" sz="2000" dirty="0">
                <a:latin typeface="Calibri"/>
                <a:ea typeface="Calibri"/>
                <a:cs typeface="Calibri"/>
              </a:rPr>
              <a:t>, etc.</a:t>
            </a:r>
          </a:p>
        </p:txBody>
      </p:sp>
      <p:sp>
        <p:nvSpPr>
          <p:cNvPr id="8" name="Rectángulo: un só canto recortado 7">
            <a:extLst>
              <a:ext uri="{FF2B5EF4-FFF2-40B4-BE49-F238E27FC236}">
                <a16:creationId xmlns:a16="http://schemas.microsoft.com/office/drawing/2014/main" id="{F6AB3406-989A-AF49-9898-858557CADDD7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661E6CD-F333-A07D-5B37-444BFA0A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/>
          <a:lstStyle/>
          <a:p>
            <a:r>
              <a:rPr lang="gl-ES" dirty="0">
                <a:latin typeface="Biome"/>
                <a:ea typeface="Calibri"/>
                <a:cs typeface="Calibri"/>
              </a:rPr>
              <a:t>Non-</a:t>
            </a:r>
            <a:r>
              <a:rPr lang="gl-ES" err="1">
                <a:latin typeface="Biome"/>
                <a:ea typeface="Calibri"/>
                <a:cs typeface="Calibri"/>
              </a:rPr>
              <a:t>Destructive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err="1">
                <a:latin typeface="Biome"/>
                <a:ea typeface="Calibri"/>
                <a:cs typeface="Calibri"/>
              </a:rPr>
              <a:t>Testing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endParaRPr lang="gl-ES">
              <a:latin typeface="Biome"/>
              <a:cs typeface="Biome"/>
            </a:endParaRPr>
          </a:p>
        </p:txBody>
      </p:sp>
      <p:pic>
        <p:nvPicPr>
          <p:cNvPr id="2" name="Imaxe 1" descr="Unha imaxe na que se mostra botella, interior, negro e banco&#10;&#10;Descrición xerada automaticamente">
            <a:extLst>
              <a:ext uri="{FF2B5EF4-FFF2-40B4-BE49-F238E27FC236}">
                <a16:creationId xmlns:a16="http://schemas.microsoft.com/office/drawing/2014/main" id="{A2E0D9A4-BA69-4387-BF0A-91E36FF4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762" y="1066930"/>
            <a:ext cx="2470678" cy="2535505"/>
          </a:xfrm>
          <a:prstGeom prst="rect">
            <a:avLst/>
          </a:prstGeom>
        </p:spPr>
      </p:pic>
      <p:pic>
        <p:nvPicPr>
          <p:cNvPr id="7" name="Imaxe 6" descr="Unha imaxe na que se mostra brétema, negro e banco, Fotografía monocromática, monocromático&#10;&#10;Descrición xerada automaticamente">
            <a:extLst>
              <a:ext uri="{FF2B5EF4-FFF2-40B4-BE49-F238E27FC236}">
                <a16:creationId xmlns:a16="http://schemas.microsoft.com/office/drawing/2014/main" id="{5E8BC59A-799C-F232-2296-96DBCCE1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934" y="3834516"/>
            <a:ext cx="2474060" cy="2500336"/>
          </a:xfrm>
          <a:prstGeom prst="rect">
            <a:avLst/>
          </a:prstGeom>
        </p:spPr>
      </p:pic>
      <p:pic>
        <p:nvPicPr>
          <p:cNvPr id="9" name="Imaxe 8">
            <a:extLst>
              <a:ext uri="{FF2B5EF4-FFF2-40B4-BE49-F238E27FC236}">
                <a16:creationId xmlns:a16="http://schemas.microsoft.com/office/drawing/2014/main" id="{9ECFA7F7-9882-5964-3330-8DF174A4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41" b="13416"/>
          <a:stretch/>
        </p:blipFill>
        <p:spPr>
          <a:xfrm>
            <a:off x="6597458" y="1068171"/>
            <a:ext cx="2471996" cy="2526048"/>
          </a:xfrm>
          <a:prstGeom prst="rect">
            <a:avLst/>
          </a:prstGeom>
        </p:spPr>
      </p:pic>
      <p:pic>
        <p:nvPicPr>
          <p:cNvPr id="14" name="Imaxe 13" descr="Unha imaxe na que se mostra monocromático, Fotografía monocromática, negro e banco, negro&#10;&#10;Descrición xerada automaticamente">
            <a:extLst>
              <a:ext uri="{FF2B5EF4-FFF2-40B4-BE49-F238E27FC236}">
                <a16:creationId xmlns:a16="http://schemas.microsoft.com/office/drawing/2014/main" id="{E1306D17-5776-D570-4D57-BDBB7A91CF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86" r="208" b="-1455"/>
          <a:stretch/>
        </p:blipFill>
        <p:spPr>
          <a:xfrm>
            <a:off x="6587830" y="3833446"/>
            <a:ext cx="2490674" cy="2531783"/>
          </a:xfrm>
          <a:prstGeom prst="rect">
            <a:avLst/>
          </a:prstGeom>
        </p:spPr>
      </p:pic>
      <p:sp>
        <p:nvSpPr>
          <p:cNvPr id="15" name="Caixa de texto 14">
            <a:extLst>
              <a:ext uri="{FF2B5EF4-FFF2-40B4-BE49-F238E27FC236}">
                <a16:creationId xmlns:a16="http://schemas.microsoft.com/office/drawing/2014/main" id="{F6959818-A4EF-4B29-6E7D-48F30350E132}"/>
              </a:ext>
            </a:extLst>
          </p:cNvPr>
          <p:cNvSpPr txBox="1"/>
          <p:nvPr/>
        </p:nvSpPr>
        <p:spPr>
          <a:xfrm>
            <a:off x="9272955" y="1063869"/>
            <a:ext cx="967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l-ES" b="1" dirty="0">
                <a:latin typeface="Calibri"/>
                <a:ea typeface="Calibri"/>
                <a:cs typeface="Calibri"/>
              </a:rPr>
              <a:t>X-</a:t>
            </a:r>
            <a:r>
              <a:rPr lang="gl-ES" b="1" dirty="0" err="1">
                <a:latin typeface="Calibri"/>
                <a:ea typeface="Calibri"/>
                <a:cs typeface="Calibri"/>
              </a:rPr>
              <a:t>rays</a:t>
            </a:r>
          </a:p>
        </p:txBody>
      </p:sp>
      <p:sp>
        <p:nvSpPr>
          <p:cNvPr id="16" name="Caixa de texto 15">
            <a:extLst>
              <a:ext uri="{FF2B5EF4-FFF2-40B4-BE49-F238E27FC236}">
                <a16:creationId xmlns:a16="http://schemas.microsoft.com/office/drawing/2014/main" id="{2A354CD8-D066-84A5-2334-4AB4B1931BE7}"/>
              </a:ext>
            </a:extLst>
          </p:cNvPr>
          <p:cNvSpPr txBox="1"/>
          <p:nvPr/>
        </p:nvSpPr>
        <p:spPr>
          <a:xfrm>
            <a:off x="6600092" y="3830514"/>
            <a:ext cx="14829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b="1" dirty="0">
                <a:latin typeface="Calibri"/>
                <a:ea typeface="Calibri"/>
                <a:cs typeface="Calibri"/>
              </a:rPr>
              <a:t>Gamma</a:t>
            </a:r>
          </a:p>
          <a:p>
            <a:r>
              <a:rPr lang="gl-ES" b="1" dirty="0">
                <a:latin typeface="Calibri"/>
                <a:ea typeface="Calibri"/>
                <a:cs typeface="Calibri"/>
              </a:rPr>
              <a:t>(</a:t>
            </a:r>
            <a:r>
              <a:rPr lang="gl-ES" b="1" baseline="30000" dirty="0">
                <a:latin typeface="Calibri"/>
                <a:ea typeface="Calibri"/>
                <a:cs typeface="Calibri"/>
              </a:rPr>
              <a:t>137</a:t>
            </a:r>
            <a:r>
              <a:rPr lang="gl-ES" b="1" dirty="0">
                <a:latin typeface="Calibri"/>
                <a:ea typeface="Calibri"/>
                <a:cs typeface="Calibri"/>
              </a:rPr>
              <a:t>Cs)</a:t>
            </a:r>
          </a:p>
        </p:txBody>
      </p:sp>
      <p:sp>
        <p:nvSpPr>
          <p:cNvPr id="17" name="Caixa de texto 16">
            <a:extLst>
              <a:ext uri="{FF2B5EF4-FFF2-40B4-BE49-F238E27FC236}">
                <a16:creationId xmlns:a16="http://schemas.microsoft.com/office/drawing/2014/main" id="{6AD7D00A-2FC2-6FFE-DF8B-81FA4CF5FA2A}"/>
              </a:ext>
            </a:extLst>
          </p:cNvPr>
          <p:cNvSpPr txBox="1"/>
          <p:nvPr/>
        </p:nvSpPr>
        <p:spPr>
          <a:xfrm>
            <a:off x="9284677" y="3830514"/>
            <a:ext cx="21746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b="1" dirty="0" err="1">
                <a:latin typeface="Calibri"/>
                <a:ea typeface="Calibri"/>
                <a:cs typeface="Calibri"/>
              </a:rPr>
              <a:t>Thermal</a:t>
            </a:r>
            <a:r>
              <a:rPr lang="gl-ES" b="1" dirty="0">
                <a:latin typeface="Calibri"/>
                <a:ea typeface="Calibri"/>
                <a:cs typeface="Calibri"/>
              </a:rPr>
              <a:t> </a:t>
            </a:r>
            <a:r>
              <a:rPr lang="gl-ES" b="1" dirty="0" err="1">
                <a:latin typeface="Calibri"/>
                <a:ea typeface="Calibri"/>
                <a:cs typeface="Calibri"/>
              </a:rPr>
              <a:t>neutrons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40BAEEE-E283-74B7-A897-A5D15D4590D3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66704289-47E9-323A-2427-4EAFD4B1810D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41080C79-BD6D-A84E-75B2-AD75051A27E5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20" name="Caixa de texto 19">
                <a:extLst>
                  <a:ext uri="{FF2B5EF4-FFF2-40B4-BE49-F238E27FC236}">
                    <a16:creationId xmlns:a16="http://schemas.microsoft.com/office/drawing/2014/main" id="{655EF22B-5933-DECB-A618-12A126B2704C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8" name="Imaxe 17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808DACBB-0AE1-192A-4F78-F1F543A3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4" name="Marcador de posición de número de diapositiva 6">
            <a:extLst>
              <a:ext uri="{FF2B5EF4-FFF2-40B4-BE49-F238E27FC236}">
                <a16:creationId xmlns:a16="http://schemas.microsoft.com/office/drawing/2014/main" id="{17197935-088B-F596-1FE2-5E89499C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3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04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Agrupar 61">
            <a:extLst>
              <a:ext uri="{FF2B5EF4-FFF2-40B4-BE49-F238E27FC236}">
                <a16:creationId xmlns:a16="http://schemas.microsoft.com/office/drawing/2014/main" id="{388DBE1E-4B13-0780-BBBB-4EFCBFE80AE5}"/>
              </a:ext>
            </a:extLst>
          </p:cNvPr>
          <p:cNvGrpSpPr/>
          <p:nvPr/>
        </p:nvGrpSpPr>
        <p:grpSpPr>
          <a:xfrm>
            <a:off x="6531364" y="1037867"/>
            <a:ext cx="6815457" cy="4040957"/>
            <a:chOff x="6197816" y="1598402"/>
            <a:chExt cx="5877117" cy="3474451"/>
          </a:xfrm>
        </p:grpSpPr>
        <p:sp>
          <p:nvSpPr>
            <p:cNvPr id="7" name="Trapecio 6">
              <a:extLst>
                <a:ext uri="{FF2B5EF4-FFF2-40B4-BE49-F238E27FC236}">
                  <a16:creationId xmlns:a16="http://schemas.microsoft.com/office/drawing/2014/main" id="{85BD716A-8F66-B99E-603E-EC9839DCBB5B}"/>
                </a:ext>
              </a:extLst>
            </p:cNvPr>
            <p:cNvSpPr/>
            <p:nvPr/>
          </p:nvSpPr>
          <p:spPr>
            <a:xfrm rot="16200000">
              <a:off x="7178044" y="1623771"/>
              <a:ext cx="628024" cy="2386484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gl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99F405A-5730-E60A-AAD8-5E2FB0F672FA}"/>
                </a:ext>
              </a:extLst>
            </p:cNvPr>
            <p:cNvSpPr/>
            <p:nvPr/>
          </p:nvSpPr>
          <p:spPr>
            <a:xfrm>
              <a:off x="8600740" y="2283282"/>
              <a:ext cx="1603697" cy="168059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cs typeface="Calibri"/>
              </a:endParaRPr>
            </a:p>
            <a:p>
              <a:pPr algn="ctr"/>
              <a:endParaRPr lang="en-GB">
                <a:cs typeface="Calibri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1D42905-B065-B977-A679-ECA81F3BC91F}"/>
                </a:ext>
              </a:extLst>
            </p:cNvPr>
            <p:cNvSpPr/>
            <p:nvPr/>
          </p:nvSpPr>
          <p:spPr>
            <a:xfrm>
              <a:off x="8859822" y="4119693"/>
              <a:ext cx="616591" cy="8705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00" b="1">
                <a:solidFill>
                  <a:schemeClr val="tx1"/>
                </a:solidFill>
              </a:endParaRPr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A2682AA8-B2E0-38E5-832A-075F80B2F3E9}"/>
                </a:ext>
              </a:extLst>
            </p:cNvPr>
            <p:cNvCxnSpPr>
              <a:cxnSpLocks/>
            </p:cNvCxnSpPr>
            <p:nvPr/>
          </p:nvCxnSpPr>
          <p:spPr>
            <a:xfrm>
              <a:off x="8925699" y="2460440"/>
              <a:ext cx="574962" cy="64731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91E7C03-0379-00A9-F882-1E7765460514}"/>
                </a:ext>
              </a:extLst>
            </p:cNvPr>
            <p:cNvCxnSpPr/>
            <p:nvPr/>
          </p:nvCxnSpPr>
          <p:spPr>
            <a:xfrm>
              <a:off x="8633453" y="2444154"/>
              <a:ext cx="0" cy="7149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20">
              <a:extLst>
                <a:ext uri="{FF2B5EF4-FFF2-40B4-BE49-F238E27FC236}">
                  <a16:creationId xmlns:a16="http://schemas.microsoft.com/office/drawing/2014/main" id="{F357A78A-3963-8615-D916-9DFB1DF318F1}"/>
                </a:ext>
              </a:extLst>
            </p:cNvPr>
            <p:cNvSpPr txBox="1"/>
            <p:nvPr/>
          </p:nvSpPr>
          <p:spPr>
            <a:xfrm>
              <a:off x="8593704" y="1598402"/>
              <a:ext cx="678006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Mirror</a:t>
              </a:r>
              <a:endParaRPr lang="en-GB" sz="1600" b="1" dirty="0"/>
            </a:p>
          </p:txBody>
        </p:sp>
        <p:sp>
          <p:nvSpPr>
            <p:cNvPr id="14" name="CuadroTexto 22">
              <a:extLst>
                <a:ext uri="{FF2B5EF4-FFF2-40B4-BE49-F238E27FC236}">
                  <a16:creationId xmlns:a16="http://schemas.microsoft.com/office/drawing/2014/main" id="{8ADD586B-FD9B-35A6-7351-8C3ED9EE1C21}"/>
                </a:ext>
              </a:extLst>
            </p:cNvPr>
            <p:cNvSpPr txBox="1"/>
            <p:nvPr/>
          </p:nvSpPr>
          <p:spPr>
            <a:xfrm>
              <a:off x="7234423" y="1724682"/>
              <a:ext cx="108991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chemeClr val="accent2"/>
                  </a:solidFill>
                </a:rPr>
                <a:t>Scintillator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231F03-76A1-C9AA-1E50-9DF21D9CB8E5}"/>
                </a:ext>
              </a:extLst>
            </p:cNvPr>
            <p:cNvSpPr/>
            <p:nvPr/>
          </p:nvSpPr>
          <p:spPr>
            <a:xfrm>
              <a:off x="8446529" y="2668272"/>
              <a:ext cx="150553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7076D7C-9656-9B3B-BF5F-FA0C188437D2}"/>
                </a:ext>
              </a:extLst>
            </p:cNvPr>
            <p:cNvSpPr/>
            <p:nvPr/>
          </p:nvSpPr>
          <p:spPr>
            <a:xfrm>
              <a:off x="9037330" y="3717176"/>
              <a:ext cx="268926" cy="40138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8" name="CuadroTexto 30">
              <a:extLst>
                <a:ext uri="{FF2B5EF4-FFF2-40B4-BE49-F238E27FC236}">
                  <a16:creationId xmlns:a16="http://schemas.microsoft.com/office/drawing/2014/main" id="{71ED479D-3C6F-607C-B112-123CE1CF55EC}"/>
                </a:ext>
              </a:extLst>
            </p:cNvPr>
            <p:cNvSpPr txBox="1"/>
            <p:nvPr/>
          </p:nvSpPr>
          <p:spPr>
            <a:xfrm>
              <a:off x="10213263" y="4082905"/>
              <a:ext cx="573811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Lens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91D7CDCC-092A-4C56-F66B-732A0E7F07D7}"/>
                </a:ext>
              </a:extLst>
            </p:cNvPr>
            <p:cNvSpPr/>
            <p:nvPr/>
          </p:nvSpPr>
          <p:spPr>
            <a:xfrm rot="16200000">
              <a:off x="7370504" y="3875785"/>
              <a:ext cx="1921498" cy="4726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/>
                <a:t>Pb &amp; HDPE shielding</a:t>
              </a:r>
            </a:p>
          </p:txBody>
        </p:sp>
        <p:sp>
          <p:nvSpPr>
            <p:cNvPr id="20" name="CuadroTexto 25">
              <a:extLst>
                <a:ext uri="{FF2B5EF4-FFF2-40B4-BE49-F238E27FC236}">
                  <a16:creationId xmlns:a16="http://schemas.microsoft.com/office/drawing/2014/main" id="{14A570CC-DFB1-4BDC-F5BB-5CCB28ECA1BB}"/>
                </a:ext>
              </a:extLst>
            </p:cNvPr>
            <p:cNvSpPr txBox="1"/>
            <p:nvPr/>
          </p:nvSpPr>
          <p:spPr>
            <a:xfrm>
              <a:off x="7365809" y="2117235"/>
              <a:ext cx="761186" cy="30035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chemeClr val="accent6">
                      <a:lumMod val="75000"/>
                    </a:schemeClr>
                  </a:solidFill>
                </a:rPr>
                <a:t>Sample</a:t>
              </a:r>
            </a:p>
          </p:txBody>
        </p:sp>
        <p:cxnSp>
          <p:nvCxnSpPr>
            <p:cNvPr id="21" name="Conector recto de flecha 34">
              <a:extLst>
                <a:ext uri="{FF2B5EF4-FFF2-40B4-BE49-F238E27FC236}">
                  <a16:creationId xmlns:a16="http://schemas.microsoft.com/office/drawing/2014/main" id="{21F18BA3-1DF1-4D69-FF3C-AD98439F64B3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933" y="4255860"/>
              <a:ext cx="0" cy="146521"/>
            </a:xfrm>
            <a:prstGeom prst="straightConnector1">
              <a:avLst/>
            </a:prstGeom>
            <a:ln w="0"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CuadroTexto 20">
              <a:extLst>
                <a:ext uri="{FF2B5EF4-FFF2-40B4-BE49-F238E27FC236}">
                  <a16:creationId xmlns:a16="http://schemas.microsoft.com/office/drawing/2014/main" id="{3863CB62-5B84-49E5-0701-7269C19E7887}"/>
                </a:ext>
              </a:extLst>
            </p:cNvPr>
            <p:cNvSpPr txBox="1"/>
            <p:nvPr/>
          </p:nvSpPr>
          <p:spPr>
            <a:xfrm>
              <a:off x="9322572" y="2029097"/>
              <a:ext cx="976421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Black Box</a:t>
              </a:r>
              <a:endParaRPr lang="gl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Caixa de texto 9">
              <a:extLst>
                <a:ext uri="{FF2B5EF4-FFF2-40B4-BE49-F238E27FC236}">
                  <a16:creationId xmlns:a16="http://schemas.microsoft.com/office/drawing/2014/main" id="{7730B906-59A3-F2C7-BB1A-F60000BA64CB}"/>
                </a:ext>
              </a:extLst>
            </p:cNvPr>
            <p:cNvSpPr txBox="1"/>
            <p:nvPr/>
          </p:nvSpPr>
          <p:spPr>
            <a:xfrm>
              <a:off x="10194168" y="4509830"/>
              <a:ext cx="787877" cy="51060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CMOS</a:t>
              </a:r>
              <a:endParaRPr lang="gl-ES" dirty="0"/>
            </a:p>
            <a:p>
              <a:r>
                <a:rPr lang="en-GB" sz="1400" b="1" dirty="0"/>
                <a:t>camera</a:t>
              </a:r>
              <a:endParaRPr lang="gl-ES" dirty="0"/>
            </a:p>
          </p:txBody>
        </p:sp>
        <p:cxnSp>
          <p:nvCxnSpPr>
            <p:cNvPr id="26" name="Conector recto de frecha 25">
              <a:extLst>
                <a:ext uri="{FF2B5EF4-FFF2-40B4-BE49-F238E27FC236}">
                  <a16:creationId xmlns:a16="http://schemas.microsoft.com/office/drawing/2014/main" id="{318DA145-63D5-9ABA-E3E9-550E87564F42}"/>
                </a:ext>
              </a:extLst>
            </p:cNvPr>
            <p:cNvCxnSpPr/>
            <p:nvPr/>
          </p:nvCxnSpPr>
          <p:spPr>
            <a:xfrm>
              <a:off x="8121315" y="2363874"/>
              <a:ext cx="289890" cy="27332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recha 26">
              <a:extLst>
                <a:ext uri="{FF2B5EF4-FFF2-40B4-BE49-F238E27FC236}">
                  <a16:creationId xmlns:a16="http://schemas.microsoft.com/office/drawing/2014/main" id="{072BE05F-A7DD-FA54-EF05-761DE974781C}"/>
                </a:ext>
              </a:extLst>
            </p:cNvPr>
            <p:cNvCxnSpPr/>
            <p:nvPr/>
          </p:nvCxnSpPr>
          <p:spPr>
            <a:xfrm>
              <a:off x="8274542" y="1929037"/>
              <a:ext cx="289892" cy="49695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recha 27">
              <a:extLst>
                <a:ext uri="{FF2B5EF4-FFF2-40B4-BE49-F238E27FC236}">
                  <a16:creationId xmlns:a16="http://schemas.microsoft.com/office/drawing/2014/main" id="{4B6BECFE-53F9-0324-CA9F-4AAE075618DE}"/>
                </a:ext>
              </a:extLst>
            </p:cNvPr>
            <p:cNvCxnSpPr/>
            <p:nvPr/>
          </p:nvCxnSpPr>
          <p:spPr>
            <a:xfrm>
              <a:off x="8928868" y="1877272"/>
              <a:ext cx="24849" cy="5218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recha 28">
              <a:extLst>
                <a:ext uri="{FF2B5EF4-FFF2-40B4-BE49-F238E27FC236}">
                  <a16:creationId xmlns:a16="http://schemas.microsoft.com/office/drawing/2014/main" id="{A55B95F6-EA26-371E-82C7-C73062A4D8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9021" y="3849425"/>
              <a:ext cx="865161" cy="3644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recha 29">
              <a:extLst>
                <a:ext uri="{FF2B5EF4-FFF2-40B4-BE49-F238E27FC236}">
                  <a16:creationId xmlns:a16="http://schemas.microsoft.com/office/drawing/2014/main" id="{12D396FF-526C-E8C9-B1C1-914CFFAC31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08042" y="4527705"/>
              <a:ext cx="623961" cy="1573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recha 30">
              <a:extLst>
                <a:ext uri="{FF2B5EF4-FFF2-40B4-BE49-F238E27FC236}">
                  <a16:creationId xmlns:a16="http://schemas.microsoft.com/office/drawing/2014/main" id="{63A9FEBB-0C20-410D-8662-AD75312ED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8629" y="2838052"/>
              <a:ext cx="604632" cy="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recha 31">
              <a:extLst>
                <a:ext uri="{FF2B5EF4-FFF2-40B4-BE49-F238E27FC236}">
                  <a16:creationId xmlns:a16="http://schemas.microsoft.com/office/drawing/2014/main" id="{9A30B074-3174-3FA6-2F39-1CC05B83BD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8629" y="2738661"/>
              <a:ext cx="480393" cy="16566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adroTexto 22">
              <a:extLst>
                <a:ext uri="{FF2B5EF4-FFF2-40B4-BE49-F238E27FC236}">
                  <a16:creationId xmlns:a16="http://schemas.microsoft.com/office/drawing/2014/main" id="{F58FC575-6967-85D9-992E-C67C875BC384}"/>
                </a:ext>
              </a:extLst>
            </p:cNvPr>
            <p:cNvSpPr txBox="1"/>
            <p:nvPr/>
          </p:nvSpPr>
          <p:spPr>
            <a:xfrm rot="180000">
              <a:off x="6197816" y="2943159"/>
              <a:ext cx="97045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gl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chemeClr val="accent5">
                      <a:lumMod val="75000"/>
                    </a:schemeClr>
                  </a:solidFill>
                </a:rPr>
                <a:t>Radiation</a:t>
              </a:r>
              <a:endParaRPr lang="gl-E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Rectángulo: un só canto recortado 35">
            <a:extLst>
              <a:ext uri="{FF2B5EF4-FFF2-40B4-BE49-F238E27FC236}">
                <a16:creationId xmlns:a16="http://schemas.microsoft.com/office/drawing/2014/main" id="{EB3D51BD-01AC-71B3-097A-9DA29D7622D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0FADAC2C-395C-8CE6-E962-72E2C01B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 fontScale="90000"/>
          </a:bodyPr>
          <a:lstStyle/>
          <a:p>
            <a:r>
              <a:rPr lang="gl-ES" dirty="0">
                <a:latin typeface="Biome"/>
                <a:ea typeface="Calibri"/>
                <a:cs typeface="Calibri"/>
              </a:rPr>
              <a:t>Gamma </a:t>
            </a:r>
            <a:r>
              <a:rPr lang="gl-ES" dirty="0" err="1">
                <a:latin typeface="Biome"/>
                <a:ea typeface="Calibri"/>
                <a:cs typeface="Calibri"/>
              </a:rPr>
              <a:t>and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neutron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imaging</a:t>
            </a:r>
            <a:r>
              <a:rPr lang="gl-ES" dirty="0">
                <a:latin typeface="Biome"/>
                <a:ea typeface="Calibri"/>
                <a:cs typeface="Calibri"/>
              </a:rPr>
              <a:t> - Detector</a:t>
            </a:r>
            <a:endParaRPr lang="gl-ES" dirty="0"/>
          </a:p>
        </p:txBody>
      </p:sp>
      <p:sp>
        <p:nvSpPr>
          <p:cNvPr id="41" name="Marcador de posición de contido 9">
            <a:extLst>
              <a:ext uri="{FF2B5EF4-FFF2-40B4-BE49-F238E27FC236}">
                <a16:creationId xmlns:a16="http://schemas.microsoft.com/office/drawing/2014/main" id="{E847D834-E5C1-6BA1-E989-19D15CA1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03" y="979166"/>
            <a:ext cx="6533335" cy="56358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gl-ES" sz="2000" err="1">
                <a:latin typeface="Calibri"/>
                <a:cs typeface="Calibri"/>
              </a:rPr>
              <a:t>Most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common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design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based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on</a:t>
            </a:r>
            <a:r>
              <a:rPr lang="gl-ES" sz="2000" dirty="0">
                <a:latin typeface="Calibri"/>
                <a:cs typeface="Calibri"/>
              </a:rPr>
              <a:t> a </a:t>
            </a:r>
            <a:r>
              <a:rPr lang="gl-ES" sz="2000" err="1">
                <a:latin typeface="Calibri"/>
                <a:cs typeface="Calibri"/>
              </a:rPr>
              <a:t>scintillator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and</a:t>
            </a:r>
            <a:r>
              <a:rPr lang="gl-ES" sz="2000" dirty="0">
                <a:latin typeface="Calibri"/>
                <a:cs typeface="Calibri"/>
              </a:rPr>
              <a:t> a </a:t>
            </a:r>
            <a:r>
              <a:rPr lang="gl-ES" sz="2000" err="1">
                <a:latin typeface="Calibri"/>
                <a:cs typeface="Calibri"/>
              </a:rPr>
              <a:t>camera</a:t>
            </a:r>
            <a:r>
              <a:rPr lang="gl-ES" sz="2000" dirty="0">
                <a:latin typeface="Calibri"/>
                <a:cs typeface="Calibri"/>
              </a:rPr>
              <a:t>.</a:t>
            </a:r>
            <a:endParaRPr lang="gl-ES"/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800" err="1">
                <a:latin typeface="Calibri"/>
                <a:cs typeface="Calibri"/>
              </a:rPr>
              <a:t>Frame-based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err="1">
                <a:latin typeface="Calibri"/>
                <a:cs typeface="Calibri"/>
              </a:rPr>
              <a:t>cameras</a:t>
            </a:r>
            <a:r>
              <a:rPr lang="gl-ES" sz="1800" dirty="0">
                <a:latin typeface="Calibri"/>
                <a:cs typeface="Calibri"/>
              </a:rPr>
              <a:t> (CCD/CMOS).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800" err="1">
                <a:latin typeface="Calibri"/>
                <a:cs typeface="Calibri"/>
              </a:rPr>
              <a:t>Event-driven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err="1">
                <a:latin typeface="Calibri"/>
                <a:cs typeface="Calibri"/>
              </a:rPr>
              <a:t>camera</a:t>
            </a:r>
            <a:r>
              <a:rPr lang="gl-ES" sz="1800" dirty="0">
                <a:latin typeface="Calibri"/>
                <a:cs typeface="Calibri"/>
              </a:rPr>
              <a:t> (</a:t>
            </a:r>
            <a:r>
              <a:rPr lang="gl-ES" sz="1800" err="1">
                <a:latin typeface="Calibri"/>
                <a:cs typeface="Calibri"/>
              </a:rPr>
              <a:t>Timepix</a:t>
            </a:r>
            <a:r>
              <a:rPr lang="gl-ES" sz="1800" dirty="0">
                <a:latin typeface="Calibri"/>
                <a:cs typeface="Calibri"/>
              </a:rPr>
              <a:t>).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gl-E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gl-ES" sz="2000" dirty="0">
                <a:latin typeface="Calibri"/>
                <a:cs typeface="Calibri"/>
              </a:rPr>
              <a:t>Flexible to </a:t>
            </a:r>
            <a:r>
              <a:rPr lang="gl-ES" sz="2000" err="1">
                <a:latin typeface="Calibri"/>
                <a:cs typeface="Calibri"/>
              </a:rPr>
              <a:t>different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types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of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radiation</a:t>
            </a:r>
            <a:r>
              <a:rPr lang="gl-ES" sz="2000" dirty="0">
                <a:latin typeface="Calibri"/>
                <a:cs typeface="Calibri"/>
              </a:rPr>
              <a:t> (</a:t>
            </a:r>
            <a:r>
              <a:rPr lang="gl-ES" sz="2000" err="1">
                <a:latin typeface="Calibri"/>
                <a:cs typeface="Calibri"/>
              </a:rPr>
              <a:t>neutrons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or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photons</a:t>
            </a:r>
            <a:r>
              <a:rPr lang="gl-ES" sz="2000" dirty="0">
                <a:latin typeface="Calibri"/>
                <a:cs typeface="Calibri"/>
              </a:rPr>
              <a:t>) </a:t>
            </a:r>
            <a:r>
              <a:rPr lang="gl-ES" sz="2000" err="1">
                <a:latin typeface="Calibri"/>
                <a:cs typeface="Calibri"/>
              </a:rPr>
              <a:t>by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exchanging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the</a:t>
            </a:r>
            <a:r>
              <a:rPr lang="gl-ES" sz="2000" dirty="0">
                <a:latin typeface="Calibri"/>
                <a:cs typeface="Calibri"/>
              </a:rPr>
              <a:t> </a:t>
            </a:r>
            <a:r>
              <a:rPr lang="gl-ES" sz="2000" err="1">
                <a:latin typeface="Calibri"/>
                <a:cs typeface="Calibri"/>
              </a:rPr>
              <a:t>scintillator</a:t>
            </a:r>
            <a:r>
              <a:rPr lang="gl-ES" sz="2000" dirty="0">
                <a:latin typeface="Calibri"/>
                <a:cs typeface="Calibri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800" dirty="0" err="1">
                <a:latin typeface="Calibri"/>
                <a:cs typeface="Calibri"/>
              </a:rPr>
              <a:t>CsI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cs typeface="Calibri"/>
              </a:rPr>
              <a:t>or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cs typeface="Calibri"/>
              </a:rPr>
              <a:t>NaI</a:t>
            </a:r>
            <a:r>
              <a:rPr lang="gl-ES" sz="1800" dirty="0">
                <a:latin typeface="Calibri"/>
                <a:cs typeface="Calibri"/>
              </a:rPr>
              <a:t> for gamma </a:t>
            </a:r>
            <a:r>
              <a:rPr lang="gl-ES" sz="1800" dirty="0" err="1">
                <a:latin typeface="Calibri"/>
                <a:cs typeface="Calibri"/>
              </a:rPr>
              <a:t>rays</a:t>
            </a:r>
            <a:r>
              <a:rPr lang="gl-ES" sz="1800" dirty="0">
                <a:latin typeface="Calibri"/>
                <a:cs typeface="Calibri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800" dirty="0" err="1">
                <a:latin typeface="Calibri"/>
                <a:cs typeface="Calibri"/>
              </a:rPr>
              <a:t>ZnS:Cu</a:t>
            </a:r>
            <a:r>
              <a:rPr lang="gl-ES" sz="1800" dirty="0">
                <a:latin typeface="Calibri"/>
                <a:cs typeface="Calibri"/>
              </a:rPr>
              <a:t> for </a:t>
            </a:r>
            <a:r>
              <a:rPr lang="gl-ES" sz="1800" dirty="0" err="1">
                <a:latin typeface="Calibri"/>
                <a:cs typeface="Calibri"/>
              </a:rPr>
              <a:t>neutrons</a:t>
            </a:r>
            <a:r>
              <a:rPr lang="gl-ES" sz="1800" dirty="0">
                <a:latin typeface="Calibri"/>
                <a:cs typeface="Calibri"/>
              </a:rPr>
              <a:t>. </a:t>
            </a:r>
            <a:r>
              <a:rPr lang="gl-ES" sz="1800" dirty="0" err="1">
                <a:latin typeface="Calibri"/>
                <a:cs typeface="Calibri"/>
              </a:rPr>
              <a:t>Polypropylene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cs typeface="Calibri"/>
              </a:rPr>
              <a:t>layer</a:t>
            </a:r>
            <a:r>
              <a:rPr lang="gl-ES" sz="1800" dirty="0">
                <a:latin typeface="Calibri"/>
                <a:cs typeface="Calibri"/>
              </a:rPr>
              <a:t> for n-p </a:t>
            </a:r>
            <a:r>
              <a:rPr lang="gl-ES" sz="1800" dirty="0" err="1">
                <a:latin typeface="Calibri"/>
                <a:cs typeface="Calibri"/>
              </a:rPr>
              <a:t>conversion</a:t>
            </a:r>
            <a:r>
              <a:rPr lang="gl-ES" sz="1800" dirty="0">
                <a:latin typeface="Calibri"/>
                <a:cs typeface="Calibri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800" dirty="0">
                <a:latin typeface="Calibri"/>
                <a:cs typeface="Calibri"/>
              </a:rPr>
              <a:t>GADOX for </a:t>
            </a:r>
            <a:r>
              <a:rPr lang="gl-ES" sz="1800" dirty="0" err="1">
                <a:latin typeface="Calibri"/>
                <a:cs typeface="Calibri"/>
              </a:rPr>
              <a:t>both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cs typeface="Calibri"/>
              </a:rPr>
              <a:t>radiation</a:t>
            </a:r>
            <a:r>
              <a:rPr lang="gl-ES" sz="1800" dirty="0">
                <a:latin typeface="Calibri"/>
                <a:cs typeface="Calibri"/>
              </a:rPr>
              <a:t> </a:t>
            </a:r>
            <a:r>
              <a:rPr lang="gl-ES" sz="1800" dirty="0" err="1">
                <a:latin typeface="Calibri"/>
                <a:cs typeface="Calibri"/>
              </a:rPr>
              <a:t>types</a:t>
            </a:r>
            <a:r>
              <a:rPr lang="gl-ES" sz="1800" dirty="0"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gl-ES" sz="2000" dirty="0">
              <a:latin typeface="Calibri"/>
              <a:cs typeface="Calibri"/>
            </a:endParaRPr>
          </a:p>
        </p:txBody>
      </p:sp>
      <p:sp>
        <p:nvSpPr>
          <p:cNvPr id="42" name="Caixa de texto 41">
            <a:extLst>
              <a:ext uri="{FF2B5EF4-FFF2-40B4-BE49-F238E27FC236}">
                <a16:creationId xmlns:a16="http://schemas.microsoft.com/office/drawing/2014/main" id="{FCA29D15-40E1-861B-998A-997B1626E1E4}"/>
              </a:ext>
            </a:extLst>
          </p:cNvPr>
          <p:cNvSpPr txBox="1"/>
          <p:nvPr/>
        </p:nvSpPr>
        <p:spPr>
          <a:xfrm>
            <a:off x="5404916" y="5240984"/>
            <a:ext cx="592015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2000" err="1">
                <a:latin typeface="Calibri"/>
                <a:cs typeface="Arial"/>
              </a:rPr>
              <a:t>Optional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err="1">
                <a:latin typeface="Calibri"/>
                <a:cs typeface="Arial"/>
              </a:rPr>
              <a:t>image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err="1">
                <a:latin typeface="Calibri"/>
                <a:cs typeface="Arial"/>
              </a:rPr>
              <a:t>intensifier</a:t>
            </a:r>
            <a:r>
              <a:rPr lang="gl-ES" sz="2000" dirty="0">
                <a:latin typeface="Calibri"/>
                <a:cs typeface="Arial"/>
              </a:rPr>
              <a:t> for </a:t>
            </a:r>
            <a:r>
              <a:rPr lang="gl-ES" sz="2000" err="1">
                <a:latin typeface="Calibri"/>
                <a:cs typeface="Arial"/>
              </a:rPr>
              <a:t>low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err="1">
                <a:latin typeface="Calibri"/>
                <a:cs typeface="Arial"/>
              </a:rPr>
              <a:t>flux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err="1">
                <a:latin typeface="Calibri"/>
                <a:cs typeface="Arial"/>
              </a:rPr>
              <a:t>conditions</a:t>
            </a:r>
            <a:r>
              <a:rPr lang="gl-ES" sz="2000" dirty="0">
                <a:latin typeface="Calibri"/>
                <a:cs typeface="Arial"/>
              </a:rPr>
              <a:t>.</a:t>
            </a:r>
            <a:r>
              <a:rPr lang="en-US" sz="2000" dirty="0">
                <a:latin typeface="Calibri"/>
                <a:cs typeface="Arial"/>
              </a:rPr>
              <a:t>​</a:t>
            </a:r>
            <a:endParaRPr lang="en-US" sz="2000">
              <a:latin typeface="Calibri"/>
              <a:cs typeface="Calibri"/>
            </a:endParaRPr>
          </a:p>
          <a:p>
            <a:endParaRPr lang="gl-ES" sz="2000" dirty="0">
              <a:latin typeface="Calibri"/>
              <a:cs typeface="Arial"/>
            </a:endParaRPr>
          </a:p>
          <a:p>
            <a:pPr>
              <a:buFont typeface=""/>
            </a:pPr>
            <a:r>
              <a:rPr lang="gl-ES" sz="2000" dirty="0" err="1">
                <a:latin typeface="Calibri"/>
                <a:cs typeface="Arial"/>
              </a:rPr>
              <a:t>Rotary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dirty="0" err="1">
                <a:latin typeface="Calibri"/>
                <a:cs typeface="Arial"/>
              </a:rPr>
              <a:t>stage</a:t>
            </a:r>
            <a:r>
              <a:rPr lang="gl-ES" sz="2000" dirty="0">
                <a:latin typeface="Calibri"/>
                <a:cs typeface="Arial"/>
              </a:rPr>
              <a:t> for </a:t>
            </a:r>
            <a:r>
              <a:rPr lang="gl-ES" sz="2000" dirty="0" err="1">
                <a:latin typeface="Calibri"/>
                <a:cs typeface="Arial"/>
              </a:rPr>
              <a:t>tomographic</a:t>
            </a:r>
            <a:r>
              <a:rPr lang="gl-ES" sz="2000" dirty="0">
                <a:latin typeface="Calibri"/>
                <a:cs typeface="Arial"/>
              </a:rPr>
              <a:t> </a:t>
            </a:r>
            <a:r>
              <a:rPr lang="gl-ES" sz="2000" dirty="0" err="1">
                <a:latin typeface="Calibri"/>
                <a:cs typeface="Arial"/>
              </a:rPr>
              <a:t>measurements</a:t>
            </a:r>
            <a:r>
              <a:rPr lang="gl-ES" sz="2000" dirty="0">
                <a:latin typeface="Calibri"/>
                <a:cs typeface="Arial"/>
              </a:rPr>
              <a:t>.</a:t>
            </a:r>
            <a:endParaRPr lang="gl-ES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B146F0B-1BD3-37FE-DD71-9F0CEC00CF77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47F93284-80B4-EA5E-9331-5E321734E46B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7D20245-BDBE-1D7B-8254-4B8598D98A31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23" name="Caixa de texto 22">
                <a:extLst>
                  <a:ext uri="{FF2B5EF4-FFF2-40B4-BE49-F238E27FC236}">
                    <a16:creationId xmlns:a16="http://schemas.microsoft.com/office/drawing/2014/main" id="{1196CB7D-3D0B-5ABE-3BA7-7E417A3F2A47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5" name="Imaxe 14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ED868FCA-271D-0B63-D23C-356C0F92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pic>
        <p:nvPicPr>
          <p:cNvPr id="2" name="Imaxe 1" descr="Unha imaxe na que se mostra contedor, interior, parede, caixa&#10;&#10;Descrición xerada automaticamente">
            <a:extLst>
              <a:ext uri="{FF2B5EF4-FFF2-40B4-BE49-F238E27FC236}">
                <a16:creationId xmlns:a16="http://schemas.microsoft.com/office/drawing/2014/main" id="{165A20D4-81F0-B723-99C9-FD75F481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47" y="3948744"/>
            <a:ext cx="4081660" cy="2243167"/>
          </a:xfrm>
          <a:prstGeom prst="rect">
            <a:avLst/>
          </a:prstGeom>
        </p:spPr>
      </p:pic>
      <p:sp>
        <p:nvSpPr>
          <p:cNvPr id="4" name="Marcador de posición de número de diapositiva 6">
            <a:extLst>
              <a:ext uri="{FF2B5EF4-FFF2-40B4-BE49-F238E27FC236}">
                <a16:creationId xmlns:a16="http://schemas.microsoft.com/office/drawing/2014/main" id="{597E82E8-0929-8CC1-93B3-7182D228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4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91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un só canto recortado 17">
            <a:extLst>
              <a:ext uri="{FF2B5EF4-FFF2-40B4-BE49-F238E27FC236}">
                <a16:creationId xmlns:a16="http://schemas.microsoft.com/office/drawing/2014/main" id="{DA1ED290-2100-F557-2B54-B8B8516C8060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Marcador de posición de contido 9">
            <a:extLst>
              <a:ext uri="{FF2B5EF4-FFF2-40B4-BE49-F238E27FC236}">
                <a16:creationId xmlns:a16="http://schemas.microsoft.com/office/drawing/2014/main" id="{7C07138A-2CDB-EE28-66E6-7927CF5B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19" y="966153"/>
            <a:ext cx="5917325" cy="5901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gl-ES" sz="2000" b="1" dirty="0">
                <a:latin typeface="Calibri"/>
                <a:ea typeface="Calibri"/>
                <a:cs typeface="Calibri"/>
              </a:rPr>
              <a:t>Gamma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radiography</a:t>
            </a:r>
            <a:endParaRPr lang="gl-ES" sz="20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000" baseline="30000" dirty="0">
                <a:latin typeface="Calibri"/>
                <a:ea typeface="Calibri"/>
                <a:cs typeface="Calibri"/>
              </a:rPr>
              <a:t>60</a:t>
            </a:r>
            <a:r>
              <a:rPr lang="gl-ES" sz="2000" dirty="0">
                <a:latin typeface="Calibri"/>
                <a:ea typeface="Calibri"/>
                <a:cs typeface="Calibri"/>
              </a:rPr>
              <a:t>Co gamma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irradiator</a:t>
            </a:r>
            <a:r>
              <a:rPr lang="gl-ES" sz="2000" dirty="0">
                <a:latin typeface="Calibri"/>
                <a:ea typeface="Calibri"/>
                <a:cs typeface="Calibri"/>
              </a:rPr>
              <a:t> (~47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TBq</a:t>
            </a:r>
            <a:r>
              <a:rPr lang="gl-ES" sz="2000" dirty="0">
                <a:latin typeface="Calibri"/>
                <a:ea typeface="Calibri"/>
                <a:cs typeface="Calibri"/>
              </a:rPr>
              <a:t>)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at</a:t>
            </a:r>
            <a:r>
              <a:rPr lang="gl-ES" sz="2000" dirty="0">
                <a:latin typeface="Calibri"/>
                <a:ea typeface="Calibri"/>
                <a:cs typeface="Calibri"/>
              </a:rPr>
              <a:t> USC, Santiago de Compostela.</a:t>
            </a:r>
            <a:endParaRPr lang="gl-ES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>
                <a:latin typeface="Calibri"/>
                <a:ea typeface="Calibri"/>
                <a:cs typeface="Calibri"/>
              </a:rPr>
              <a:t>AECL </a:t>
            </a:r>
            <a:r>
              <a:rPr lang="gl-ES" sz="1600" err="1">
                <a:latin typeface="Calibri"/>
                <a:ea typeface="Calibri"/>
                <a:cs typeface="Calibri"/>
              </a:rPr>
              <a:t>Theatron</a:t>
            </a:r>
            <a:r>
              <a:rPr lang="gl-ES" sz="1600" dirty="0">
                <a:latin typeface="Calibri"/>
                <a:ea typeface="Calibri"/>
                <a:cs typeface="Calibri"/>
              </a:rPr>
              <a:t> 780 </a:t>
            </a:r>
            <a:r>
              <a:rPr lang="gl-ES" sz="1600" err="1">
                <a:latin typeface="Calibri"/>
                <a:ea typeface="Calibri"/>
                <a:cs typeface="Calibri"/>
              </a:rPr>
              <a:t>therapy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unit</a:t>
            </a:r>
            <a:r>
              <a:rPr lang="gl-ES" sz="1600" dirty="0">
                <a:latin typeface="Calibri"/>
                <a:ea typeface="Calibri"/>
                <a:cs typeface="Calibri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 err="1">
                <a:latin typeface="Calibri"/>
                <a:ea typeface="Calibri"/>
                <a:cs typeface="Calibri"/>
              </a:rPr>
              <a:t>Adjustable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source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size</a:t>
            </a:r>
            <a:r>
              <a:rPr lang="gl-ES" sz="1600" dirty="0">
                <a:latin typeface="Calibri"/>
                <a:ea typeface="Calibri"/>
                <a:cs typeface="Calibri"/>
              </a:rPr>
              <a:t> (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lead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plates</a:t>
            </a:r>
            <a:r>
              <a:rPr lang="gl-ES" sz="1600" dirty="0">
                <a:latin typeface="Calibri"/>
                <a:ea typeface="Calibri"/>
                <a:cs typeface="Calibri"/>
              </a:rPr>
              <a:t>)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and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beam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directionality</a:t>
            </a:r>
            <a:r>
              <a:rPr lang="gl-ES" sz="1600" dirty="0">
                <a:latin typeface="Calibri"/>
                <a:ea typeface="Calibri"/>
                <a:cs typeface="Calibri"/>
              </a:rPr>
              <a:t> (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rotary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axis</a:t>
            </a:r>
            <a:r>
              <a:rPr lang="gl-ES" sz="1600" dirty="0">
                <a:latin typeface="Calibri"/>
                <a:ea typeface="Calibri"/>
                <a:cs typeface="Calibri"/>
              </a:rPr>
              <a:t>). </a:t>
            </a: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1100" dirty="0">
                <a:latin typeface="Calibri"/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gl-ES" sz="2000" dirty="0" err="1">
                <a:latin typeface="Calibri"/>
                <a:ea typeface="Calibri"/>
                <a:cs typeface="Calibri"/>
              </a:rPr>
              <a:t>Device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specifications</a:t>
            </a:r>
            <a:r>
              <a:rPr lang="gl-ES" sz="2000" dirty="0">
                <a:latin typeface="Calibri"/>
                <a:ea typeface="Calibri"/>
                <a:cs typeface="Calibri"/>
              </a:rPr>
              <a:t>: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gl-ES" sz="1600" dirty="0">
                <a:latin typeface="Calibri"/>
                <a:ea typeface="Calibri"/>
                <a:cs typeface="Calibri"/>
              </a:rPr>
              <a:t>GADOX </a:t>
            </a:r>
            <a:r>
              <a:rPr lang="gl-ES" sz="1600" err="1">
                <a:latin typeface="Calibri"/>
                <a:ea typeface="Calibri"/>
                <a:cs typeface="Calibri"/>
              </a:rPr>
              <a:t>scintillating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sheet</a:t>
            </a:r>
            <a:r>
              <a:rPr lang="gl-ES" sz="1600" dirty="0">
                <a:latin typeface="Calibri"/>
                <a:ea typeface="Calibri"/>
                <a:cs typeface="Calibri"/>
              </a:rPr>
              <a:t>, 10x20 </a:t>
            </a:r>
            <a:r>
              <a:rPr lang="gl-ES" sz="1600" err="1">
                <a:latin typeface="Calibri"/>
                <a:ea typeface="Calibri"/>
                <a:cs typeface="Calibri"/>
              </a:rPr>
              <a:t>cm</a:t>
            </a:r>
            <a:r>
              <a:rPr lang="gl-ES" sz="1600" dirty="0">
                <a:latin typeface="Calibri"/>
                <a:ea typeface="Calibri"/>
                <a:cs typeface="Calibri"/>
              </a:rPr>
              <a:t> area.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gl-ES" sz="1600" dirty="0" err="1">
                <a:latin typeface="Calibri"/>
                <a:ea typeface="Calibri"/>
                <a:cs typeface="Calibri"/>
              </a:rPr>
              <a:t>Hamamatsu</a:t>
            </a:r>
            <a:r>
              <a:rPr lang="gl-ES" sz="1600" dirty="0">
                <a:latin typeface="Calibri"/>
                <a:ea typeface="Calibri"/>
                <a:cs typeface="Calibri"/>
              </a:rPr>
              <a:t> Orca-Flash4.0 v2 CMOS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camera</a:t>
            </a:r>
            <a:r>
              <a:rPr lang="gl-ES" sz="1600" dirty="0">
                <a:latin typeface="Calibri"/>
                <a:ea typeface="Calibri"/>
                <a:cs typeface="Calibri"/>
              </a:rPr>
              <a:t>: 2048x2048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pixels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with</a:t>
            </a:r>
            <a:r>
              <a:rPr lang="gl-ES" sz="1600" dirty="0">
                <a:latin typeface="Calibri"/>
                <a:ea typeface="Calibri"/>
                <a:cs typeface="Calibri"/>
              </a:rPr>
              <a:t> 6.5x6.5 µm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pixel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size</a:t>
            </a:r>
            <a:r>
              <a:rPr lang="gl-ES" sz="1600" dirty="0">
                <a:latin typeface="Calibri"/>
                <a:ea typeface="Calibri"/>
                <a:cs typeface="Calibri"/>
              </a:rPr>
              <a:t>.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Optical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lens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i="1" dirty="0">
                <a:latin typeface="Calibri"/>
                <a:ea typeface="Calibri"/>
                <a:cs typeface="Calibri"/>
              </a:rPr>
              <a:t>f</a:t>
            </a:r>
            <a:r>
              <a:rPr lang="gl-ES" sz="1600" dirty="0">
                <a:latin typeface="Calibri"/>
                <a:ea typeface="Calibri"/>
                <a:cs typeface="Calibri"/>
              </a:rPr>
              <a:t>/1.3.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endParaRPr lang="gl-ES" sz="1600" dirty="0">
              <a:latin typeface="Calibri"/>
              <a:ea typeface="Calibri"/>
              <a:cs typeface="Calibri"/>
            </a:endParaRPr>
          </a:p>
          <a:p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2000" dirty="0">
              <a:latin typeface="Aptos" panose="020B0004020202020204"/>
              <a:ea typeface="Calibri"/>
              <a:cs typeface="Calibri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B10C988-332B-988A-F2BE-3BC7D85F9169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663C063-2232-9BD7-6D89-9EBECC85DCCE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1087771F-A4E5-2CB3-DA49-FABC2CDD02F5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6" name="Caixa de texto 5">
                <a:extLst>
                  <a:ext uri="{FF2B5EF4-FFF2-40B4-BE49-F238E27FC236}">
                    <a16:creationId xmlns:a16="http://schemas.microsoft.com/office/drawing/2014/main" id="{85651882-D9A9-8530-9640-C6549E2A6A2A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4" name="Imaxe 3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7CF85472-4BB3-0D28-9075-2EDFCE4F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438D47C4-8298-7AB7-B613-A303870D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" y="-12956"/>
            <a:ext cx="11157898" cy="759902"/>
          </a:xfrm>
        </p:spPr>
        <p:txBody>
          <a:bodyPr>
            <a:normAutofit/>
          </a:bodyPr>
          <a:lstStyle/>
          <a:p>
            <a:r>
              <a:rPr lang="gl-ES" dirty="0">
                <a:latin typeface="Biome"/>
                <a:ea typeface="Calibri"/>
                <a:cs typeface="Calibri"/>
              </a:rPr>
              <a:t>Gamma </a:t>
            </a:r>
            <a:r>
              <a:rPr lang="gl-ES" dirty="0" err="1">
                <a:latin typeface="Biome"/>
                <a:ea typeface="Calibri"/>
                <a:cs typeface="Calibri"/>
              </a:rPr>
              <a:t>and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neutron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imaging</a:t>
            </a:r>
          </a:p>
        </p:txBody>
      </p:sp>
      <p:cxnSp>
        <p:nvCxnSpPr>
          <p:cNvPr id="11" name="Conector recto de frecha 10">
            <a:extLst>
              <a:ext uri="{FF2B5EF4-FFF2-40B4-BE49-F238E27FC236}">
                <a16:creationId xmlns:a16="http://schemas.microsoft.com/office/drawing/2014/main" id="{DF21B3AC-B8AA-D994-F1D7-0C8AF9C61FCE}"/>
              </a:ext>
            </a:extLst>
          </p:cNvPr>
          <p:cNvCxnSpPr/>
          <p:nvPr/>
        </p:nvCxnSpPr>
        <p:spPr>
          <a:xfrm>
            <a:off x="6069589" y="1129619"/>
            <a:ext cx="21772" cy="5138055"/>
          </a:xfrm>
          <a:prstGeom prst="straightConnector1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ción de contido 9">
            <a:extLst>
              <a:ext uri="{FF2B5EF4-FFF2-40B4-BE49-F238E27FC236}">
                <a16:creationId xmlns:a16="http://schemas.microsoft.com/office/drawing/2014/main" id="{96F9C195-76E1-4954-3236-4F5B3D1A9282}"/>
              </a:ext>
            </a:extLst>
          </p:cNvPr>
          <p:cNvSpPr txBox="1">
            <a:spLocks/>
          </p:cNvSpPr>
          <p:nvPr/>
        </p:nvSpPr>
        <p:spPr>
          <a:xfrm>
            <a:off x="6213240" y="969367"/>
            <a:ext cx="5829881" cy="5902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gl-ES" sz="2000" b="1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latin typeface="Calibri"/>
                <a:ea typeface="Calibri"/>
                <a:cs typeface="Calibri"/>
              </a:rPr>
              <a:t>radiography</a:t>
            </a:r>
            <a:endParaRPr lang="gl-ES" sz="20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000" dirty="0" err="1">
                <a:latin typeface="Calibri"/>
                <a:ea typeface="Calibri"/>
                <a:cs typeface="Calibri"/>
              </a:rPr>
              <a:t>HiSPANoS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neutron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beamline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at</a:t>
            </a:r>
            <a:r>
              <a:rPr lang="gl-ES" sz="2000" dirty="0">
                <a:latin typeface="Calibri"/>
                <a:ea typeface="Calibri"/>
                <a:cs typeface="Calibri"/>
              </a:rPr>
              <a:t> Centro Nacional de Aceleradores (CNA),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Seville</a:t>
            </a:r>
            <a:r>
              <a:rPr lang="gl-ES" sz="2000" dirty="0">
                <a:latin typeface="Calibri"/>
                <a:ea typeface="Calibri"/>
                <a:cs typeface="Calibri"/>
              </a:rPr>
              <a:t>.</a:t>
            </a:r>
            <a:endParaRPr lang="gl-ES"/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 err="1">
                <a:latin typeface="Calibri"/>
                <a:cs typeface="Calibri"/>
              </a:rPr>
              <a:t>Proton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or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deuterium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beams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delivered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by</a:t>
            </a:r>
            <a:r>
              <a:rPr lang="gl-ES" sz="1600" dirty="0">
                <a:latin typeface="Calibri"/>
                <a:cs typeface="Calibri"/>
              </a:rPr>
              <a:t> 3MV </a:t>
            </a:r>
            <a:r>
              <a:rPr lang="gl-ES" sz="1600" dirty="0" err="1">
                <a:latin typeface="Calibri"/>
                <a:cs typeface="Calibri"/>
              </a:rPr>
              <a:t>tandem</a:t>
            </a:r>
            <a:r>
              <a:rPr lang="gl-ES" sz="1600" dirty="0">
                <a:latin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cs typeface="Calibri"/>
              </a:rPr>
              <a:t>accelerator</a:t>
            </a:r>
            <a:r>
              <a:rPr lang="gl-ES" sz="1600" dirty="0">
                <a:latin typeface="Calibri"/>
                <a:cs typeface="Calibri"/>
              </a:rPr>
              <a:t>.</a:t>
            </a:r>
            <a:endParaRPr lang="gl-E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 err="1">
                <a:latin typeface="Calibri"/>
                <a:ea typeface="Calibri"/>
                <a:cs typeface="Calibri"/>
              </a:rPr>
              <a:t>Fast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neutrons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through</a:t>
            </a:r>
            <a:r>
              <a:rPr lang="gl-ES" sz="1600" dirty="0">
                <a:latin typeface="Calibri"/>
                <a:ea typeface="Calibri"/>
                <a:cs typeface="Calibri"/>
              </a:rPr>
              <a:t> (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p,n</a:t>
            </a:r>
            <a:r>
              <a:rPr lang="gl-ES" sz="1600" dirty="0">
                <a:latin typeface="Calibri"/>
                <a:ea typeface="Calibri"/>
                <a:cs typeface="Calibri"/>
              </a:rPr>
              <a:t>)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and</a:t>
            </a:r>
            <a:r>
              <a:rPr lang="gl-ES" sz="1600" dirty="0">
                <a:latin typeface="Calibri"/>
                <a:ea typeface="Calibri"/>
                <a:cs typeface="Calibri"/>
              </a:rPr>
              <a:t> (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d,n</a:t>
            </a:r>
            <a:r>
              <a:rPr lang="gl-ES" sz="1600" dirty="0">
                <a:latin typeface="Calibri"/>
                <a:ea typeface="Calibri"/>
                <a:cs typeface="Calibri"/>
              </a:rPr>
              <a:t>)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reactions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on</a:t>
            </a:r>
            <a:r>
              <a:rPr lang="gl-ES" sz="1600" dirty="0">
                <a:latin typeface="Calibri"/>
                <a:ea typeface="Calibri"/>
                <a:cs typeface="Calibri"/>
              </a:rPr>
              <a:t> a Be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target</a:t>
            </a:r>
            <a:r>
              <a:rPr lang="gl-ES" sz="1600" dirty="0">
                <a:latin typeface="Calibri"/>
                <a:ea typeface="Calibri"/>
                <a:cs typeface="Calibri"/>
              </a:rPr>
              <a:t>.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Flux</a:t>
            </a:r>
            <a:r>
              <a:rPr lang="gl-ES" sz="1600" dirty="0">
                <a:latin typeface="Calibri"/>
                <a:ea typeface="Calibri"/>
                <a:cs typeface="Calibri"/>
              </a:rPr>
              <a:t>: ~</a:t>
            </a:r>
            <a:r>
              <a:rPr lang="gl-ES" sz="1600" b="1" dirty="0">
                <a:latin typeface="Calibri"/>
                <a:ea typeface="Calibri"/>
                <a:cs typeface="Calibri"/>
              </a:rPr>
              <a:t>5·10</a:t>
            </a:r>
            <a:r>
              <a:rPr lang="gl-ES" sz="1600" b="1" baseline="30000" dirty="0">
                <a:latin typeface="Calibri"/>
                <a:ea typeface="Calibri"/>
                <a:cs typeface="Calibri"/>
              </a:rPr>
              <a:t>6</a:t>
            </a:r>
            <a:r>
              <a:rPr lang="gl-ES" sz="1600" b="1" dirty="0">
                <a:latin typeface="Calibri"/>
                <a:ea typeface="Calibri"/>
                <a:cs typeface="Calibri"/>
              </a:rPr>
              <a:t> n/s/cm</a:t>
            </a:r>
            <a:r>
              <a:rPr lang="gl-ES" sz="1600" b="1" baseline="30000" dirty="0">
                <a:latin typeface="Calibri"/>
                <a:ea typeface="Calibri"/>
                <a:cs typeface="Calibri"/>
              </a:rPr>
              <a:t>2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above</a:t>
            </a:r>
            <a:r>
              <a:rPr lang="gl-ES" sz="1600" dirty="0">
                <a:latin typeface="Calibri"/>
                <a:ea typeface="Calibri"/>
                <a:cs typeface="Calibri"/>
              </a:rPr>
              <a:t> 1.3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MeV</a:t>
            </a:r>
            <a:r>
              <a:rPr lang="gl-ES" sz="1600" dirty="0">
                <a:latin typeface="Calibri"/>
                <a:ea typeface="Calibri"/>
                <a:cs typeface="Calibri"/>
              </a:rPr>
              <a:t> @1.5 m.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 err="1">
                <a:latin typeface="Calibri"/>
                <a:ea typeface="Calibri"/>
                <a:cs typeface="Calibri"/>
              </a:rPr>
              <a:t>Moderation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with</a:t>
            </a:r>
            <a:r>
              <a:rPr lang="gl-ES" sz="1600" dirty="0">
                <a:latin typeface="Calibri"/>
                <a:ea typeface="Calibri"/>
                <a:cs typeface="Calibri"/>
              </a:rPr>
              <a:t> HDPE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blocks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down</a:t>
            </a:r>
            <a:r>
              <a:rPr lang="gl-ES" sz="1600" dirty="0">
                <a:latin typeface="Calibri"/>
                <a:ea typeface="Calibri"/>
                <a:cs typeface="Calibri"/>
              </a:rPr>
              <a:t> to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thermal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dirty="0" err="1">
                <a:latin typeface="Calibri"/>
                <a:ea typeface="Calibri"/>
                <a:cs typeface="Calibri"/>
              </a:rPr>
              <a:t>energies</a:t>
            </a:r>
            <a:r>
              <a:rPr lang="gl-ES" sz="1600" dirty="0">
                <a:latin typeface="Calibri"/>
                <a:ea typeface="Calibri"/>
                <a:cs typeface="Calibri"/>
              </a:rPr>
              <a:t>.</a:t>
            </a:r>
          </a:p>
          <a:p>
            <a:endParaRPr lang="gl-ES" sz="2000" dirty="0">
              <a:latin typeface="Calibri"/>
              <a:ea typeface="Calibri"/>
              <a:cs typeface="Calibri"/>
            </a:endParaRPr>
          </a:p>
          <a:p>
            <a:endParaRPr lang="gl-ES" sz="2000" dirty="0">
              <a:latin typeface="Calibri"/>
              <a:ea typeface="Calibri"/>
              <a:cs typeface="Calibri"/>
            </a:endParaRPr>
          </a:p>
          <a:p>
            <a:endParaRPr lang="gl-ES" sz="2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1000" dirty="0">
                <a:latin typeface="Calibri"/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endParaRPr lang="gl-ES" sz="1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gl-ES" sz="1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gl-ES" sz="2000" dirty="0" err="1">
                <a:latin typeface="Calibri"/>
                <a:ea typeface="Calibri"/>
                <a:cs typeface="Calibri"/>
              </a:rPr>
              <a:t>Device</a:t>
            </a:r>
            <a:r>
              <a:rPr lang="gl-ES" sz="2000" dirty="0">
                <a:latin typeface="Calibri"/>
                <a:ea typeface="Calibri"/>
                <a:cs typeface="Calibri"/>
              </a:rPr>
              <a:t> </a:t>
            </a:r>
            <a:r>
              <a:rPr lang="gl-ES" sz="2000" dirty="0" err="1">
                <a:latin typeface="Calibri"/>
                <a:ea typeface="Calibri"/>
                <a:cs typeface="Calibri"/>
              </a:rPr>
              <a:t>specifications</a:t>
            </a:r>
            <a:r>
              <a:rPr lang="gl-ES" sz="2000" dirty="0">
                <a:latin typeface="Calibri"/>
                <a:ea typeface="Calibri"/>
                <a:cs typeface="Calibri"/>
              </a:rPr>
              <a:t>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err="1">
                <a:latin typeface="Calibri"/>
                <a:ea typeface="Calibri"/>
                <a:cs typeface="Calibri"/>
              </a:rPr>
              <a:t>ZnS:Cu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scintillator</a:t>
            </a:r>
            <a:r>
              <a:rPr lang="gl-ES" sz="1600" dirty="0">
                <a:latin typeface="Calibri"/>
                <a:ea typeface="Calibri"/>
                <a:cs typeface="Calibri"/>
              </a:rPr>
              <a:t>, 10x12 </a:t>
            </a:r>
            <a:r>
              <a:rPr lang="gl-ES" sz="1600" err="1">
                <a:latin typeface="Calibri"/>
                <a:ea typeface="Calibri"/>
                <a:cs typeface="Calibri"/>
              </a:rPr>
              <a:t>cm</a:t>
            </a:r>
            <a:r>
              <a:rPr lang="gl-ES" sz="1600" dirty="0">
                <a:latin typeface="Calibri"/>
                <a:ea typeface="Calibri"/>
                <a:cs typeface="Calibri"/>
              </a:rPr>
              <a:t> area </a:t>
            </a:r>
            <a:r>
              <a:rPr lang="gl-ES" sz="1600" err="1">
                <a:latin typeface="Calibri"/>
                <a:ea typeface="Calibri"/>
                <a:cs typeface="Calibri"/>
              </a:rPr>
              <a:t>and</a:t>
            </a:r>
            <a:r>
              <a:rPr lang="gl-ES" sz="1600" dirty="0">
                <a:latin typeface="Calibri"/>
                <a:ea typeface="Calibri"/>
                <a:cs typeface="Calibri"/>
              </a:rPr>
              <a:t> 2 mm </a:t>
            </a:r>
            <a:r>
              <a:rPr lang="gl-ES" sz="1600" err="1">
                <a:latin typeface="Calibri"/>
                <a:ea typeface="Calibri"/>
                <a:cs typeface="Calibri"/>
              </a:rPr>
              <a:t>thickness</a:t>
            </a:r>
            <a:r>
              <a:rPr lang="gl-ES" sz="1600" dirty="0">
                <a:latin typeface="Calibri"/>
                <a:ea typeface="Calibri"/>
                <a:cs typeface="Calibri"/>
              </a:rPr>
              <a:t>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gl-ES" sz="1600" dirty="0">
                <a:latin typeface="Calibri"/>
                <a:ea typeface="Calibri"/>
                <a:cs typeface="Calibri"/>
              </a:rPr>
              <a:t>ASIO ZWO ASI533MM CMOS </a:t>
            </a:r>
            <a:r>
              <a:rPr lang="gl-ES" sz="1600" err="1">
                <a:latin typeface="Calibri"/>
                <a:ea typeface="Calibri"/>
                <a:cs typeface="Calibri"/>
              </a:rPr>
              <a:t>camera</a:t>
            </a:r>
            <a:r>
              <a:rPr lang="gl-ES" sz="1600" dirty="0">
                <a:latin typeface="Calibri"/>
                <a:ea typeface="Calibri"/>
                <a:cs typeface="Calibri"/>
              </a:rPr>
              <a:t>: 3000x3000 </a:t>
            </a:r>
            <a:r>
              <a:rPr lang="gl-ES" sz="1600" err="1">
                <a:latin typeface="Calibri"/>
                <a:ea typeface="Calibri"/>
                <a:cs typeface="Calibri"/>
              </a:rPr>
              <a:t>pixels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with</a:t>
            </a:r>
            <a:r>
              <a:rPr lang="gl-ES" sz="1600" dirty="0">
                <a:latin typeface="Calibri"/>
                <a:ea typeface="Calibri"/>
                <a:cs typeface="Calibri"/>
              </a:rPr>
              <a:t> 3.7x3.7 </a:t>
            </a:r>
            <a:r>
              <a:rPr lang="gl-ES" sz="1600" err="1">
                <a:latin typeface="Calibri"/>
                <a:ea typeface="Calibri"/>
                <a:cs typeface="Calibri"/>
              </a:rPr>
              <a:t>um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pixel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size</a:t>
            </a:r>
            <a:r>
              <a:rPr lang="gl-ES" sz="1600" dirty="0">
                <a:latin typeface="Calibri"/>
                <a:ea typeface="Calibri"/>
                <a:cs typeface="Calibri"/>
              </a:rPr>
              <a:t>. </a:t>
            </a:r>
            <a:r>
              <a:rPr lang="gl-ES" sz="1600" err="1">
                <a:latin typeface="Calibri"/>
                <a:ea typeface="Calibri"/>
                <a:cs typeface="Calibri"/>
              </a:rPr>
              <a:t>Optical</a:t>
            </a:r>
            <a:r>
              <a:rPr lang="gl-ES" sz="1600" dirty="0">
                <a:latin typeface="Calibri"/>
                <a:ea typeface="Calibri"/>
                <a:cs typeface="Calibri"/>
              </a:rPr>
              <a:t> </a:t>
            </a:r>
            <a:r>
              <a:rPr lang="gl-ES" sz="1600" err="1">
                <a:latin typeface="Calibri"/>
                <a:ea typeface="Calibri"/>
                <a:cs typeface="Calibri"/>
              </a:rPr>
              <a:t>lens</a:t>
            </a:r>
            <a:r>
              <a:rPr lang="gl-ES" sz="1600" dirty="0">
                <a:latin typeface="Calibri"/>
                <a:ea typeface="Calibri"/>
                <a:cs typeface="Calibri"/>
              </a:rPr>
              <a:t> f/1.8.</a:t>
            </a:r>
          </a:p>
          <a:p>
            <a:endParaRPr lang="gl-E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Imaxe 8" descr="Irradiador gamma (Cobalto-60)">
            <a:extLst>
              <a:ext uri="{FF2B5EF4-FFF2-40B4-BE49-F238E27FC236}">
                <a16:creationId xmlns:a16="http://schemas.microsoft.com/office/drawing/2014/main" id="{4FE57629-1634-37F2-9576-276CD9D0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898" y="2927702"/>
            <a:ext cx="2427986" cy="1989752"/>
          </a:xfrm>
          <a:prstGeom prst="rect">
            <a:avLst/>
          </a:prstGeom>
        </p:spPr>
      </p:pic>
      <p:pic>
        <p:nvPicPr>
          <p:cNvPr id="13" name="Imaxe 12" descr="Unha imaxe na que se mostra máquina, enxeñería, roda, interior&#10;&#10;Descrición xerada automaticamente">
            <a:extLst>
              <a:ext uri="{FF2B5EF4-FFF2-40B4-BE49-F238E27FC236}">
                <a16:creationId xmlns:a16="http://schemas.microsoft.com/office/drawing/2014/main" id="{BFBAAC26-91CD-D967-4A54-E3C406B24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441" y="3411283"/>
            <a:ext cx="2900753" cy="1829196"/>
          </a:xfrm>
          <a:prstGeom prst="rect">
            <a:avLst/>
          </a:prstGeom>
        </p:spPr>
      </p:pic>
      <p:sp>
        <p:nvSpPr>
          <p:cNvPr id="12" name="Marcador de posición de número de diapositiva 6">
            <a:extLst>
              <a:ext uri="{FF2B5EF4-FFF2-40B4-BE49-F238E27FC236}">
                <a16:creationId xmlns:a16="http://schemas.microsoft.com/office/drawing/2014/main" id="{8D1DF4A8-AF49-E3F3-124A-D9A9E373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5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8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xe 22" descr="Unha imaxe na que se mostra libro, Rectángulo, captura de pantalla, texto&#10;&#10;Descrición xerada automaticamente">
            <a:extLst>
              <a:ext uri="{FF2B5EF4-FFF2-40B4-BE49-F238E27FC236}">
                <a16:creationId xmlns:a16="http://schemas.microsoft.com/office/drawing/2014/main" id="{3CFB2D9E-F352-8DD4-5648-D4DF3B6B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21" y="1475851"/>
            <a:ext cx="2395309" cy="3316880"/>
          </a:xfrm>
          <a:prstGeom prst="rect">
            <a:avLst/>
          </a:prstGeom>
        </p:spPr>
      </p:pic>
      <p:sp>
        <p:nvSpPr>
          <p:cNvPr id="18" name="Rectángulo: un só canto recortado 17">
            <a:extLst>
              <a:ext uri="{FF2B5EF4-FFF2-40B4-BE49-F238E27FC236}">
                <a16:creationId xmlns:a16="http://schemas.microsoft.com/office/drawing/2014/main" id="{DA1ED290-2100-F557-2B54-B8B8516C8060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F0EE50F-FDB7-9FA7-BDAD-2DBFCE741251}"/>
              </a:ext>
            </a:extLst>
          </p:cNvPr>
          <p:cNvSpPr txBox="1">
            <a:spLocks/>
          </p:cNvSpPr>
          <p:nvPr/>
        </p:nvSpPr>
        <p:spPr>
          <a:xfrm>
            <a:off x="182033" y="-12956"/>
            <a:ext cx="11157898" cy="75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dirty="0">
                <a:latin typeface="Biome"/>
                <a:ea typeface="Calibri"/>
                <a:cs typeface="Calibri"/>
              </a:rPr>
              <a:t>Gamma </a:t>
            </a:r>
            <a:r>
              <a:rPr lang="gl-ES" dirty="0" err="1">
                <a:latin typeface="Biome"/>
                <a:ea typeface="Calibri"/>
                <a:cs typeface="Calibri"/>
              </a:rPr>
              <a:t>radiography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</a:p>
        </p:txBody>
      </p:sp>
      <p:pic>
        <p:nvPicPr>
          <p:cNvPr id="5" name="Imaxe 4" descr="Unha imaxe na que se mostra negro e banco, captura de pantalla, monocromático, Rectángulo&#10;&#10;Descrición xerada automaticamente">
            <a:extLst>
              <a:ext uri="{FF2B5EF4-FFF2-40B4-BE49-F238E27FC236}">
                <a16:creationId xmlns:a16="http://schemas.microsoft.com/office/drawing/2014/main" id="{28D2BE78-CE7F-C403-5C68-6FC4FC53D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591" y="1210748"/>
            <a:ext cx="7479322" cy="4114118"/>
          </a:xfrm>
          <a:prstGeom prst="rect">
            <a:avLst/>
          </a:prstGeom>
        </p:spPr>
      </p:pic>
      <p:sp>
        <p:nvSpPr>
          <p:cNvPr id="12" name="Caixa de texto 9">
            <a:extLst>
              <a:ext uri="{FF2B5EF4-FFF2-40B4-BE49-F238E27FC236}">
                <a16:creationId xmlns:a16="http://schemas.microsoft.com/office/drawing/2014/main" id="{DE0E2418-4D59-0666-439B-F27A145B8347}"/>
              </a:ext>
            </a:extLst>
          </p:cNvPr>
          <p:cNvSpPr txBox="1"/>
          <p:nvPr/>
        </p:nvSpPr>
        <p:spPr>
          <a:xfrm>
            <a:off x="4712721" y="5323660"/>
            <a:ext cx="265595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gl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Source size: 7x7 cm</a:t>
            </a:r>
            <a:endParaRPr lang="gl-E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Exposure time: 5x7 s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Flux: 5·10</a:t>
            </a:r>
            <a:r>
              <a:rPr lang="en-GB" baseline="30000" dirty="0">
                <a:latin typeface="Calibri"/>
                <a:ea typeface="Calibri"/>
                <a:cs typeface="Calibri"/>
              </a:rPr>
              <a:t>8</a:t>
            </a:r>
            <a:r>
              <a:rPr lang="en-GB" dirty="0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ph</a:t>
            </a:r>
            <a:r>
              <a:rPr lang="en-GB" dirty="0">
                <a:latin typeface="Calibri"/>
                <a:ea typeface="Calibri"/>
                <a:cs typeface="Calibri"/>
              </a:rPr>
              <a:t>/s/cm</a:t>
            </a:r>
            <a:r>
              <a:rPr lang="en-GB" baseline="30000" dirty="0">
                <a:latin typeface="Calibri"/>
                <a:ea typeface="Calibri"/>
                <a:cs typeface="Calibri"/>
              </a:rPr>
              <a:t>2</a:t>
            </a:r>
          </a:p>
        </p:txBody>
      </p:sp>
      <p:sp>
        <p:nvSpPr>
          <p:cNvPr id="2" name="Caixa de texto 1">
            <a:extLst>
              <a:ext uri="{FF2B5EF4-FFF2-40B4-BE49-F238E27FC236}">
                <a16:creationId xmlns:a16="http://schemas.microsoft.com/office/drawing/2014/main" id="{2ED2C628-AA82-AE59-E1ED-CC29376F34E6}"/>
              </a:ext>
            </a:extLst>
          </p:cNvPr>
          <p:cNvSpPr txBox="1"/>
          <p:nvPr/>
        </p:nvSpPr>
        <p:spPr>
          <a:xfrm>
            <a:off x="457200" y="4794738"/>
            <a:ext cx="28838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>
                <a:latin typeface="Calibri"/>
                <a:ea typeface="Calibri"/>
                <a:cs typeface="Calibri"/>
              </a:rPr>
              <a:t>MAM </a:t>
            </a:r>
            <a:r>
              <a:rPr lang="gl-ES" err="1">
                <a:latin typeface="Calibri"/>
                <a:ea typeface="Calibri"/>
                <a:cs typeface="Calibri"/>
              </a:rPr>
              <a:t>steel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sample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gl-ES" dirty="0">
                <a:latin typeface="Calibri"/>
                <a:ea typeface="Calibri"/>
                <a:cs typeface="Calibri"/>
              </a:rPr>
              <a:t>2.5 </a:t>
            </a:r>
            <a:r>
              <a:rPr lang="gl-ES" err="1">
                <a:latin typeface="Calibri"/>
                <a:ea typeface="Calibri"/>
                <a:cs typeface="Calibri"/>
              </a:rPr>
              <a:t>cm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thickness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err="1">
                <a:latin typeface="Calibri"/>
                <a:ea typeface="Calibri"/>
                <a:cs typeface="Calibri"/>
              </a:rPr>
              <a:t>Holes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with</a:t>
            </a:r>
            <a:r>
              <a:rPr lang="gl-ES" dirty="0">
                <a:latin typeface="Calibri"/>
                <a:ea typeface="Calibri"/>
                <a:cs typeface="Calibri"/>
              </a:rPr>
              <a:t> 0.5 - 1.5 mm </a:t>
            </a:r>
            <a:r>
              <a:rPr lang="gl-ES" err="1">
                <a:latin typeface="Calibri"/>
                <a:ea typeface="Calibri"/>
                <a:cs typeface="Calibri"/>
              </a:rPr>
              <a:t>diameter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  <a:r>
              <a:rPr lang="en-US" dirty="0">
                <a:latin typeface="Calibri"/>
                <a:ea typeface="Calibri"/>
                <a:cs typeface="Calibri"/>
              </a:rPr>
              <a:t>​</a:t>
            </a:r>
          </a:p>
        </p:txBody>
      </p:sp>
      <p:sp>
        <p:nvSpPr>
          <p:cNvPr id="6" name="Frecha: cara á dereita 5">
            <a:extLst>
              <a:ext uri="{FF2B5EF4-FFF2-40B4-BE49-F238E27FC236}">
                <a16:creationId xmlns:a16="http://schemas.microsoft.com/office/drawing/2014/main" id="{E726A11F-1FBC-D5DD-24D1-DD9F223C74DE}"/>
              </a:ext>
            </a:extLst>
          </p:cNvPr>
          <p:cNvSpPr/>
          <p:nvPr/>
        </p:nvSpPr>
        <p:spPr>
          <a:xfrm>
            <a:off x="3132991" y="2930768"/>
            <a:ext cx="835269" cy="6682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9731D220-F677-1FDC-2F8E-D77042772C33}"/>
              </a:ext>
            </a:extLst>
          </p:cNvPr>
          <p:cNvSpPr txBox="1"/>
          <p:nvPr/>
        </p:nvSpPr>
        <p:spPr>
          <a:xfrm>
            <a:off x="7338645" y="5322276"/>
            <a:ext cx="39975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Source-object dist.: ~80 cm​</a:t>
            </a: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Spatial resolution (edges): 0.9 mm</a:t>
            </a: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20 – 36 projections.</a:t>
            </a:r>
          </a:p>
        </p:txBody>
      </p:sp>
      <p:cxnSp>
        <p:nvCxnSpPr>
          <p:cNvPr id="14" name="Conector recto de frecha 13">
            <a:extLst>
              <a:ext uri="{FF2B5EF4-FFF2-40B4-BE49-F238E27FC236}">
                <a16:creationId xmlns:a16="http://schemas.microsoft.com/office/drawing/2014/main" id="{DF898399-5EB6-17CC-7886-C44AE479DF06}"/>
              </a:ext>
            </a:extLst>
          </p:cNvPr>
          <p:cNvCxnSpPr/>
          <p:nvPr/>
        </p:nvCxnSpPr>
        <p:spPr>
          <a:xfrm flipH="1" flipV="1">
            <a:off x="8886092" y="3522785"/>
            <a:ext cx="621322" cy="3751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 de texto 14">
            <a:extLst>
              <a:ext uri="{FF2B5EF4-FFF2-40B4-BE49-F238E27FC236}">
                <a16:creationId xmlns:a16="http://schemas.microsoft.com/office/drawing/2014/main" id="{137B516B-6108-F162-DAA1-1223833300F1}"/>
              </a:ext>
            </a:extLst>
          </p:cNvPr>
          <p:cNvSpPr txBox="1"/>
          <p:nvPr/>
        </p:nvSpPr>
        <p:spPr>
          <a:xfrm>
            <a:off x="9460524" y="3792414"/>
            <a:ext cx="987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1.5 mm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5EBFE1D-4907-B2B7-C383-430D917CF18E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E3F95824-F173-F00B-602B-2A04098F388D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C963EFB2-73EF-E304-DCF8-1705DC3925A3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0" name="Caixa de texto 9">
                <a:extLst>
                  <a:ext uri="{FF2B5EF4-FFF2-40B4-BE49-F238E27FC236}">
                    <a16:creationId xmlns:a16="http://schemas.microsoft.com/office/drawing/2014/main" id="{24066033-AB7D-C984-0248-BAA89BC895C3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8" name="Imaxe 7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00E9529D-AACA-830A-F46A-747E0941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3" name="Marcador de posición de número de diapositiva 6">
            <a:extLst>
              <a:ext uri="{FF2B5EF4-FFF2-40B4-BE49-F238E27FC236}">
                <a16:creationId xmlns:a16="http://schemas.microsoft.com/office/drawing/2014/main" id="{5B41F822-FB7A-D8B0-CA11-CC36315B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6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94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xe 22" descr="Unha imaxe na que se mostra libro, Rectángulo, captura de pantalla, texto&#10;&#10;Descrición xerada automaticamente">
            <a:extLst>
              <a:ext uri="{FF2B5EF4-FFF2-40B4-BE49-F238E27FC236}">
                <a16:creationId xmlns:a16="http://schemas.microsoft.com/office/drawing/2014/main" id="{3CFB2D9E-F352-8DD4-5648-D4DF3B6B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21" y="1475851"/>
            <a:ext cx="2395309" cy="3316880"/>
          </a:xfrm>
          <a:prstGeom prst="rect">
            <a:avLst/>
          </a:prstGeom>
        </p:spPr>
      </p:pic>
      <p:sp>
        <p:nvSpPr>
          <p:cNvPr id="18" name="Rectángulo: un só canto recortado 17">
            <a:extLst>
              <a:ext uri="{FF2B5EF4-FFF2-40B4-BE49-F238E27FC236}">
                <a16:creationId xmlns:a16="http://schemas.microsoft.com/office/drawing/2014/main" id="{DA1ED290-2100-F557-2B54-B8B8516C8060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F0EE50F-FDB7-9FA7-BDAD-2DBFCE741251}"/>
              </a:ext>
            </a:extLst>
          </p:cNvPr>
          <p:cNvSpPr txBox="1">
            <a:spLocks/>
          </p:cNvSpPr>
          <p:nvPr/>
        </p:nvSpPr>
        <p:spPr>
          <a:xfrm>
            <a:off x="182033" y="-12956"/>
            <a:ext cx="11157898" cy="75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dirty="0">
                <a:latin typeface="Biome"/>
                <a:ea typeface="Calibri"/>
                <a:cs typeface="Calibri"/>
              </a:rPr>
              <a:t>Gamma </a:t>
            </a:r>
            <a:r>
              <a:rPr lang="gl-ES" dirty="0" err="1">
                <a:latin typeface="Biome"/>
                <a:ea typeface="Calibri"/>
                <a:cs typeface="Calibri"/>
              </a:rPr>
              <a:t>radiography</a:t>
            </a:r>
          </a:p>
        </p:txBody>
      </p:sp>
      <p:sp>
        <p:nvSpPr>
          <p:cNvPr id="12" name="Caixa de texto 9">
            <a:extLst>
              <a:ext uri="{FF2B5EF4-FFF2-40B4-BE49-F238E27FC236}">
                <a16:creationId xmlns:a16="http://schemas.microsoft.com/office/drawing/2014/main" id="{DE0E2418-4D59-0666-439B-F27A145B8347}"/>
              </a:ext>
            </a:extLst>
          </p:cNvPr>
          <p:cNvSpPr txBox="1"/>
          <p:nvPr/>
        </p:nvSpPr>
        <p:spPr>
          <a:xfrm>
            <a:off x="4712721" y="5323660"/>
            <a:ext cx="265595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gl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Source size: 7x7 cm</a:t>
            </a:r>
            <a:endParaRPr lang="gl-E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Exposure time: 5x7 s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Flux: 5·10</a:t>
            </a:r>
            <a:r>
              <a:rPr lang="en-GB" baseline="30000" dirty="0">
                <a:latin typeface="Calibri"/>
                <a:ea typeface="Calibri"/>
                <a:cs typeface="Calibri"/>
              </a:rPr>
              <a:t>8</a:t>
            </a:r>
            <a:r>
              <a:rPr lang="en-GB" dirty="0">
                <a:latin typeface="Calibri"/>
                <a:ea typeface="Calibri"/>
                <a:cs typeface="Calibri"/>
              </a:rPr>
              <a:t> </a:t>
            </a:r>
            <a:r>
              <a:rPr lang="en-GB" err="1">
                <a:latin typeface="Calibri"/>
                <a:ea typeface="Calibri"/>
                <a:cs typeface="Calibri"/>
              </a:rPr>
              <a:t>ph</a:t>
            </a:r>
            <a:r>
              <a:rPr lang="en-GB" dirty="0">
                <a:latin typeface="Calibri"/>
                <a:ea typeface="Calibri"/>
                <a:cs typeface="Calibri"/>
              </a:rPr>
              <a:t>/s/cm</a:t>
            </a:r>
            <a:r>
              <a:rPr lang="en-GB" baseline="30000" dirty="0">
                <a:latin typeface="Calibri"/>
                <a:ea typeface="Calibri"/>
                <a:cs typeface="Calibri"/>
              </a:rPr>
              <a:t>2</a:t>
            </a:r>
          </a:p>
        </p:txBody>
      </p:sp>
      <p:sp>
        <p:nvSpPr>
          <p:cNvPr id="2" name="Caixa de texto 1">
            <a:extLst>
              <a:ext uri="{FF2B5EF4-FFF2-40B4-BE49-F238E27FC236}">
                <a16:creationId xmlns:a16="http://schemas.microsoft.com/office/drawing/2014/main" id="{2ED2C628-AA82-AE59-E1ED-CC29376F34E6}"/>
              </a:ext>
            </a:extLst>
          </p:cNvPr>
          <p:cNvSpPr txBox="1"/>
          <p:nvPr/>
        </p:nvSpPr>
        <p:spPr>
          <a:xfrm>
            <a:off x="457200" y="4794738"/>
            <a:ext cx="28838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>
                <a:latin typeface="Calibri"/>
                <a:ea typeface="Calibri"/>
                <a:cs typeface="Calibri"/>
              </a:rPr>
              <a:t>MAM </a:t>
            </a:r>
            <a:r>
              <a:rPr lang="gl-ES" err="1">
                <a:latin typeface="Calibri"/>
                <a:ea typeface="Calibri"/>
                <a:cs typeface="Calibri"/>
              </a:rPr>
              <a:t>steel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sample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gl-ES" dirty="0">
                <a:latin typeface="Calibri"/>
                <a:ea typeface="Calibri"/>
                <a:cs typeface="Calibri"/>
              </a:rPr>
              <a:t>2.5 </a:t>
            </a:r>
            <a:r>
              <a:rPr lang="gl-ES" err="1">
                <a:latin typeface="Calibri"/>
                <a:ea typeface="Calibri"/>
                <a:cs typeface="Calibri"/>
              </a:rPr>
              <a:t>cm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thickness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gl-ES" err="1">
                <a:latin typeface="Calibri"/>
                <a:ea typeface="Calibri"/>
                <a:cs typeface="Calibri"/>
              </a:rPr>
              <a:t>Holes</a:t>
            </a:r>
            <a:r>
              <a:rPr lang="gl-ES" dirty="0">
                <a:latin typeface="Calibri"/>
                <a:ea typeface="Calibri"/>
                <a:cs typeface="Calibri"/>
              </a:rPr>
              <a:t> </a:t>
            </a:r>
            <a:r>
              <a:rPr lang="gl-ES" err="1">
                <a:latin typeface="Calibri"/>
                <a:ea typeface="Calibri"/>
                <a:cs typeface="Calibri"/>
              </a:rPr>
              <a:t>with</a:t>
            </a:r>
            <a:r>
              <a:rPr lang="gl-ES" dirty="0">
                <a:latin typeface="Calibri"/>
                <a:ea typeface="Calibri"/>
                <a:cs typeface="Calibri"/>
              </a:rPr>
              <a:t> 0.5 - 1.5 mm </a:t>
            </a:r>
            <a:r>
              <a:rPr lang="gl-ES" err="1">
                <a:latin typeface="Calibri"/>
                <a:ea typeface="Calibri"/>
                <a:cs typeface="Calibri"/>
              </a:rPr>
              <a:t>diameter</a:t>
            </a:r>
            <a:r>
              <a:rPr lang="gl-ES" dirty="0">
                <a:latin typeface="Calibri"/>
                <a:ea typeface="Calibri"/>
                <a:cs typeface="Calibri"/>
              </a:rPr>
              <a:t>.</a:t>
            </a:r>
            <a:r>
              <a:rPr lang="en-US" dirty="0">
                <a:latin typeface="Calibri"/>
                <a:ea typeface="Calibri"/>
                <a:cs typeface="Calibri"/>
              </a:rPr>
              <a:t>​</a:t>
            </a: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9731D220-F677-1FDC-2F8E-D77042772C33}"/>
              </a:ext>
            </a:extLst>
          </p:cNvPr>
          <p:cNvSpPr txBox="1"/>
          <p:nvPr/>
        </p:nvSpPr>
        <p:spPr>
          <a:xfrm>
            <a:off x="7338645" y="5322276"/>
            <a:ext cx="39975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Source-object dist.: ~80 cm​</a:t>
            </a: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Spatial resolution (edges): 0.9 mm</a:t>
            </a: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latin typeface="Calibri"/>
                <a:ea typeface="Calibri"/>
                <a:cs typeface="Arial"/>
              </a:rPr>
              <a:t>20 – 36 projections.</a:t>
            </a:r>
          </a:p>
        </p:txBody>
      </p:sp>
      <p:pic>
        <p:nvPicPr>
          <p:cNvPr id="3" name="Imaxe 2" descr="Unha imaxe na que se mostra negro e banco, Fotografía monocromática, monocromático, negro&#10;&#10;Descrición xerada automaticamente">
            <a:extLst>
              <a:ext uri="{FF2B5EF4-FFF2-40B4-BE49-F238E27FC236}">
                <a16:creationId xmlns:a16="http://schemas.microsoft.com/office/drawing/2014/main" id="{5C3526D1-3C3C-82C1-BC60-58E09EEA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300" y="1128346"/>
            <a:ext cx="3164032" cy="4114800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F2F3E598-345F-7977-1086-75D9108C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46" y="1125415"/>
            <a:ext cx="3164032" cy="4114800"/>
          </a:xfrm>
          <a:prstGeom prst="rect">
            <a:avLst/>
          </a:prstGeom>
        </p:spPr>
      </p:pic>
      <p:sp>
        <p:nvSpPr>
          <p:cNvPr id="9" name="Frecha: cara á dereita 8">
            <a:extLst>
              <a:ext uri="{FF2B5EF4-FFF2-40B4-BE49-F238E27FC236}">
                <a16:creationId xmlns:a16="http://schemas.microsoft.com/office/drawing/2014/main" id="{23C24A07-1DC4-CB23-CF3A-CCB8D37B18E6}"/>
              </a:ext>
            </a:extLst>
          </p:cNvPr>
          <p:cNvSpPr/>
          <p:nvPr/>
        </p:nvSpPr>
        <p:spPr>
          <a:xfrm>
            <a:off x="3261945" y="2930768"/>
            <a:ext cx="835269" cy="6682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66608E0-8E07-F98D-F26A-4F3815E9E986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BB9FF080-EC98-137B-B856-8F2FA71A527B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6D73C6C6-83C3-9BCF-6638-B77F9BBB8019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1" name="Caixa de texto 10">
                <a:extLst>
                  <a:ext uri="{FF2B5EF4-FFF2-40B4-BE49-F238E27FC236}">
                    <a16:creationId xmlns:a16="http://schemas.microsoft.com/office/drawing/2014/main" id="{357BC2AE-6F27-D0F6-C928-4AF2A54692D0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8" name="Imaxe 7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19B97FEE-2F43-896E-0EA8-169FCE54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14" name="Marcador de posición de número de diapositiva 6">
            <a:extLst>
              <a:ext uri="{FF2B5EF4-FFF2-40B4-BE49-F238E27FC236}">
                <a16:creationId xmlns:a16="http://schemas.microsoft.com/office/drawing/2014/main" id="{25427608-4BC3-9978-BEDE-44ACFCC2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dirty="0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7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33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xe 6" descr="Unha imaxe na que se mostra negro e banco, monocromático, Fotografía monocromática, captura de pantalla&#10;&#10;Descrición xerada automaticamente">
            <a:extLst>
              <a:ext uri="{FF2B5EF4-FFF2-40B4-BE49-F238E27FC236}">
                <a16:creationId xmlns:a16="http://schemas.microsoft.com/office/drawing/2014/main" id="{54916122-F52C-C752-C4D9-979021DC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30" r="682"/>
          <a:stretch/>
        </p:blipFill>
        <p:spPr>
          <a:xfrm>
            <a:off x="418414" y="1270666"/>
            <a:ext cx="3406954" cy="3718574"/>
          </a:xfrm>
          <a:prstGeom prst="rect">
            <a:avLst/>
          </a:prstGeom>
        </p:spPr>
      </p:pic>
      <p:pic>
        <p:nvPicPr>
          <p:cNvPr id="9" name="Imaxe 8" descr="Unha imaxe na que se mostra monocromático, negro e banco, Fotografía monocromática, negro&#10;&#10;Descrición xerada automaticamente">
            <a:extLst>
              <a:ext uri="{FF2B5EF4-FFF2-40B4-BE49-F238E27FC236}">
                <a16:creationId xmlns:a16="http://schemas.microsoft.com/office/drawing/2014/main" id="{745B2E88-2FE9-C4AA-D3DF-C2F176F7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3" r="341" b="9333"/>
          <a:stretch/>
        </p:blipFill>
        <p:spPr>
          <a:xfrm>
            <a:off x="3925960" y="1261288"/>
            <a:ext cx="3428036" cy="3730754"/>
          </a:xfrm>
          <a:prstGeom prst="rect">
            <a:avLst/>
          </a:prstGeom>
        </p:spPr>
      </p:pic>
      <p:pic>
        <p:nvPicPr>
          <p:cNvPr id="10" name="Imaxe 9" descr="Unha imaxe na que se mostra monocromático, negro e banco, Fotografía monocromática, negro&#10;&#10;Descrición xerada automaticamente">
            <a:extLst>
              <a:ext uri="{FF2B5EF4-FFF2-40B4-BE49-F238E27FC236}">
                <a16:creationId xmlns:a16="http://schemas.microsoft.com/office/drawing/2014/main" id="{855DCEB1-2630-552C-4244-FEA1A940E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52" r="53584" b="27635"/>
          <a:stretch/>
        </p:blipFill>
        <p:spPr>
          <a:xfrm>
            <a:off x="7667833" y="1262543"/>
            <a:ext cx="3432779" cy="3176957"/>
          </a:xfrm>
          <a:prstGeom prst="rect">
            <a:avLst/>
          </a:prstGeom>
        </p:spPr>
      </p:pic>
      <p:cxnSp>
        <p:nvCxnSpPr>
          <p:cNvPr id="11" name="Conector recto de frecha 10">
            <a:extLst>
              <a:ext uri="{FF2B5EF4-FFF2-40B4-BE49-F238E27FC236}">
                <a16:creationId xmlns:a16="http://schemas.microsoft.com/office/drawing/2014/main" id="{194D3FF3-D5DF-834B-41D6-2757E5EF33D7}"/>
              </a:ext>
            </a:extLst>
          </p:cNvPr>
          <p:cNvCxnSpPr/>
          <p:nvPr/>
        </p:nvCxnSpPr>
        <p:spPr>
          <a:xfrm flipV="1">
            <a:off x="4910920" y="3208084"/>
            <a:ext cx="3439525" cy="3592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xe 12" descr="Unha imaxe na que se mostra negro e banco, monocromático, Fotografía monocromática, gris&#10;&#10;Descrición xerada automaticamente">
            <a:extLst>
              <a:ext uri="{FF2B5EF4-FFF2-40B4-BE49-F238E27FC236}">
                <a16:creationId xmlns:a16="http://schemas.microsoft.com/office/drawing/2014/main" id="{4C9CC3E2-FAB5-933F-1315-AE3353085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5" t="32465" r="6570" b="25468"/>
          <a:stretch/>
        </p:blipFill>
        <p:spPr>
          <a:xfrm rot="10800000">
            <a:off x="9122109" y="3793548"/>
            <a:ext cx="2582861" cy="2487562"/>
          </a:xfrm>
          <a:prstGeom prst="rect">
            <a:avLst/>
          </a:prstGeom>
        </p:spPr>
      </p:pic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59C38E0-E895-A63E-FB51-CAC637AA02D7}"/>
              </a:ext>
            </a:extLst>
          </p:cNvPr>
          <p:cNvSpPr txBox="1">
            <a:spLocks/>
          </p:cNvSpPr>
          <p:nvPr/>
        </p:nvSpPr>
        <p:spPr>
          <a:xfrm>
            <a:off x="182033" y="-12956"/>
            <a:ext cx="11157898" cy="75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dirty="0" err="1">
                <a:latin typeface="Biome"/>
                <a:ea typeface="Calibri"/>
                <a:cs typeface="Calibri"/>
              </a:rPr>
              <a:t>Neutron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radiography</a:t>
            </a:r>
            <a:r>
              <a:rPr lang="gl-ES" dirty="0">
                <a:latin typeface="Biome"/>
                <a:ea typeface="Calibri"/>
                <a:cs typeface="Calibri"/>
              </a:rPr>
              <a:t> (</a:t>
            </a:r>
            <a:r>
              <a:rPr lang="gl-ES" dirty="0" err="1">
                <a:latin typeface="Biome"/>
                <a:ea typeface="Calibri"/>
                <a:cs typeface="Calibri"/>
              </a:rPr>
              <a:t>thermal</a:t>
            </a:r>
            <a:r>
              <a:rPr lang="gl-ES" dirty="0">
                <a:latin typeface="Biome"/>
                <a:ea typeface="Calibri"/>
                <a:cs typeface="Calibri"/>
              </a:rPr>
              <a:t>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57B7C45-5BB0-C0D9-925C-4105866FB726}"/>
              </a:ext>
            </a:extLst>
          </p:cNvPr>
          <p:cNvSpPr/>
          <p:nvPr/>
        </p:nvSpPr>
        <p:spPr>
          <a:xfrm>
            <a:off x="7066852" y="4437182"/>
            <a:ext cx="2066194" cy="9700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gl-ES" sz="20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Highly</a:t>
            </a:r>
            <a:r>
              <a:rPr lang="gl-E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gl-ES" sz="20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neutron</a:t>
            </a:r>
            <a:r>
              <a:rPr lang="gl-E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gl-ES" sz="20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absorbing</a:t>
            </a:r>
            <a:r>
              <a:rPr lang="gl-E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material</a:t>
            </a:r>
            <a:endParaRPr lang="gl-ES">
              <a:solidFill>
                <a:schemeClr val="tx1"/>
              </a:solidFill>
            </a:endParaRPr>
          </a:p>
        </p:txBody>
      </p:sp>
      <p:sp>
        <p:nvSpPr>
          <p:cNvPr id="17" name="Caixa de texto 9">
            <a:extLst>
              <a:ext uri="{FF2B5EF4-FFF2-40B4-BE49-F238E27FC236}">
                <a16:creationId xmlns:a16="http://schemas.microsoft.com/office/drawing/2014/main" id="{0380CECD-20B6-49BC-DA80-914EA63F2920}"/>
              </a:ext>
            </a:extLst>
          </p:cNvPr>
          <p:cNvSpPr txBox="1"/>
          <p:nvPr/>
        </p:nvSpPr>
        <p:spPr>
          <a:xfrm>
            <a:off x="789677" y="5064077"/>
            <a:ext cx="4004109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gl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Exposure time: 100x10 s</a:t>
            </a:r>
            <a:endParaRPr lang="en-GB" baseline="30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Source-object dist.: ~80 cm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Spatial resolution (edges): 1.4 mm</a:t>
            </a:r>
            <a:endParaRPr lang="gl-E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" name="Caixa de texto 22">
            <a:extLst>
              <a:ext uri="{FF2B5EF4-FFF2-40B4-BE49-F238E27FC236}">
                <a16:creationId xmlns:a16="http://schemas.microsoft.com/office/drawing/2014/main" id="{F098803E-77E3-C3B7-FDF2-709F6A0A44A9}"/>
              </a:ext>
            </a:extLst>
          </p:cNvPr>
          <p:cNvSpPr txBox="1"/>
          <p:nvPr/>
        </p:nvSpPr>
        <p:spPr>
          <a:xfrm>
            <a:off x="9812216" y="2104291"/>
            <a:ext cx="987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1.0 mm</a:t>
            </a:r>
          </a:p>
        </p:txBody>
      </p:sp>
      <p:cxnSp>
        <p:nvCxnSpPr>
          <p:cNvPr id="24" name="Conector recto de frecha 23">
            <a:extLst>
              <a:ext uri="{FF2B5EF4-FFF2-40B4-BE49-F238E27FC236}">
                <a16:creationId xmlns:a16="http://schemas.microsoft.com/office/drawing/2014/main" id="{B1AD721F-9484-A95E-347A-44E9A1AAF8DA}"/>
              </a:ext>
            </a:extLst>
          </p:cNvPr>
          <p:cNvCxnSpPr>
            <a:cxnSpLocks/>
          </p:cNvCxnSpPr>
          <p:nvPr/>
        </p:nvCxnSpPr>
        <p:spPr>
          <a:xfrm flipH="1">
            <a:off x="9663429" y="2465343"/>
            <a:ext cx="487705" cy="4731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ixa de texto 24">
            <a:extLst>
              <a:ext uri="{FF2B5EF4-FFF2-40B4-BE49-F238E27FC236}">
                <a16:creationId xmlns:a16="http://schemas.microsoft.com/office/drawing/2014/main" id="{7697F0F9-2F82-6868-CBB1-0F7660A2B064}"/>
              </a:ext>
            </a:extLst>
          </p:cNvPr>
          <p:cNvSpPr txBox="1"/>
          <p:nvPr/>
        </p:nvSpPr>
        <p:spPr>
          <a:xfrm>
            <a:off x="10456984" y="5961182"/>
            <a:ext cx="12807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>
                <a:latin typeface="Calibri"/>
                <a:ea typeface="Calibri"/>
                <a:cs typeface="Calibri"/>
              </a:rPr>
              <a:t>Gamma </a:t>
            </a:r>
            <a:r>
              <a:rPr lang="gl-ES" sz="1600" b="1" err="1">
                <a:latin typeface="Calibri"/>
                <a:ea typeface="Calibri"/>
                <a:cs typeface="Calibri"/>
              </a:rPr>
              <a:t>rays</a:t>
            </a:r>
            <a:endParaRPr lang="gl-ES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1CFD86B-13D2-4442-629D-5DD5532EAFD9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FAEB75A6-C8B2-93E4-E138-AFADF0CAF268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514DBDEF-35A6-A919-6AAF-D7936D9EEA25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9" name="Caixa de texto 18">
                <a:extLst>
                  <a:ext uri="{FF2B5EF4-FFF2-40B4-BE49-F238E27FC236}">
                    <a16:creationId xmlns:a16="http://schemas.microsoft.com/office/drawing/2014/main" id="{548FC48B-8701-BD5D-170B-33B21A735B3C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4" name="Imaxe 13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8E7EA77D-36E1-6B2C-E6DB-6BE373E2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3" name="Marcador de posición de número de diapositiva 6">
            <a:extLst>
              <a:ext uri="{FF2B5EF4-FFF2-40B4-BE49-F238E27FC236}">
                <a16:creationId xmlns:a16="http://schemas.microsoft.com/office/drawing/2014/main" id="{51CD72E3-6092-45EA-1888-C221596D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8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48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un só canto recortado 19">
            <a:extLst>
              <a:ext uri="{FF2B5EF4-FFF2-40B4-BE49-F238E27FC236}">
                <a16:creationId xmlns:a16="http://schemas.microsoft.com/office/drawing/2014/main" id="{967EA401-8B55-5CF3-968D-9D4B0DB8D356}"/>
              </a:ext>
            </a:extLst>
          </p:cNvPr>
          <p:cNvSpPr/>
          <p:nvPr/>
        </p:nvSpPr>
        <p:spPr>
          <a:xfrm flipV="1">
            <a:off x="4282" y="-4660"/>
            <a:ext cx="12191137" cy="759923"/>
          </a:xfrm>
          <a:prstGeom prst="snip1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59C38E0-E895-A63E-FB51-CAC637AA02D7}"/>
              </a:ext>
            </a:extLst>
          </p:cNvPr>
          <p:cNvSpPr txBox="1">
            <a:spLocks/>
          </p:cNvSpPr>
          <p:nvPr/>
        </p:nvSpPr>
        <p:spPr>
          <a:xfrm>
            <a:off x="182033" y="-12956"/>
            <a:ext cx="11157898" cy="759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l-ES" dirty="0" err="1">
                <a:latin typeface="Biome"/>
                <a:ea typeface="Calibri"/>
                <a:cs typeface="Calibri"/>
              </a:rPr>
              <a:t>Neutron</a:t>
            </a:r>
            <a:r>
              <a:rPr lang="gl-ES" dirty="0">
                <a:latin typeface="Biome"/>
                <a:ea typeface="Calibri"/>
                <a:cs typeface="Calibri"/>
              </a:rPr>
              <a:t> </a:t>
            </a:r>
            <a:r>
              <a:rPr lang="gl-ES" dirty="0" err="1">
                <a:latin typeface="Biome"/>
                <a:ea typeface="Calibri"/>
                <a:cs typeface="Calibri"/>
              </a:rPr>
              <a:t>radiography</a:t>
            </a:r>
            <a:r>
              <a:rPr lang="gl-ES" dirty="0">
                <a:latin typeface="Biome"/>
                <a:ea typeface="Calibri"/>
                <a:cs typeface="Calibri"/>
              </a:rPr>
              <a:t> (</a:t>
            </a:r>
            <a:r>
              <a:rPr lang="gl-ES" dirty="0" err="1">
                <a:latin typeface="Biome"/>
                <a:ea typeface="Calibri"/>
                <a:cs typeface="Calibri"/>
              </a:rPr>
              <a:t>thermal</a:t>
            </a:r>
            <a:r>
              <a:rPr lang="gl-ES" dirty="0">
                <a:latin typeface="Biome"/>
                <a:ea typeface="Calibri"/>
                <a:cs typeface="Calibri"/>
              </a:rPr>
              <a:t>)</a:t>
            </a:r>
          </a:p>
        </p:txBody>
      </p:sp>
      <p:pic>
        <p:nvPicPr>
          <p:cNvPr id="3" name="Imaxe 2" descr="Unha imaxe na que se mostra captura de pantalla, negro e banco, negro, monocromático&#10;&#10;Descrición xerada automaticamente">
            <a:extLst>
              <a:ext uri="{FF2B5EF4-FFF2-40B4-BE49-F238E27FC236}">
                <a16:creationId xmlns:a16="http://schemas.microsoft.com/office/drawing/2014/main" id="{00557071-CC04-ED3B-2100-78331AB21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615" y="1188342"/>
            <a:ext cx="3344741" cy="3997570"/>
          </a:xfrm>
          <a:prstGeom prst="rect">
            <a:avLst/>
          </a:prstGeom>
        </p:spPr>
      </p:pic>
      <p:pic>
        <p:nvPicPr>
          <p:cNvPr id="12" name="Imaxe 11" descr="Unha imaxe na que se mostra negro e banco, captura de pantalla, negro, monocromático&#10;&#10;Descrición xerada automaticamente">
            <a:extLst>
              <a:ext uri="{FF2B5EF4-FFF2-40B4-BE49-F238E27FC236}">
                <a16:creationId xmlns:a16="http://schemas.microsoft.com/office/drawing/2014/main" id="{39A45D56-19BD-7D77-9890-7D089720A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627" y="1178818"/>
            <a:ext cx="3344741" cy="3997570"/>
          </a:xfrm>
          <a:prstGeom prst="rect">
            <a:avLst/>
          </a:prstGeom>
        </p:spPr>
      </p:pic>
      <p:pic>
        <p:nvPicPr>
          <p:cNvPr id="14" name="Imaxe 13" descr="Unha imaxe na que se mostra parede, interior, chan, azulexo&#10;&#10;Descrición xerada automaticamente">
            <a:extLst>
              <a:ext uri="{FF2B5EF4-FFF2-40B4-BE49-F238E27FC236}">
                <a16:creationId xmlns:a16="http://schemas.microsoft.com/office/drawing/2014/main" id="{A8386A48-E0E8-B19B-269D-97B5C3A2C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41" y="1181016"/>
            <a:ext cx="2253762" cy="3997570"/>
          </a:xfrm>
          <a:prstGeom prst="rect">
            <a:avLst/>
          </a:prstGeom>
        </p:spPr>
      </p:pic>
      <p:pic>
        <p:nvPicPr>
          <p:cNvPr id="16" name="Imaxe 15" descr="Unha imaxe na que se mostra caixa, interior, recibo, chan&#10;&#10;Descrición xerada automaticamente">
            <a:extLst>
              <a:ext uri="{FF2B5EF4-FFF2-40B4-BE49-F238E27FC236}">
                <a16:creationId xmlns:a16="http://schemas.microsoft.com/office/drawing/2014/main" id="{7D2A41FA-8AC7-47C5-339D-49CC1F829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53" y="1183214"/>
            <a:ext cx="2253762" cy="3997570"/>
          </a:xfrm>
          <a:prstGeom prst="rect">
            <a:avLst/>
          </a:prstGeom>
        </p:spPr>
      </p:pic>
      <p:sp>
        <p:nvSpPr>
          <p:cNvPr id="22" name="Caixa de texto 21">
            <a:extLst>
              <a:ext uri="{FF2B5EF4-FFF2-40B4-BE49-F238E27FC236}">
                <a16:creationId xmlns:a16="http://schemas.microsoft.com/office/drawing/2014/main" id="{4E37DAF3-6250-860F-3D95-4847E4F76B46}"/>
              </a:ext>
            </a:extLst>
          </p:cNvPr>
          <p:cNvSpPr txBox="1"/>
          <p:nvPr/>
        </p:nvSpPr>
        <p:spPr>
          <a:xfrm>
            <a:off x="339968" y="4837881"/>
            <a:ext cx="21130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 err="1">
                <a:latin typeface="Calibri"/>
                <a:ea typeface="Calibri"/>
                <a:cs typeface="Calibri"/>
              </a:rPr>
              <a:t>Lead</a:t>
            </a:r>
            <a:r>
              <a:rPr lang="gl-ES" sz="1600" b="1" dirty="0">
                <a:latin typeface="Calibri"/>
                <a:ea typeface="Calibri"/>
                <a:cs typeface="Calibri"/>
              </a:rPr>
              <a:t> </a:t>
            </a:r>
            <a:r>
              <a:rPr lang="gl-ES" sz="1600" b="1" dirty="0" err="1">
                <a:latin typeface="Calibri"/>
                <a:ea typeface="Calibri"/>
                <a:cs typeface="Calibri"/>
              </a:rPr>
              <a:t>thickness</a:t>
            </a:r>
            <a:r>
              <a:rPr lang="gl-ES" sz="1600" b="1" dirty="0">
                <a:latin typeface="Calibri"/>
                <a:ea typeface="Calibri"/>
                <a:cs typeface="Calibri"/>
              </a:rPr>
              <a:t>: 2.5 </a:t>
            </a:r>
            <a:r>
              <a:rPr lang="gl-ES" sz="1600" b="1" dirty="0" err="1">
                <a:latin typeface="Calibri"/>
                <a:ea typeface="Calibri"/>
                <a:cs typeface="Calibri"/>
              </a:rPr>
              <a:t>cm</a:t>
            </a:r>
            <a:endParaRPr lang="gl-ES" sz="16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CB29C330-6D88-28D8-E6C0-06AB741CC78E}"/>
              </a:ext>
            </a:extLst>
          </p:cNvPr>
          <p:cNvSpPr txBox="1"/>
          <p:nvPr/>
        </p:nvSpPr>
        <p:spPr>
          <a:xfrm>
            <a:off x="6201506" y="4837881"/>
            <a:ext cx="21130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 err="1">
                <a:latin typeface="Calibri"/>
                <a:ea typeface="Calibri"/>
                <a:cs typeface="Calibri"/>
              </a:rPr>
              <a:t>Lead</a:t>
            </a:r>
            <a:r>
              <a:rPr lang="gl-ES" sz="1600" b="1" dirty="0">
                <a:latin typeface="Calibri"/>
                <a:ea typeface="Calibri"/>
                <a:cs typeface="Calibri"/>
              </a:rPr>
              <a:t> </a:t>
            </a:r>
            <a:r>
              <a:rPr lang="gl-ES" sz="1600" b="1" dirty="0" err="1">
                <a:latin typeface="Calibri"/>
                <a:ea typeface="Calibri"/>
                <a:cs typeface="Calibri"/>
              </a:rPr>
              <a:t>thickness</a:t>
            </a:r>
            <a:r>
              <a:rPr lang="gl-ES" sz="1600" b="1" dirty="0">
                <a:latin typeface="Calibri"/>
                <a:ea typeface="Calibri"/>
                <a:cs typeface="Calibri"/>
              </a:rPr>
              <a:t>: 5 </a:t>
            </a:r>
            <a:r>
              <a:rPr lang="gl-ES" sz="1600" b="1" dirty="0" err="1">
                <a:latin typeface="Calibri"/>
                <a:ea typeface="Calibri"/>
                <a:cs typeface="Calibri"/>
              </a:rPr>
              <a:t>cm</a:t>
            </a:r>
            <a:endParaRPr lang="gl-ES" sz="16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Caixa de texto 6">
            <a:extLst>
              <a:ext uri="{FF2B5EF4-FFF2-40B4-BE49-F238E27FC236}">
                <a16:creationId xmlns:a16="http://schemas.microsoft.com/office/drawing/2014/main" id="{1D0A27D7-9B5B-1DB9-C88A-DB0EF511D358}"/>
              </a:ext>
            </a:extLst>
          </p:cNvPr>
          <p:cNvSpPr txBox="1"/>
          <p:nvPr/>
        </p:nvSpPr>
        <p:spPr>
          <a:xfrm>
            <a:off x="4067908" y="3829697"/>
            <a:ext cx="987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sz="1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1.0 mm</a:t>
            </a:r>
          </a:p>
        </p:txBody>
      </p:sp>
      <p:cxnSp>
        <p:nvCxnSpPr>
          <p:cNvPr id="10" name="Conector recto de frecha 9">
            <a:extLst>
              <a:ext uri="{FF2B5EF4-FFF2-40B4-BE49-F238E27FC236}">
                <a16:creationId xmlns:a16="http://schemas.microsoft.com/office/drawing/2014/main" id="{CEC88875-0C0A-44F1-0EF0-6A0BBCEDB5FE}"/>
              </a:ext>
            </a:extLst>
          </p:cNvPr>
          <p:cNvCxnSpPr>
            <a:cxnSpLocks/>
          </p:cNvCxnSpPr>
          <p:nvPr/>
        </p:nvCxnSpPr>
        <p:spPr>
          <a:xfrm flipH="1" flipV="1">
            <a:off x="3567429" y="3620505"/>
            <a:ext cx="534597" cy="3357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AF29AAA-A3F0-0D67-4BE4-10C88BED767D}"/>
              </a:ext>
            </a:extLst>
          </p:cNvPr>
          <p:cNvGrpSpPr/>
          <p:nvPr/>
        </p:nvGrpSpPr>
        <p:grpSpPr>
          <a:xfrm>
            <a:off x="179847" y="6444029"/>
            <a:ext cx="11896021" cy="326614"/>
            <a:chOff x="179847" y="6444029"/>
            <a:chExt cx="11896021" cy="326614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7DFD03-F740-28BD-8A27-AE4F99C15957}"/>
                </a:ext>
              </a:extLst>
            </p:cNvPr>
            <p:cNvGrpSpPr/>
            <p:nvPr/>
          </p:nvGrpSpPr>
          <p:grpSpPr>
            <a:xfrm>
              <a:off x="179847" y="6462866"/>
              <a:ext cx="6086588" cy="307777"/>
              <a:chOff x="179847" y="6462866"/>
              <a:chExt cx="6086588" cy="307777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A2FF17BE-7FAE-2A3D-9844-980929E28485}"/>
                  </a:ext>
                </a:extLst>
              </p:cNvPr>
              <p:cNvSpPr/>
              <p:nvPr/>
            </p:nvSpPr>
            <p:spPr>
              <a:xfrm>
                <a:off x="179847" y="6528555"/>
                <a:ext cx="170396" cy="171690"/>
              </a:xfrm>
              <a:prstGeom prst="rect">
                <a:avLst/>
              </a:prstGeom>
              <a:solidFill>
                <a:srgbClr val="ED7D3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gl-ES"/>
              </a:p>
            </p:txBody>
          </p:sp>
          <p:sp>
            <p:nvSpPr>
              <p:cNvPr id="19" name="Caixa de texto 18">
                <a:extLst>
                  <a:ext uri="{FF2B5EF4-FFF2-40B4-BE49-F238E27FC236}">
                    <a16:creationId xmlns:a16="http://schemas.microsoft.com/office/drawing/2014/main" id="{6E3D1677-561C-AF64-C232-76C1732B34C6}"/>
                  </a:ext>
                </a:extLst>
              </p:cNvPr>
              <p:cNvSpPr txBox="1"/>
              <p:nvPr/>
            </p:nvSpPr>
            <p:spPr>
              <a:xfrm>
                <a:off x="344871" y="6462866"/>
                <a:ext cx="5921564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gl-ES" sz="1400" dirty="0" err="1">
                    <a:latin typeface="Biome"/>
                    <a:cs typeface="Biome"/>
                  </a:rPr>
                  <a:t>J.Peñas</a:t>
                </a:r>
                <a:r>
                  <a:rPr lang="gl-ES" sz="1400" dirty="0">
                    <a:latin typeface="Biome"/>
                    <a:cs typeface="Biome"/>
                  </a:rPr>
                  <a:t> | 3rd DONES </a:t>
                </a:r>
                <a:r>
                  <a:rPr lang="gl-ES" sz="1400" dirty="0" err="1">
                    <a:latin typeface="Biome"/>
                    <a:cs typeface="Biome"/>
                  </a:rPr>
                  <a:t>Users</a:t>
                </a:r>
                <a:r>
                  <a:rPr lang="gl-ES" sz="1400" dirty="0">
                    <a:latin typeface="Biome"/>
                    <a:cs typeface="Biome"/>
                  </a:rPr>
                  <a:t> </a:t>
                </a:r>
                <a:r>
                  <a:rPr lang="gl-ES" sz="1400" dirty="0" err="1">
                    <a:latin typeface="Biome"/>
                    <a:cs typeface="Biome"/>
                  </a:rPr>
                  <a:t>Workshop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Zagreb</a:t>
                </a:r>
                <a:r>
                  <a:rPr lang="gl-ES" sz="1400" dirty="0">
                    <a:latin typeface="Biome"/>
                    <a:cs typeface="Biome"/>
                  </a:rPr>
                  <a:t> | </a:t>
                </a:r>
                <a:r>
                  <a:rPr lang="gl-ES" sz="1400" dirty="0" err="1">
                    <a:latin typeface="Biome"/>
                    <a:cs typeface="Biome"/>
                  </a:rPr>
                  <a:t>October</a:t>
                </a:r>
                <a:r>
                  <a:rPr lang="gl-ES" sz="1400" dirty="0">
                    <a:latin typeface="Biome"/>
                    <a:cs typeface="Biome"/>
                  </a:rPr>
                  <a:t> 2024</a:t>
                </a:r>
              </a:p>
            </p:txBody>
          </p:sp>
        </p:grpSp>
        <p:pic>
          <p:nvPicPr>
            <p:cNvPr id="15" name="Imaxe 14" descr="Unha imaxe na que se mostra texto, Fonte, Gráficos, logotipo&#10;&#10;Descrición xerada automaticamente">
              <a:extLst>
                <a:ext uri="{FF2B5EF4-FFF2-40B4-BE49-F238E27FC236}">
                  <a16:creationId xmlns:a16="http://schemas.microsoft.com/office/drawing/2014/main" id="{C0BD9511-77A2-F13E-AFA9-A0A3999D5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3393" y="6444029"/>
              <a:ext cx="752475" cy="323850"/>
            </a:xfrm>
            <a:prstGeom prst="rect">
              <a:avLst/>
            </a:prstGeom>
          </p:spPr>
        </p:pic>
      </p:grpSp>
      <p:sp>
        <p:nvSpPr>
          <p:cNvPr id="4" name="Caixa de texto 9">
            <a:extLst>
              <a:ext uri="{FF2B5EF4-FFF2-40B4-BE49-F238E27FC236}">
                <a16:creationId xmlns:a16="http://schemas.microsoft.com/office/drawing/2014/main" id="{88DA08EF-D24A-B323-91EF-42766CD36561}"/>
              </a:ext>
            </a:extLst>
          </p:cNvPr>
          <p:cNvSpPr txBox="1"/>
          <p:nvPr/>
        </p:nvSpPr>
        <p:spPr>
          <a:xfrm>
            <a:off x="801400" y="5239923"/>
            <a:ext cx="4004109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gl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Exposure time: 100x10 s</a:t>
            </a:r>
            <a:endParaRPr lang="en-GB" baseline="30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Source-object dist.: ~80 cm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Spatial resolution (edges): 1.4 mm</a:t>
            </a:r>
            <a:endParaRPr lang="gl-E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22782AE-1B81-F377-8F16-A335CF1BB6C1}"/>
              </a:ext>
            </a:extLst>
          </p:cNvPr>
          <p:cNvSpPr/>
          <p:nvPr/>
        </p:nvSpPr>
        <p:spPr>
          <a:xfrm>
            <a:off x="7476391" y="5339859"/>
            <a:ext cx="2253763" cy="9700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l-ES" sz="2000" b="1" err="1">
                <a:solidFill>
                  <a:schemeClr val="tx1"/>
                </a:solidFill>
                <a:latin typeface="Calibri"/>
                <a:cs typeface="Calibri"/>
              </a:rPr>
              <a:t>Highly</a:t>
            </a:r>
            <a:r>
              <a:rPr lang="gl-ES" sz="20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gl-ES" sz="2000" b="1" err="1">
                <a:solidFill>
                  <a:schemeClr val="tx1"/>
                </a:solidFill>
                <a:latin typeface="Calibri"/>
                <a:cs typeface="Calibri"/>
              </a:rPr>
              <a:t>valuable</a:t>
            </a:r>
            <a:r>
              <a:rPr lang="gl-ES" sz="20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gl-ES" sz="2000" b="1">
                <a:solidFill>
                  <a:schemeClr val="tx1"/>
                </a:solidFill>
                <a:latin typeface="Calibri"/>
                <a:cs typeface="Calibri"/>
              </a:rPr>
              <a:t>for NDT </a:t>
            </a:r>
            <a:r>
              <a:rPr lang="gl-ES" sz="2000" b="1" err="1">
                <a:solidFill>
                  <a:schemeClr val="tx1"/>
                </a:solidFill>
                <a:latin typeface="Calibri"/>
                <a:cs typeface="Calibri"/>
              </a:rPr>
              <a:t>inspection</a:t>
            </a:r>
            <a:r>
              <a:rPr lang="gl-ES" sz="2000" b="1" dirty="0">
                <a:solidFill>
                  <a:schemeClr val="tx1"/>
                </a:solidFill>
                <a:latin typeface="Calibri"/>
                <a:cs typeface="Calibri"/>
              </a:rPr>
              <a:t>!</a:t>
            </a:r>
            <a:endParaRPr lang="gl-ES">
              <a:solidFill>
                <a:schemeClr val="tx1"/>
              </a:solidFill>
            </a:endParaRPr>
          </a:p>
        </p:txBody>
      </p:sp>
      <p:sp>
        <p:nvSpPr>
          <p:cNvPr id="5" name="Marcador de posición de número de diapositiva 6">
            <a:extLst>
              <a:ext uri="{FF2B5EF4-FFF2-40B4-BE49-F238E27FC236}">
                <a16:creationId xmlns:a16="http://schemas.microsoft.com/office/drawing/2014/main" id="{B5E7B3BE-4C81-D281-1DF6-02FFFE51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28" y="220936"/>
            <a:ext cx="719959" cy="286299"/>
          </a:xfrm>
        </p:spPr>
        <p:txBody>
          <a:bodyPr/>
          <a:lstStyle/>
          <a:p>
            <a:fld id="{F47EF593-7EB0-4F26-A8FC-7DD69C4A4839}" type="slidenum">
              <a:rPr lang="gl-ES" sz="1600" b="1" smtClean="0">
                <a:solidFill>
                  <a:schemeClr val="tx1"/>
                </a:solidFill>
                <a:latin typeface="Biome"/>
                <a:ea typeface="Calibri"/>
                <a:cs typeface="Calibri"/>
              </a:rPr>
              <a:t>9</a:t>
            </a:fld>
            <a:r>
              <a:rPr lang="gl-ES" sz="1600" b="1">
                <a:solidFill>
                  <a:schemeClr val="tx1"/>
                </a:solidFill>
                <a:latin typeface="Biome"/>
                <a:ea typeface="Calibri"/>
                <a:cs typeface="Calibri"/>
              </a:rPr>
              <a:t>/18</a:t>
            </a:r>
            <a:endParaRPr lang="gl-ES" sz="1600" b="1" dirty="0">
              <a:solidFill>
                <a:schemeClr val="tx1"/>
              </a:solidFill>
              <a:latin typeface="Biom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356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Pantalla panorámica</PresentationFormat>
  <Slides>19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das diapositivas</vt:lpstr>
      </vt:variant>
      <vt:variant>
        <vt:i4>19</vt:i4>
      </vt:variant>
    </vt:vector>
  </HeadingPairs>
  <TitlesOfParts>
    <vt:vector size="20" baseType="lpstr">
      <vt:lpstr>Tema de Office</vt:lpstr>
      <vt:lpstr>Detector development and characterisation for neutron- and gamma-based radiography and spectroscopy for NDT</vt:lpstr>
      <vt:lpstr>Outline</vt:lpstr>
      <vt:lpstr>Non-Destructive Testing </vt:lpstr>
      <vt:lpstr>Gamma and neutron imaging - Detector</vt:lpstr>
      <vt:lpstr>Gamma and neutron imaging</vt:lpstr>
      <vt:lpstr>Presentación de PowerPoint</vt:lpstr>
      <vt:lpstr>Presentación de PowerPoint</vt:lpstr>
      <vt:lpstr>Presentación de PowerPoint</vt:lpstr>
      <vt:lpstr>Presentación de PowerPoint</vt:lpstr>
      <vt:lpstr>Event-driven image adquisition</vt:lpstr>
      <vt:lpstr>Event-driven image adquisition</vt:lpstr>
      <vt:lpstr>Prospects at the IFMIF-DONES facility</vt:lpstr>
      <vt:lpstr>Prospects at the IFMIF-DONES facility</vt:lpstr>
      <vt:lpstr>Prospects at the IFMIF-DONES facility</vt:lpstr>
      <vt:lpstr>Presentación de PowerPoint</vt:lpstr>
      <vt:lpstr>Thank you for your attention!</vt:lpstr>
      <vt:lpstr>Back-up</vt:lpstr>
      <vt:lpstr>Summary</vt:lpstr>
      <vt:lpstr>Other results from CNA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development and characterisation for neutron- and gamma-based radiography and spectroscopy for NDT</dc:title>
  <dc:creator/>
  <cp:revision>3500</cp:revision>
  <dcterms:created xsi:type="dcterms:W3CDTF">2024-09-12T07:16:39Z</dcterms:created>
  <dcterms:modified xsi:type="dcterms:W3CDTF">2024-10-02T07:59:51Z</dcterms:modified>
</cp:coreProperties>
</file>