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388" r:id="rId2"/>
    <p:sldId id="467" r:id="rId3"/>
    <p:sldId id="439" r:id="rId4"/>
    <p:sldId id="448" r:id="rId5"/>
    <p:sldId id="469" r:id="rId6"/>
    <p:sldId id="447" r:id="rId7"/>
    <p:sldId id="474" r:id="rId8"/>
    <p:sldId id="461" r:id="rId9"/>
    <p:sldId id="471" r:id="rId10"/>
    <p:sldId id="472" r:id="rId11"/>
    <p:sldId id="473" r:id="rId12"/>
    <p:sldId id="454" r:id="rId13"/>
    <p:sldId id="449" r:id="rId14"/>
    <p:sldId id="456" r:id="rId15"/>
    <p:sldId id="464" r:id="rId16"/>
    <p:sldId id="465" r:id="rId17"/>
    <p:sldId id="468" r:id="rId18"/>
    <p:sldId id="463" r:id="rId19"/>
    <p:sldId id="462" r:id="rId20"/>
    <p:sldId id="453" r:id="rId21"/>
    <p:sldId id="457" r:id="rId22"/>
    <p:sldId id="458" r:id="rId23"/>
    <p:sldId id="466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7"/>
    <a:srgbClr val="D02190"/>
    <a:srgbClr val="558ED5"/>
    <a:srgbClr val="FFC000"/>
    <a:srgbClr val="7EC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0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1A39-D103-4734-B88B-EB956EEA73C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D56E-C005-4C50-90C7-801FDD99F17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7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>
            <a:extLst>
              <a:ext uri="{FF2B5EF4-FFF2-40B4-BE49-F238E27FC236}">
                <a16:creationId xmlns:a16="http://schemas.microsoft.com/office/drawing/2014/main" id="{6CAEDC61-5061-4896-B781-7D035048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7083" y="544747"/>
            <a:ext cx="7164917" cy="6313253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EBD9F6C8-CD44-49C4-9AC0-4B31F72A7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52" y="360744"/>
            <a:ext cx="2903412" cy="1176226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B002E9FE-9029-4059-ACCB-87B398531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352" y="4895681"/>
            <a:ext cx="2903412" cy="813607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974826C7-8925-418B-B7BE-0E2DCFE32C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352" y="6017514"/>
            <a:ext cx="2305571" cy="479741"/>
          </a:xfrm>
          <a:prstGeom prst="rect">
            <a:avLst/>
          </a:prstGeom>
        </p:spPr>
      </p:pic>
      <p:pic>
        <p:nvPicPr>
          <p:cNvPr id="11" name="Imagen 9">
            <a:extLst>
              <a:ext uri="{FF2B5EF4-FFF2-40B4-BE49-F238E27FC236}">
                <a16:creationId xmlns:a16="http://schemas.microsoft.com/office/drawing/2014/main" id="{4BC4C28B-5D86-4C03-99B3-9B26B1A439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6111" y="6017514"/>
            <a:ext cx="2708537" cy="4797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B0B3C8-8CCF-444C-8C1F-35A7A0C2EE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3346" y="2194845"/>
            <a:ext cx="9144000" cy="754583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defRPr lang="es-ES" sz="2520" b="1" kern="1200" dirty="0">
                <a:solidFill>
                  <a:srgbClr val="000048"/>
                </a:solidFill>
                <a:latin typeface="Poppins" panose="02000000000000000000" pitchFamily="2" charset="0"/>
                <a:ea typeface="+mn-ea"/>
                <a:cs typeface="Poppins" panose="02000000000000000000" pitchFamily="2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4D290-0223-4441-90C2-445A48BC25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9125" y="3704504"/>
            <a:ext cx="6665051" cy="36512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" sz="2000" kern="1200" dirty="0">
                <a:solidFill>
                  <a:srgbClr val="000048"/>
                </a:solidFill>
                <a:latin typeface="+mj-lt"/>
                <a:ea typeface="+mn-ea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4372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1">
            <a:extLst>
              <a:ext uri="{FF2B5EF4-FFF2-40B4-BE49-F238E27FC236}">
                <a16:creationId xmlns:a16="http://schemas.microsoft.com/office/drawing/2014/main" id="{0183E0A7-5B30-4B71-86F6-8B2A4FAB4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5027083" y="544747"/>
            <a:ext cx="7164917" cy="63132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5C13D8-0C88-3B4A-AD47-B5B7CFF78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0178"/>
            <a:ext cx="9289915" cy="1109581"/>
          </a:xfrm>
          <a:solidFill>
            <a:schemeClr val="accent6">
              <a:lumMod val="20000"/>
              <a:lumOff val="80000"/>
              <a:alpha val="53000"/>
            </a:schemeClr>
          </a:solidFill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520" b="1" kern="1200" dirty="0">
                <a:solidFill>
                  <a:srgbClr val="000048"/>
                </a:solidFill>
                <a:latin typeface="Poppins" panose="02000000000000000000" pitchFamily="2" charset="0"/>
                <a:ea typeface="+mn-ea"/>
                <a:cs typeface="Poppins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20B5-1FF1-DC43-9C33-59446B92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6205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ED9C64-A663-4E97-891D-C61FFB694736}"/>
              </a:ext>
            </a:extLst>
          </p:cNvPr>
          <p:cNvSpPr txBox="1"/>
          <p:nvPr userDrawn="1"/>
        </p:nvSpPr>
        <p:spPr>
          <a:xfrm>
            <a:off x="3706238" y="6352162"/>
            <a:ext cx="764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6EC46-2A95-4ACB-80B2-DCC2083C3903}" type="slidenum">
              <a:rPr lang="en-GB" sz="1400" smtClean="0">
                <a:latin typeface="+mj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GB" sz="1400" dirty="0">
              <a:latin typeface="+mj-lt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708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DEFEEF-4A40-A04C-95DC-E6B62736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DDE8E-D7BA-584A-9C2D-ED53E9449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60AC4-CE31-2E4A-9CFD-29717C672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031697-D314-3340-BE24-5C39D4910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Elena López Melero                                 Third DONES Users Workshop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6BDE0-AA83-1B4D-B950-4FF4B0C98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505A-1951-6646-AE6D-DEBB17D17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ucmedbio.2024.108930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281D-A174-45BF-80D6-A71FF487E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346" y="1225119"/>
            <a:ext cx="9144000" cy="1724310"/>
          </a:xfrm>
        </p:spPr>
        <p:txBody>
          <a:bodyPr>
            <a:normAutofit/>
          </a:bodyPr>
          <a:lstStyle/>
          <a:p>
            <a:r>
              <a:rPr lang="en-GB" sz="2700" dirty="0"/>
              <a:t>Deuteron- versus neutron-induced radioisotope production for medicine at IFMIF-DONES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7925C5-7E72-A837-DC69-A8D8013B6A8A}"/>
              </a:ext>
            </a:extLst>
          </p:cNvPr>
          <p:cNvSpPr txBox="1"/>
          <p:nvPr/>
        </p:nvSpPr>
        <p:spPr>
          <a:xfrm>
            <a:off x="1102966" y="3066424"/>
            <a:ext cx="10092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M.E. López Melero* (PhD DONES-UGR)</a:t>
            </a:r>
          </a:p>
          <a:p>
            <a:pPr algn="ctr"/>
            <a:r>
              <a:rPr lang="es-ES" sz="2000" dirty="0"/>
              <a:t>F. García-Infantes (PhD n_TOF-CERN)</a:t>
            </a:r>
          </a:p>
          <a:p>
            <a:pPr algn="ctr"/>
            <a:r>
              <a:rPr lang="es-ES" sz="2000" dirty="0"/>
              <a:t>J. Praena (Supervisor)</a:t>
            </a:r>
          </a:p>
          <a:p>
            <a:pPr algn="ctr"/>
            <a:r>
              <a:rPr lang="es-ES" sz="2000" dirty="0"/>
              <a:t>F. Mota, M.I. </a:t>
            </a:r>
            <a:r>
              <a:rPr lang="es-ES" sz="2000" dirty="0" err="1"/>
              <a:t>Ortíz</a:t>
            </a:r>
            <a:r>
              <a:rPr lang="es-ES" sz="2000" dirty="0"/>
              <a:t>, I. Porras, F. Arias de Saavedra, A. Roldán</a:t>
            </a:r>
          </a:p>
          <a:p>
            <a:pPr algn="ctr"/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*(melopez@ugr.es)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99FC1C-7E95-9281-DB02-0EECA805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98" y="5726097"/>
            <a:ext cx="959394" cy="9593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5894E5-1C05-CA72-FE95-89EE5F83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66" y="5442012"/>
            <a:ext cx="2523879" cy="178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55D1546-B6A2-6942-47A8-CBCD1BB57DAE}"/>
              </a:ext>
            </a:extLst>
          </p:cNvPr>
          <p:cNvSpPr/>
          <p:nvPr/>
        </p:nvSpPr>
        <p:spPr>
          <a:xfrm>
            <a:off x="8966446" y="5956918"/>
            <a:ext cx="1225119" cy="715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E8A579D8-0967-2E70-9DE8-8AD49D97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911" y="6289919"/>
            <a:ext cx="1631398" cy="4784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1C2706-DD0E-87BF-9706-A35A08CE1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880" y="5726097"/>
            <a:ext cx="1492619" cy="11319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8CCCA3-ABA7-F8FD-5447-DBE7E598A8DC}"/>
              </a:ext>
            </a:extLst>
          </p:cNvPr>
          <p:cNvSpPr txBox="1"/>
          <p:nvPr/>
        </p:nvSpPr>
        <p:spPr>
          <a:xfrm>
            <a:off x="8477928" y="218448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</p:spTree>
    <p:extLst>
      <p:ext uri="{BB962C8B-B14F-4D97-AF65-F5344CB8AC3E}">
        <p14:creationId xmlns:p14="http://schemas.microsoft.com/office/powerpoint/2010/main" val="319387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FA04AB-EE53-AF7A-F37F-4B1F3147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0" y="2066348"/>
            <a:ext cx="5289305" cy="3467823"/>
          </a:xfrm>
          <a:prstGeom prst="rect">
            <a:avLst/>
          </a:prstGeom>
        </p:spPr>
      </p:pic>
      <p:pic>
        <p:nvPicPr>
          <p:cNvPr id="14" name="Image1">
            <a:extLst>
              <a:ext uri="{FF2B5EF4-FFF2-40B4-BE49-F238E27FC236}">
                <a16:creationId xmlns:a16="http://schemas.microsoft.com/office/drawing/2014/main" id="{9BC430F9-0FEA-C557-45BA-9A7E863C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155118" y="1949073"/>
            <a:ext cx="5573542" cy="38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Nuclear data needs for deuterons and neutrons</a:t>
            </a:r>
            <a:endParaRPr lang="en-GB" sz="1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8D01B4-051C-CFEE-DB21-DE1DB85C199C}"/>
              </a:ext>
            </a:extLst>
          </p:cNvPr>
          <p:cNvSpPr txBox="1"/>
          <p:nvPr/>
        </p:nvSpPr>
        <p:spPr>
          <a:xfrm>
            <a:off x="3918574" y="1354824"/>
            <a:ext cx="9250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Yb foils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C1474A-B945-8CE4-5E1C-0D4A23C633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625" t="20395" r="25188" b="39342"/>
          <a:stretch/>
        </p:blipFill>
        <p:spPr>
          <a:xfrm>
            <a:off x="4760164" y="1512947"/>
            <a:ext cx="880617" cy="7941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813BE2-B7C3-A484-BE5A-D062B5CC84C3}"/>
              </a:ext>
            </a:extLst>
          </p:cNvPr>
          <p:cNvSpPr txBox="1"/>
          <p:nvPr/>
        </p:nvSpPr>
        <p:spPr>
          <a:xfrm>
            <a:off x="8363375" y="1871023"/>
            <a:ext cx="1942249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Yb(n,</a:t>
            </a:r>
            <a:r>
              <a:rPr lang="el-GR" sz="1300" b="1" dirty="0"/>
              <a:t>γ</a:t>
            </a:r>
            <a:r>
              <a:rPr lang="es-ES" sz="1300" b="1" dirty="0"/>
              <a:t>)</a:t>
            </a:r>
            <a:r>
              <a:rPr lang="es-ES" sz="1300" b="1" baseline="30000" dirty="0"/>
              <a:t>177</a:t>
            </a:r>
            <a:r>
              <a:rPr lang="es-ES" sz="1300" b="1" dirty="0"/>
              <a:t>Yb </a:t>
            </a:r>
            <a:r>
              <a:rPr lang="es-ES" sz="1300" b="1" dirty="0">
                <a:sym typeface="Wingdings" panose="05000000000000000000" pitchFamily="2" charset="2"/>
              </a:rPr>
              <a:t> </a:t>
            </a:r>
            <a:r>
              <a:rPr lang="es-ES" sz="1300" b="1" baseline="30000" dirty="0"/>
              <a:t>177</a:t>
            </a:r>
            <a:r>
              <a:rPr lang="es-ES" sz="1300" b="1" dirty="0"/>
              <a:t>Lu</a:t>
            </a:r>
            <a:endParaRPr lang="en-GB" sz="13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3534A-E3D6-F85B-5FFC-78A492C87601}"/>
              </a:ext>
            </a:extLst>
          </p:cNvPr>
          <p:cNvSpPr txBox="1"/>
          <p:nvPr/>
        </p:nvSpPr>
        <p:spPr>
          <a:xfrm>
            <a:off x="7093804" y="3766898"/>
            <a:ext cx="294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Perpetua" pitchFamily="18" charset="0"/>
              </a:rPr>
              <a:t>No resonances resolved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105CA-8A82-D894-F87C-C5AA1682951E}"/>
              </a:ext>
            </a:extLst>
          </p:cNvPr>
          <p:cNvSpPr txBox="1"/>
          <p:nvPr/>
        </p:nvSpPr>
        <p:spPr>
          <a:xfrm>
            <a:off x="608639" y="1614938"/>
            <a:ext cx="386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ARRONAX cyclotron </a:t>
            </a:r>
            <a:r>
              <a:rPr lang="en-US" sz="1800" i="1" dirty="0"/>
              <a:t>(Nantes, France)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3FC993-D73C-3C17-C691-7FEF92EEFF21}"/>
              </a:ext>
            </a:extLst>
          </p:cNvPr>
          <p:cNvSpPr/>
          <p:nvPr/>
        </p:nvSpPr>
        <p:spPr>
          <a:xfrm>
            <a:off x="2334827" y="1949073"/>
            <a:ext cx="1740023" cy="35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6A6E7C-8068-AD8D-78A0-61662F7E6445}"/>
              </a:ext>
            </a:extLst>
          </p:cNvPr>
          <p:cNvSpPr txBox="1"/>
          <p:nvPr/>
        </p:nvSpPr>
        <p:spPr>
          <a:xfrm>
            <a:off x="2486880" y="2076822"/>
            <a:ext cx="1942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Yb(d,</a:t>
            </a:r>
            <a:r>
              <a:rPr lang="es-ES" sz="1300" b="1" dirty="0"/>
              <a:t>x)</a:t>
            </a:r>
            <a:r>
              <a:rPr lang="es-ES" sz="1300" b="1" baseline="30000" dirty="0"/>
              <a:t>177cum</a:t>
            </a:r>
            <a:r>
              <a:rPr lang="es-ES" sz="1300" b="1" dirty="0"/>
              <a:t>Lu</a:t>
            </a:r>
            <a:endParaRPr lang="en-GB" sz="13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4107F11-2E42-12FC-94FE-59F333DDA813}"/>
              </a:ext>
            </a:extLst>
          </p:cNvPr>
          <p:cNvSpPr txBox="1"/>
          <p:nvPr/>
        </p:nvSpPr>
        <p:spPr>
          <a:xfrm>
            <a:off x="838972" y="5614210"/>
            <a:ext cx="4740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/>
              <a:t>Experimental data measured </a:t>
            </a:r>
            <a:r>
              <a:rPr lang="en-US" sz="1000" b="1" i="1" dirty="0"/>
              <a:t>by E. López-</a:t>
            </a:r>
            <a:r>
              <a:rPr lang="en-US" sz="1000" b="1" i="1" dirty="0" err="1"/>
              <a:t>Melero</a:t>
            </a:r>
            <a:r>
              <a:rPr lang="en-US" sz="1000" i="1" dirty="0"/>
              <a:t> in collaboration with E. </a:t>
            </a:r>
            <a:r>
              <a:rPr lang="en-US" sz="1000" i="1" dirty="0" err="1"/>
              <a:t>Nigron</a:t>
            </a:r>
            <a:r>
              <a:rPr lang="en-US" sz="1000" i="1" dirty="0"/>
              <a:t> and F. Haddad</a:t>
            </a:r>
            <a:r>
              <a:rPr lang="en-US" sz="1100" i="1" dirty="0"/>
              <a:t>. 25.8 MeV deuterons on </a:t>
            </a:r>
            <a:r>
              <a:rPr lang="en-US" sz="1100" i="1" baseline="30000" dirty="0" err="1"/>
              <a:t>nat</a:t>
            </a:r>
            <a:r>
              <a:rPr lang="en-US" sz="1100" i="1" dirty="0" err="1"/>
              <a:t>Yb</a:t>
            </a:r>
            <a:r>
              <a:rPr lang="en-US" sz="1100" i="1" dirty="0"/>
              <a:t> targets at 100-nA beam intensity.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890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322E6EE-4333-B678-59DE-634252ED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0" y="2066348"/>
            <a:ext cx="5289305" cy="3467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F34514-848C-EF10-3A3B-08B95D09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8132" y="2407565"/>
            <a:ext cx="5133243" cy="3290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Nuclear data needs for deuterons and neutrons</a:t>
            </a:r>
            <a:endParaRPr lang="en-GB" sz="1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8D01B4-051C-CFEE-DB21-DE1DB85C199C}"/>
              </a:ext>
            </a:extLst>
          </p:cNvPr>
          <p:cNvSpPr txBox="1"/>
          <p:nvPr/>
        </p:nvSpPr>
        <p:spPr>
          <a:xfrm>
            <a:off x="3918574" y="1354824"/>
            <a:ext cx="9250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Yb foils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C1474A-B945-8CE4-5E1C-0D4A23C633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625" t="20395" r="25188" b="39342"/>
          <a:stretch/>
        </p:blipFill>
        <p:spPr>
          <a:xfrm>
            <a:off x="4760164" y="1512947"/>
            <a:ext cx="880617" cy="79419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6AD8E3E-ED15-BB3F-BC30-03CF9CF0E429}"/>
              </a:ext>
            </a:extLst>
          </p:cNvPr>
          <p:cNvSpPr txBox="1"/>
          <p:nvPr/>
        </p:nvSpPr>
        <p:spPr>
          <a:xfrm>
            <a:off x="838972" y="5614210"/>
            <a:ext cx="4740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/>
              <a:t>Experimental data measured </a:t>
            </a:r>
            <a:r>
              <a:rPr lang="en-US" sz="1000" b="1" i="1" dirty="0"/>
              <a:t>by E. López-</a:t>
            </a:r>
            <a:r>
              <a:rPr lang="en-US" sz="1000" b="1" i="1" dirty="0" err="1"/>
              <a:t>Melero</a:t>
            </a:r>
            <a:r>
              <a:rPr lang="en-US" sz="1000" i="1" dirty="0"/>
              <a:t> in collaboration with E. </a:t>
            </a:r>
            <a:r>
              <a:rPr lang="en-US" sz="1000" i="1" dirty="0" err="1"/>
              <a:t>Nigron</a:t>
            </a:r>
            <a:r>
              <a:rPr lang="en-US" sz="1000" i="1" dirty="0"/>
              <a:t> and F. Haddad</a:t>
            </a:r>
            <a:r>
              <a:rPr lang="en-US" sz="1100" i="1" dirty="0"/>
              <a:t>. 25.8 MeV deuterons on </a:t>
            </a:r>
            <a:r>
              <a:rPr lang="en-US" sz="1100" i="1" baseline="30000" dirty="0" err="1"/>
              <a:t>nat</a:t>
            </a:r>
            <a:r>
              <a:rPr lang="en-US" sz="1100" i="1" dirty="0" err="1"/>
              <a:t>Yb</a:t>
            </a:r>
            <a:r>
              <a:rPr lang="en-US" sz="1100" i="1" dirty="0"/>
              <a:t> targets at 100-nA beam intensity.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00622-EE63-DB84-7451-6E0F78CE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10684565" y="967884"/>
            <a:ext cx="1347489" cy="96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DA0665-56EE-BC76-DF5F-7D9FF145AAB0}"/>
              </a:ext>
            </a:extLst>
          </p:cNvPr>
          <p:cNvSpPr txBox="1"/>
          <p:nvPr/>
        </p:nvSpPr>
        <p:spPr>
          <a:xfrm>
            <a:off x="9456141" y="1322028"/>
            <a:ext cx="9250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aseline="30000" dirty="0"/>
              <a:t>176</a:t>
            </a:r>
            <a:r>
              <a:rPr lang="en-GB" sz="1300" dirty="0"/>
              <a:t>Yb</a:t>
            </a:r>
            <a:r>
              <a:rPr lang="en-GB" sz="1300" baseline="-25000" dirty="0"/>
              <a:t>2</a:t>
            </a:r>
            <a:r>
              <a:rPr lang="en-GB" sz="1300" dirty="0"/>
              <a:t>O</a:t>
            </a:r>
            <a:r>
              <a:rPr lang="en-GB" sz="1300" baseline="-25000" dirty="0"/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62B589-9093-708F-60BC-95E50F4A86FF}"/>
              </a:ext>
            </a:extLst>
          </p:cNvPr>
          <p:cNvSpPr txBox="1"/>
          <p:nvPr/>
        </p:nvSpPr>
        <p:spPr>
          <a:xfrm>
            <a:off x="6674885" y="5665063"/>
            <a:ext cx="449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/>
              <a:t>Experimental data measured </a:t>
            </a:r>
            <a:r>
              <a:rPr lang="en-US" sz="1000" b="1" i="1" dirty="0"/>
              <a:t>by F. García-Infantes </a:t>
            </a:r>
            <a:r>
              <a:rPr lang="en-US" sz="1000" i="1" dirty="0"/>
              <a:t>at </a:t>
            </a:r>
            <a:r>
              <a:rPr lang="en-US" sz="1000" b="1" i="1" dirty="0"/>
              <a:t>Neutron Time-of-Flight facility </a:t>
            </a:r>
            <a:r>
              <a:rPr lang="en-US" sz="1000" i="1" dirty="0"/>
              <a:t>(CERN) with enriched </a:t>
            </a:r>
            <a:r>
              <a:rPr lang="en-US" sz="1000" i="1" baseline="30000" dirty="0"/>
              <a:t>176</a:t>
            </a:r>
            <a:r>
              <a:rPr lang="en-US" sz="1000" i="1" dirty="0"/>
              <a:t>Yb</a:t>
            </a:r>
            <a:r>
              <a:rPr lang="en-US" sz="1000" i="1" baseline="-25000" dirty="0"/>
              <a:t>2</a:t>
            </a:r>
            <a:r>
              <a:rPr lang="en-US" sz="1000" i="1" dirty="0"/>
              <a:t>O</a:t>
            </a:r>
            <a:r>
              <a:rPr lang="en-US" sz="1000" i="1" baseline="-25000" dirty="0"/>
              <a:t>3</a:t>
            </a:r>
            <a:r>
              <a:rPr lang="en-US" sz="1000" i="1" dirty="0"/>
              <a:t> (99,43%) sample.</a:t>
            </a:r>
            <a:endParaRPr lang="en-GB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105CA-8A82-D894-F87C-C5AA1682951E}"/>
              </a:ext>
            </a:extLst>
          </p:cNvPr>
          <p:cNvSpPr txBox="1"/>
          <p:nvPr/>
        </p:nvSpPr>
        <p:spPr>
          <a:xfrm>
            <a:off x="608639" y="1614938"/>
            <a:ext cx="386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ARRONAX cyclotron </a:t>
            </a:r>
            <a:r>
              <a:rPr lang="en-US" sz="1800" i="1" dirty="0"/>
              <a:t>(Nantes, France) 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D87F3B-7AE4-82A0-824F-7011992BC246}"/>
              </a:ext>
            </a:extLst>
          </p:cNvPr>
          <p:cNvSpPr txBox="1"/>
          <p:nvPr/>
        </p:nvSpPr>
        <p:spPr>
          <a:xfrm>
            <a:off x="7154717" y="1601724"/>
            <a:ext cx="386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n_TOF at CERN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4557EC-4793-2F00-E554-75903772F3FB}"/>
              </a:ext>
            </a:extLst>
          </p:cNvPr>
          <p:cNvSpPr/>
          <p:nvPr/>
        </p:nvSpPr>
        <p:spPr>
          <a:xfrm>
            <a:off x="2334827" y="1949073"/>
            <a:ext cx="1740023" cy="35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959924-E2C8-7996-7992-E189866A517E}"/>
              </a:ext>
            </a:extLst>
          </p:cNvPr>
          <p:cNvSpPr txBox="1"/>
          <p:nvPr/>
        </p:nvSpPr>
        <p:spPr>
          <a:xfrm>
            <a:off x="2486880" y="2076822"/>
            <a:ext cx="1942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Yb(d,</a:t>
            </a:r>
            <a:r>
              <a:rPr lang="es-ES" sz="1300" b="1" dirty="0"/>
              <a:t>x)</a:t>
            </a:r>
            <a:r>
              <a:rPr lang="es-ES" sz="1300" b="1" baseline="30000" dirty="0"/>
              <a:t>177cum</a:t>
            </a:r>
            <a:r>
              <a:rPr lang="es-ES" sz="1300" b="1" dirty="0"/>
              <a:t>Lu</a:t>
            </a:r>
            <a:endParaRPr lang="en-GB" sz="13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D80110-C9D8-958A-89C2-C1C4E7B443E2}"/>
              </a:ext>
            </a:extLst>
          </p:cNvPr>
          <p:cNvSpPr txBox="1"/>
          <p:nvPr/>
        </p:nvSpPr>
        <p:spPr>
          <a:xfrm>
            <a:off x="8515775" y="2023423"/>
            <a:ext cx="1942249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Yb(n,</a:t>
            </a:r>
            <a:r>
              <a:rPr lang="el-GR" sz="1300" b="1" dirty="0"/>
              <a:t>γ</a:t>
            </a:r>
            <a:r>
              <a:rPr lang="es-ES" sz="1300" b="1" dirty="0"/>
              <a:t>)</a:t>
            </a:r>
            <a:r>
              <a:rPr lang="es-ES" sz="1300" b="1" baseline="30000" dirty="0"/>
              <a:t>177</a:t>
            </a:r>
            <a:r>
              <a:rPr lang="es-ES" sz="1300" b="1" dirty="0"/>
              <a:t>Yb </a:t>
            </a:r>
            <a:r>
              <a:rPr lang="es-ES" sz="1300" b="1" dirty="0">
                <a:sym typeface="Wingdings" panose="05000000000000000000" pitchFamily="2" charset="2"/>
              </a:rPr>
              <a:t> </a:t>
            </a:r>
            <a:r>
              <a:rPr lang="es-ES" sz="1300" b="1" baseline="30000" dirty="0"/>
              <a:t>177</a:t>
            </a:r>
            <a:r>
              <a:rPr lang="es-ES" sz="1300" b="1" dirty="0"/>
              <a:t>Lu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76335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33F8F97-D3C5-E5CC-620F-2735B9A3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66" t="5916"/>
          <a:stretch/>
        </p:blipFill>
        <p:spPr>
          <a:xfrm>
            <a:off x="5848235" y="1556551"/>
            <a:ext cx="3555616" cy="234474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AA87FF8C-AE77-E83D-2A80-8F1B76EE7B16}"/>
              </a:ext>
            </a:extLst>
          </p:cNvPr>
          <p:cNvGrpSpPr/>
          <p:nvPr/>
        </p:nvGrpSpPr>
        <p:grpSpPr>
          <a:xfrm>
            <a:off x="5211689" y="1440777"/>
            <a:ext cx="4595566" cy="2723531"/>
            <a:chOff x="5211689" y="1440777"/>
            <a:chExt cx="4595566" cy="2723531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FA9E47CA-F39F-8ABC-300B-3E50E2B9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1971"/>
            <a:stretch/>
          </p:blipFill>
          <p:spPr>
            <a:xfrm>
              <a:off x="9081856" y="1440777"/>
              <a:ext cx="725399" cy="245042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21AEC5C-7F35-ABCF-001B-9FF89A46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1689" y="1449323"/>
              <a:ext cx="3951551" cy="27149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92DD9-CBA7-469A-A0D0-3C4A54F6FE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70178"/>
                <a:ext cx="9916357" cy="110958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 2. </a:t>
                </a:r>
                <a:r>
                  <a:rPr lang="en-GB" baseline="30000" dirty="0"/>
                  <a:t>177</a:t>
                </a:r>
                <a:r>
                  <a:rPr lang="en-GB" dirty="0"/>
                  <a:t>Lu with neutrons at Test Cell: </a:t>
                </a:r>
                <a:r>
                  <a:rPr lang="en-GB" b="1" baseline="30000" dirty="0">
                    <a:solidFill>
                      <a:schemeClr val="tx1"/>
                    </a:solidFill>
                  </a:rPr>
                  <a:t>176</a:t>
                </a:r>
                <a:r>
                  <a:rPr lang="en-GB" b="1" dirty="0">
                    <a:solidFill>
                      <a:schemeClr val="tx1"/>
                    </a:solidFill>
                  </a:rPr>
                  <a:t>Yb(n,</a:t>
                </a:r>
                <a:r>
                  <a:rPr lang="el-GR" b="1" dirty="0">
                    <a:solidFill>
                      <a:schemeClr val="tx1"/>
                    </a:solidFill>
                  </a:rPr>
                  <a:t>γ</a:t>
                </a:r>
                <a:r>
                  <a:rPr lang="es-ES" b="1" dirty="0">
                    <a:solidFill>
                      <a:schemeClr val="tx1"/>
                    </a:solidFill>
                  </a:rPr>
                  <a:t>)</a:t>
                </a:r>
                <a:r>
                  <a:rPr lang="es-ES" b="1" baseline="30000" dirty="0">
                    <a:solidFill>
                      <a:schemeClr val="tx1"/>
                    </a:solidFill>
                  </a:rPr>
                  <a:t>177</a:t>
                </a:r>
                <a:r>
                  <a:rPr lang="es-ES" b="1" dirty="0">
                    <a:solidFill>
                      <a:schemeClr val="tx1"/>
                    </a:solidFill>
                  </a:rPr>
                  <a:t>Yb</a:t>
                </a:r>
                <a14:m>
                  <m:oMath xmlns:m="http://schemas.openxmlformats.org/officeDocument/2006/math">
                    <m:r>
                      <a:rPr lang="it-IT" kern="150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kern="150" baseline="30000" dirty="0">
                    <a:effectLst/>
                  </a:rPr>
                  <a:t>177</a:t>
                </a:r>
                <a:r>
                  <a:rPr lang="it-IT" kern="150" dirty="0">
                    <a:effectLst/>
                  </a:rPr>
                  <a:t>Lu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92DD9-CBA7-469A-A0D0-3C4A54F6F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70178"/>
                <a:ext cx="9916357" cy="1109581"/>
              </a:xfrm>
              <a:blipFill>
                <a:blip r:embed="rId5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D3BCCDB4-B457-D4AE-20E2-CBEDCCDE6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90819"/>
                  </p:ext>
                </p:extLst>
              </p:nvPr>
            </p:nvGraphicFramePr>
            <p:xfrm>
              <a:off x="5220567" y="4441100"/>
              <a:ext cx="6264179" cy="1798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890447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318409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9932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971847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1090184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30000" dirty="0">
                              <a:effectLst/>
                            </a:rPr>
                            <a:t>176</a:t>
                          </a:r>
                          <a:r>
                            <a:rPr lang="it-IT" sz="1300" kern="150" dirty="0">
                              <a:effectLst/>
                            </a:rPr>
                            <a:t>Yb(n,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𝛾</m:t>
                              </m:r>
                            </m:oMath>
                          </a14:m>
                          <a:r>
                            <a:rPr lang="it-IT" sz="1300" kern="150" dirty="0">
                              <a:effectLst/>
                            </a:rPr>
                            <a:t>)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Yb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Lu</a:t>
                          </a:r>
                          <a:endParaRPr lang="en-GB" sz="13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90º RIPD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effectLst/>
                            </a:rPr>
                            <a:t>1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effectLst/>
                            </a:rPr>
                            <a:t>2.4·10</a:t>
                          </a:r>
                          <a:r>
                            <a:rPr lang="en-US" sz="1300" kern="150" baseline="30000" dirty="0">
                              <a:effectLst/>
                            </a:rPr>
                            <a:t>-3</a:t>
                          </a:r>
                          <a:endParaRPr lang="en-US" sz="1300" kern="150" baseline="3000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90985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0º RIPD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it-IT" sz="1300" kern="15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solidFill>
                                <a:schemeClr val="tx1"/>
                              </a:solidFill>
                              <a:effectLst/>
                            </a:rPr>
                            <a:t>1.4·10</a:t>
                          </a:r>
                          <a:r>
                            <a:rPr lang="en-US" sz="1300" kern="15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-2</a:t>
                          </a:r>
                          <a:endParaRPr lang="en-US" sz="1300" kern="150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59029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D3BCCDB4-B457-D4AE-20E2-CBEDCCDE6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90819"/>
                  </p:ext>
                </p:extLst>
              </p:nvPr>
            </p:nvGraphicFramePr>
            <p:xfrm>
              <a:off x="5220567" y="4441100"/>
              <a:ext cx="6264179" cy="1798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890447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318409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9932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971847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1090184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323" t="-61749" r="-232258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90º RIPD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effectLst/>
                            </a:rPr>
                            <a:t>1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effectLst/>
                            </a:rPr>
                            <a:t>2.4·10</a:t>
                          </a:r>
                          <a:r>
                            <a:rPr lang="en-US" sz="1300" kern="150" baseline="30000" dirty="0">
                              <a:effectLst/>
                            </a:rPr>
                            <a:t>-3</a:t>
                          </a:r>
                          <a:endParaRPr lang="en-US" sz="1300" kern="150" baseline="3000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90985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0º RIPD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it-IT" sz="1300" kern="15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solidFill>
                                <a:schemeClr val="tx1"/>
                              </a:solidFill>
                              <a:effectLst/>
                            </a:rPr>
                            <a:t>1.4·10</a:t>
                          </a:r>
                          <a:r>
                            <a:rPr lang="en-US" sz="1300" kern="15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-2</a:t>
                          </a:r>
                          <a:endParaRPr lang="en-US" sz="1300" kern="150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590299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DFB45749-035C-2136-7AA0-F13CB269CE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8081"/>
          <a:stretch/>
        </p:blipFill>
        <p:spPr>
          <a:xfrm>
            <a:off x="990254" y="1970093"/>
            <a:ext cx="3848552" cy="390465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9CA63B3-5177-64EB-1CC9-65500648B388}"/>
              </a:ext>
            </a:extLst>
          </p:cNvPr>
          <p:cNvSpPr txBox="1"/>
          <p:nvPr/>
        </p:nvSpPr>
        <p:spPr>
          <a:xfrm>
            <a:off x="44037" y="2492304"/>
            <a:ext cx="103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558ED5"/>
                </a:solidFill>
              </a:rPr>
              <a:t>8 cm Behind the HFTM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76E3E56-F6E2-6ABA-7E2E-B0F46C7E59AD}"/>
              </a:ext>
            </a:extLst>
          </p:cNvPr>
          <p:cNvSpPr txBox="1"/>
          <p:nvPr/>
        </p:nvSpPr>
        <p:spPr>
          <a:xfrm>
            <a:off x="3848712" y="1642119"/>
            <a:ext cx="103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C000"/>
                </a:solidFill>
              </a:rPr>
              <a:t>Inlet of the R160 duct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05ABD71-A073-8253-9F1A-F8AF8203C7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92"/>
          <a:stretch/>
        </p:blipFill>
        <p:spPr>
          <a:xfrm>
            <a:off x="1800300" y="1608606"/>
            <a:ext cx="571500" cy="301895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AC0A2FA-2A05-2C2E-135A-2925608E7786}"/>
              </a:ext>
            </a:extLst>
          </p:cNvPr>
          <p:cNvSpPr/>
          <p:nvPr/>
        </p:nvSpPr>
        <p:spPr>
          <a:xfrm>
            <a:off x="1888067" y="2738995"/>
            <a:ext cx="397933" cy="71938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0DE9582-E4D9-F84D-1E5E-696001DFB301}"/>
              </a:ext>
            </a:extLst>
          </p:cNvPr>
          <p:cNvCxnSpPr/>
          <p:nvPr/>
        </p:nvCxnSpPr>
        <p:spPr>
          <a:xfrm flipH="1">
            <a:off x="2286000" y="2048933"/>
            <a:ext cx="474133" cy="624891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F031DE4-6E9A-2B33-933E-E1CF91E12B07}"/>
              </a:ext>
            </a:extLst>
          </p:cNvPr>
          <p:cNvSpPr txBox="1"/>
          <p:nvPr/>
        </p:nvSpPr>
        <p:spPr>
          <a:xfrm>
            <a:off x="2324603" y="1559885"/>
            <a:ext cx="103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7030A0"/>
                </a:solidFill>
              </a:rPr>
              <a:t>90º from Target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64F727-9BF3-2951-DE4A-4194217D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10129821" y="2088652"/>
            <a:ext cx="1736330" cy="124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3A4B913-5340-2F37-D6FA-2709E481948B}"/>
              </a:ext>
            </a:extLst>
          </p:cNvPr>
          <p:cNvSpPr txBox="1"/>
          <p:nvPr/>
        </p:nvSpPr>
        <p:spPr>
          <a:xfrm>
            <a:off x="10535475" y="1556551"/>
            <a:ext cx="925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aseline="30000" dirty="0"/>
              <a:t>176</a:t>
            </a:r>
            <a:r>
              <a:rPr lang="en-GB" sz="1500" dirty="0"/>
              <a:t>Yb</a:t>
            </a:r>
            <a:r>
              <a:rPr lang="en-GB" sz="1500" baseline="-25000" dirty="0"/>
              <a:t>2</a:t>
            </a:r>
            <a:r>
              <a:rPr lang="en-GB" sz="1500" dirty="0"/>
              <a:t>O</a:t>
            </a:r>
            <a:r>
              <a:rPr lang="en-GB" sz="1500" baseline="-25000" dirty="0"/>
              <a:t>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59E51C-247D-201F-3090-810C6A1DCCA1}"/>
              </a:ext>
            </a:extLst>
          </p:cNvPr>
          <p:cNvSpPr txBox="1"/>
          <p:nvPr/>
        </p:nvSpPr>
        <p:spPr>
          <a:xfrm>
            <a:off x="3182303" y="4976943"/>
            <a:ext cx="11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Cell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13EBF52-4995-9530-381F-45A8564064AA}"/>
              </a:ext>
            </a:extLst>
          </p:cNvPr>
          <p:cNvSpPr txBox="1"/>
          <p:nvPr/>
        </p:nvSpPr>
        <p:spPr>
          <a:xfrm>
            <a:off x="1494381" y="3188001"/>
            <a:ext cx="1183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/>
              <a:t>HFTM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50F641E-97EF-DFAF-479D-279F0F273E44}"/>
              </a:ext>
            </a:extLst>
          </p:cNvPr>
          <p:cNvSpPr txBox="1"/>
          <p:nvPr/>
        </p:nvSpPr>
        <p:spPr>
          <a:xfrm>
            <a:off x="693542" y="1519413"/>
            <a:ext cx="11833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err="1"/>
              <a:t>RadioIsotope</a:t>
            </a:r>
            <a:r>
              <a:rPr lang="en-GB" sz="1300" b="1" dirty="0"/>
              <a:t>  Production Device (RIPD)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307CCD0-550D-9CBF-66F6-3527926F1189}"/>
              </a:ext>
            </a:extLst>
          </p:cNvPr>
          <p:cNvCxnSpPr/>
          <p:nvPr/>
        </p:nvCxnSpPr>
        <p:spPr>
          <a:xfrm>
            <a:off x="1752675" y="2048933"/>
            <a:ext cx="234271" cy="79438"/>
          </a:xfrm>
          <a:prstGeom prst="straightConnector1">
            <a:avLst/>
          </a:prstGeom>
          <a:ln>
            <a:solidFill>
              <a:srgbClr val="D021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6C26CF5-97B9-36C1-C92D-E0A5801F6E2F}"/>
              </a:ext>
            </a:extLst>
          </p:cNvPr>
          <p:cNvCxnSpPr/>
          <p:nvPr/>
        </p:nvCxnSpPr>
        <p:spPr>
          <a:xfrm>
            <a:off x="1800300" y="3421557"/>
            <a:ext cx="0" cy="24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67E0301-513C-6449-225C-6DB46030E0CD}"/>
              </a:ext>
            </a:extLst>
          </p:cNvPr>
          <p:cNvSpPr/>
          <p:nvPr/>
        </p:nvSpPr>
        <p:spPr>
          <a:xfrm>
            <a:off x="1944610" y="1559885"/>
            <a:ext cx="278393" cy="3018959"/>
          </a:xfrm>
          <a:prstGeom prst="rect">
            <a:avLst/>
          </a:prstGeom>
          <a:noFill/>
          <a:ln>
            <a:solidFill>
              <a:srgbClr val="D021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1777198-BE87-E2E7-6A35-03EEE3DE52DA}"/>
              </a:ext>
            </a:extLst>
          </p:cNvPr>
          <p:cNvSpPr/>
          <p:nvPr/>
        </p:nvSpPr>
        <p:spPr>
          <a:xfrm>
            <a:off x="1902276" y="1409134"/>
            <a:ext cx="384854" cy="165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DB225C8-7480-D69A-CBB2-37543C857657}"/>
              </a:ext>
            </a:extLst>
          </p:cNvPr>
          <p:cNvSpPr txBox="1"/>
          <p:nvPr/>
        </p:nvSpPr>
        <p:spPr>
          <a:xfrm>
            <a:off x="5836202" y="1618578"/>
            <a:ext cx="1942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</a:rPr>
              <a:t>Yb(n,</a:t>
            </a:r>
            <a:r>
              <a:rPr lang="el-GR" sz="1200" b="1" dirty="0">
                <a:solidFill>
                  <a:schemeClr val="bg2">
                    <a:lumMod val="50000"/>
                  </a:schemeClr>
                </a:solidFill>
              </a:rPr>
              <a:t>γ</a:t>
            </a:r>
            <a:r>
              <a:rPr lang="es-ES" sz="1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s-ES" sz="1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s-ES" sz="1200" b="1" dirty="0">
                <a:solidFill>
                  <a:schemeClr val="bg2">
                    <a:lumMod val="50000"/>
                  </a:schemeClr>
                </a:solidFill>
              </a:rPr>
              <a:t>Yb</a:t>
            </a:r>
            <a:endParaRPr lang="en-GB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60F8BCA8-DBC9-556D-C6CA-BA4DBABB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3352" y="1387818"/>
            <a:ext cx="5402781" cy="3570845"/>
          </a:xfrm>
          <a:prstGeom prst="rect">
            <a:avLst/>
          </a:prstGeom>
        </p:spPr>
      </p:pic>
      <p:pic>
        <p:nvPicPr>
          <p:cNvPr id="14" name="Image2">
            <a:extLst>
              <a:ext uri="{FF2B5EF4-FFF2-40B4-BE49-F238E27FC236}">
                <a16:creationId xmlns:a16="http://schemas.microsoft.com/office/drawing/2014/main" id="{502A6734-59E2-93B8-66C1-FF05598F21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034" y="1786944"/>
            <a:ext cx="4063316" cy="160370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</a:t>
            </a:r>
            <a:r>
              <a:rPr lang="en-GB" baseline="30000" dirty="0"/>
              <a:t>177</a:t>
            </a:r>
            <a:r>
              <a:rPr lang="en-GB" dirty="0"/>
              <a:t>Lu with deuterons at R026: </a:t>
            </a:r>
            <a:r>
              <a:rPr lang="en-GB" baseline="30000" dirty="0"/>
              <a:t>176</a:t>
            </a:r>
            <a:r>
              <a:rPr lang="en-GB" dirty="0"/>
              <a:t>Yb(d,𝑥)</a:t>
            </a:r>
            <a:r>
              <a:rPr lang="en-GB" baseline="30000" dirty="0"/>
              <a:t> 177</a:t>
            </a:r>
            <a:r>
              <a:rPr lang="en-GB" dirty="0"/>
              <a:t>Lu</a:t>
            </a:r>
            <a:endParaRPr lang="en-GB" sz="1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FDEE6-E92E-E260-1C01-8C837A0E848D}"/>
              </a:ext>
            </a:extLst>
          </p:cNvPr>
          <p:cNvSpPr txBox="1"/>
          <p:nvPr/>
        </p:nvSpPr>
        <p:spPr>
          <a:xfrm>
            <a:off x="2051935" y="3361711"/>
            <a:ext cx="4309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err="1">
                <a:solidFill>
                  <a:schemeClr val="bg2">
                    <a:lumMod val="25000"/>
                  </a:schemeClr>
                </a:solidFill>
              </a:rPr>
              <a:t>Indirect</a:t>
            </a:r>
            <a:r>
              <a:rPr lang="es-ES" sz="1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500" dirty="0" err="1">
                <a:solidFill>
                  <a:schemeClr val="bg2">
                    <a:lumMod val="25000"/>
                  </a:schemeClr>
                </a:solidFill>
              </a:rPr>
              <a:t>Route</a:t>
            </a:r>
            <a:r>
              <a:rPr lang="es-ES" sz="1500" dirty="0">
                <a:solidFill>
                  <a:schemeClr val="bg2">
                    <a:lumMod val="25000"/>
                  </a:schemeClr>
                </a:solidFill>
              </a:rPr>
              <a:t> “Carrier free”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9D04A3-6ECC-E7FE-DB0F-AB4A4042144E}"/>
              </a:ext>
            </a:extLst>
          </p:cNvPr>
          <p:cNvSpPr txBox="1"/>
          <p:nvPr/>
        </p:nvSpPr>
        <p:spPr>
          <a:xfrm>
            <a:off x="1429305" y="1567306"/>
            <a:ext cx="3052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ES" sz="1500" dirty="0">
                <a:solidFill>
                  <a:schemeClr val="bg2">
                    <a:lumMod val="25000"/>
                  </a:schemeClr>
                </a:solidFill>
              </a:rPr>
              <a:t>Direct </a:t>
            </a:r>
            <a:r>
              <a:rPr lang="es-ES" sz="1500" dirty="0" err="1">
                <a:solidFill>
                  <a:schemeClr val="bg2">
                    <a:lumMod val="25000"/>
                  </a:schemeClr>
                </a:solidFill>
              </a:rPr>
              <a:t>Route</a:t>
            </a:r>
            <a:r>
              <a:rPr lang="es-ES" sz="1500" dirty="0">
                <a:solidFill>
                  <a:schemeClr val="bg2">
                    <a:lumMod val="25000"/>
                  </a:schemeClr>
                </a:solidFill>
              </a:rPr>
              <a:t> “Carrier </a:t>
            </a:r>
            <a:r>
              <a:rPr lang="es-ES" sz="1500" dirty="0" err="1">
                <a:solidFill>
                  <a:schemeClr val="bg2">
                    <a:lumMod val="25000"/>
                  </a:schemeClr>
                </a:solidFill>
              </a:rPr>
              <a:t>added</a:t>
            </a:r>
            <a:r>
              <a:rPr lang="es-ES" sz="1500" dirty="0">
                <a:solidFill>
                  <a:schemeClr val="bg2">
                    <a:lumMod val="25000"/>
                  </a:schemeClr>
                </a:solidFill>
              </a:rPr>
              <a:t>”</a:t>
            </a:r>
            <a:endParaRPr lang="es-ES" sz="1500" dirty="0">
              <a:solidFill>
                <a:srgbClr val="0070C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73BAA7-93E0-1A9D-945A-1AAD475E990C}"/>
              </a:ext>
            </a:extLst>
          </p:cNvPr>
          <p:cNvSpPr txBox="1"/>
          <p:nvPr/>
        </p:nvSpPr>
        <p:spPr>
          <a:xfrm>
            <a:off x="538069" y="2345826"/>
            <a:ext cx="1109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baseline="30000" dirty="0">
                <a:solidFill>
                  <a:schemeClr val="bg1"/>
                </a:solidFill>
              </a:rPr>
              <a:t>176</a:t>
            </a:r>
            <a:r>
              <a:rPr lang="en-GB" sz="2000" b="1" dirty="0">
                <a:solidFill>
                  <a:schemeClr val="bg1"/>
                </a:solidFill>
              </a:rPr>
              <a:t>Yb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029BE0-471C-F2D8-F56F-5540F86BF6CB}"/>
              </a:ext>
            </a:extLst>
          </p:cNvPr>
          <p:cNvSpPr txBox="1"/>
          <p:nvPr/>
        </p:nvSpPr>
        <p:spPr>
          <a:xfrm>
            <a:off x="1527138" y="2383128"/>
            <a:ext cx="6285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96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14E2CF-FA03-C59F-12CB-2AB6BD603320}"/>
              </a:ext>
            </a:extLst>
          </p:cNvPr>
          <p:cNvSpPr txBox="1"/>
          <p:nvPr/>
        </p:nvSpPr>
        <p:spPr>
          <a:xfrm>
            <a:off x="2549165" y="2810065"/>
            <a:ext cx="6285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96" b="1" dirty="0"/>
              <a:t>p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DDF720E-47DF-5967-0F53-CA8EAE9F8EFA}"/>
              </a:ext>
            </a:extLst>
          </p:cNvPr>
          <p:cNvSpPr txBox="1"/>
          <p:nvPr/>
        </p:nvSpPr>
        <p:spPr>
          <a:xfrm>
            <a:off x="2957129" y="2107815"/>
            <a:ext cx="6285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96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17E696-2D27-81BD-39C3-5BD77AF8B6ED}"/>
              </a:ext>
            </a:extLst>
          </p:cNvPr>
          <p:cNvSpPr txBox="1"/>
          <p:nvPr/>
        </p:nvSpPr>
        <p:spPr>
          <a:xfrm>
            <a:off x="587657" y="2620384"/>
            <a:ext cx="257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(12,7%)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84864E9-AA05-DCFA-3EF9-AC4B0F9A9EEB}"/>
              </a:ext>
            </a:extLst>
          </p:cNvPr>
          <p:cNvSpPr txBox="1"/>
          <p:nvPr/>
        </p:nvSpPr>
        <p:spPr>
          <a:xfrm>
            <a:off x="3150741" y="1871059"/>
            <a:ext cx="133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baseline="30000" dirty="0">
                <a:solidFill>
                  <a:schemeClr val="bg1"/>
                </a:solidFill>
              </a:rPr>
              <a:t>177g</a:t>
            </a:r>
            <a:r>
              <a:rPr lang="en-GB" sz="2000" b="1" dirty="0">
                <a:solidFill>
                  <a:schemeClr val="bg1"/>
                </a:solidFill>
              </a:rPr>
              <a:t>Lu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C8F097-3E1A-B3E9-38F3-A0A5BCA7EDC9}"/>
              </a:ext>
            </a:extLst>
          </p:cNvPr>
          <p:cNvSpPr txBox="1"/>
          <p:nvPr/>
        </p:nvSpPr>
        <p:spPr>
          <a:xfrm>
            <a:off x="3156496" y="2168826"/>
            <a:ext cx="257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(6.65 days)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F4D5A1B-F12F-2524-7B1F-E2696542AA11}"/>
              </a:ext>
            </a:extLst>
          </p:cNvPr>
          <p:cNvSpPr txBox="1"/>
          <p:nvPr/>
        </p:nvSpPr>
        <p:spPr>
          <a:xfrm>
            <a:off x="3174252" y="3124360"/>
            <a:ext cx="257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(1.9 hours)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013341-65CD-C8D5-261F-B4B2CB6E4568}"/>
              </a:ext>
            </a:extLst>
          </p:cNvPr>
          <p:cNvSpPr txBox="1"/>
          <p:nvPr/>
        </p:nvSpPr>
        <p:spPr>
          <a:xfrm>
            <a:off x="3191788" y="2823596"/>
            <a:ext cx="133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baseline="30000" dirty="0"/>
              <a:t>177</a:t>
            </a:r>
            <a:r>
              <a:rPr lang="en-GB" sz="2000" b="1" dirty="0"/>
              <a:t>Yb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66DCB68-00EB-3A78-1708-630C7CAA2960}"/>
              </a:ext>
            </a:extLst>
          </p:cNvPr>
          <p:cNvSpPr txBox="1"/>
          <p:nvPr/>
        </p:nvSpPr>
        <p:spPr>
          <a:xfrm>
            <a:off x="4382074" y="1971789"/>
            <a:ext cx="2199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rgbClr val="0070C0"/>
                </a:solidFill>
              </a:rPr>
              <a:t>&lt;0.0037% </a:t>
            </a:r>
          </a:p>
          <a:p>
            <a:endParaRPr lang="en-GB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787D368-2ED6-2969-BC0A-0F9216D9B9A5}"/>
              </a:ext>
            </a:extLst>
          </p:cNvPr>
          <p:cNvSpPr txBox="1"/>
          <p:nvPr/>
        </p:nvSpPr>
        <p:spPr>
          <a:xfrm>
            <a:off x="2540753" y="1867684"/>
            <a:ext cx="6285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96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4CC4AD5-0370-8043-FDDF-5D0DEA9B5AF0}"/>
              </a:ext>
            </a:extLst>
          </p:cNvPr>
          <p:cNvSpPr txBox="1"/>
          <p:nvPr/>
        </p:nvSpPr>
        <p:spPr>
          <a:xfrm>
            <a:off x="3879922" y="1985007"/>
            <a:ext cx="133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baseline="30000" dirty="0">
                <a:solidFill>
                  <a:schemeClr val="bg1"/>
                </a:solidFill>
              </a:rPr>
              <a:t>177m</a:t>
            </a:r>
            <a:r>
              <a:rPr lang="en-GB" sz="1200" b="1" dirty="0">
                <a:solidFill>
                  <a:schemeClr val="bg1"/>
                </a:solidFill>
              </a:rPr>
              <a:t>Lu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D3E02AF-67D3-3B2C-E69C-CF9141DE380A}"/>
              </a:ext>
            </a:extLst>
          </p:cNvPr>
          <p:cNvSpPr txBox="1"/>
          <p:nvPr/>
        </p:nvSpPr>
        <p:spPr>
          <a:xfrm>
            <a:off x="3890546" y="2132864"/>
            <a:ext cx="631908" cy="2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11" b="1" dirty="0">
                <a:solidFill>
                  <a:schemeClr val="bg1"/>
                </a:solidFill>
              </a:rPr>
              <a:t>(160 days)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3865F64-584F-6A25-9FFD-5B461F46206D}"/>
              </a:ext>
            </a:extLst>
          </p:cNvPr>
          <p:cNvSpPr txBox="1"/>
          <p:nvPr/>
        </p:nvSpPr>
        <p:spPr>
          <a:xfrm>
            <a:off x="6581849" y="5033721"/>
            <a:ext cx="45881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/>
              <a:t>Measurements were carried out at the </a:t>
            </a:r>
            <a:r>
              <a:rPr lang="en-US" sz="1100" b="1" i="1" dirty="0"/>
              <a:t>ARRONAX cyclotron </a:t>
            </a:r>
            <a:r>
              <a:rPr lang="en-US" sz="1100" i="1" dirty="0"/>
              <a:t>(Nantes, France) using 25.8 MeV deuterons on </a:t>
            </a:r>
            <a:r>
              <a:rPr lang="en-US" sz="1100" i="1" baseline="30000" dirty="0"/>
              <a:t>nat</a:t>
            </a:r>
            <a:r>
              <a:rPr lang="en-US" sz="1100" i="1" dirty="0"/>
              <a:t>Yb targets at 100-nA beam intensity, in collaboration with E. </a:t>
            </a:r>
            <a:r>
              <a:rPr lang="en-US" sz="1100" i="1" dirty="0" err="1"/>
              <a:t>Nigron</a:t>
            </a:r>
            <a:r>
              <a:rPr lang="en-US" sz="1100" i="1" dirty="0"/>
              <a:t> and F. Haddad.</a:t>
            </a:r>
            <a:endParaRPr lang="en-GB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796C6876-E191-F114-071B-3B228778D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904877"/>
                  </p:ext>
                </p:extLst>
              </p:nvPr>
            </p:nvGraphicFramePr>
            <p:xfrm>
              <a:off x="199518" y="3947609"/>
              <a:ext cx="5984540" cy="19151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780202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304850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888023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973973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30000" dirty="0">
                              <a:effectLst/>
                            </a:rPr>
                            <a:t>176</a:t>
                          </a:r>
                          <a:r>
                            <a:rPr lang="it-IT" sz="1300" kern="150" dirty="0">
                              <a:effectLst/>
                            </a:rPr>
                            <a:t>Yb(n,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𝛾</m:t>
                              </m:r>
                            </m:oMath>
                          </a14:m>
                          <a:r>
                            <a:rPr lang="it-IT" sz="1300" kern="150" dirty="0">
                              <a:effectLst/>
                            </a:rPr>
                            <a:t>)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Yb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Lu</a:t>
                          </a:r>
                          <a:endParaRPr lang="en-GB" sz="13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90º TC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350" marR="6350" marT="0" marB="0" anchor="ctr"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effectLst/>
                            </a:rPr>
                            <a:t>1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effectLst/>
                            </a:rPr>
                            <a:t>2.4·10</a:t>
                          </a:r>
                          <a:r>
                            <a:rPr lang="en-US" sz="1300" kern="150" baseline="30000" dirty="0">
                              <a:effectLst/>
                            </a:rPr>
                            <a:t>-3</a:t>
                          </a:r>
                          <a:endParaRPr lang="en-US" sz="1300" kern="150" baseline="3000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9098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30000" dirty="0">
                              <a:effectLst/>
                            </a:rPr>
                            <a:t>176</a:t>
                          </a:r>
                          <a:r>
                            <a:rPr lang="it-IT" sz="1300" kern="150" dirty="0">
                              <a:effectLst/>
                            </a:rPr>
                            <a:t>Yb(d,</a:t>
                          </a:r>
                          <a14:m>
                            <m:oMath xmlns:m="http://schemas.openxmlformats.org/officeDocument/2006/math">
                              <m:r>
                                <a:rPr lang="es-ES" sz="1300" b="0" kern="150" smtClean="0">
                                  <a:effectLst/>
                                </a:rPr>
                                <m:t>𝑥</m:t>
                              </m:r>
                            </m:oMath>
                          </a14:m>
                          <a:r>
                            <a:rPr lang="it-IT" sz="1300" kern="150" dirty="0">
                              <a:effectLst/>
                            </a:rPr>
                            <a:t>)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Lu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 </a:t>
                          </a:r>
                          <a:endParaRPr lang="en-GB" sz="13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0.1% initial beam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200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0.13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665793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796C6876-E191-F114-071B-3B228778D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904877"/>
                  </p:ext>
                </p:extLst>
              </p:nvPr>
            </p:nvGraphicFramePr>
            <p:xfrm>
              <a:off x="199518" y="3947609"/>
              <a:ext cx="5984540" cy="19151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780202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304850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888023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973973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92623" r="-236986" b="-7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90º TC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350" marR="6350" marT="0" marB="0" anchor="ctr"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it-IT" sz="1300" kern="150" dirty="0">
                              <a:effectLst/>
                            </a:rPr>
                            <a:t>1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n-US" sz="1300" kern="150" dirty="0">
                              <a:effectLst/>
                            </a:rPr>
                            <a:t>2.4·10</a:t>
                          </a:r>
                          <a:r>
                            <a:rPr lang="en-US" sz="1300" kern="150" baseline="30000" dirty="0">
                              <a:effectLst/>
                            </a:rPr>
                            <a:t>-3</a:t>
                          </a:r>
                          <a:endParaRPr lang="en-US" sz="1300" kern="150" baseline="3000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909851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293750" r="-236986" b="-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0.1% initial beam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200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350" marR="635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0.13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665793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5700D7F2-F8EC-1B8E-8B1F-6D92881BFD65}"/>
              </a:ext>
            </a:extLst>
          </p:cNvPr>
          <p:cNvSpPr txBox="1"/>
          <p:nvPr/>
        </p:nvSpPr>
        <p:spPr>
          <a:xfrm>
            <a:off x="9702049" y="264580"/>
            <a:ext cx="92502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Yb foils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55E8D3-3016-CB87-F3DF-039DB42CC6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625" t="20395" r="25188" b="39342"/>
          <a:stretch/>
        </p:blipFill>
        <p:spPr>
          <a:xfrm>
            <a:off x="10484157" y="331573"/>
            <a:ext cx="1230318" cy="11095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23A4038-CE0F-621B-6A27-500F58DCE150}"/>
              </a:ext>
            </a:extLst>
          </p:cNvPr>
          <p:cNvSpPr/>
          <p:nvPr/>
        </p:nvSpPr>
        <p:spPr>
          <a:xfrm>
            <a:off x="8175940" y="1297978"/>
            <a:ext cx="1740023" cy="35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7D84D-0638-991D-2489-B98B3031CE84}"/>
              </a:ext>
            </a:extLst>
          </p:cNvPr>
          <p:cNvSpPr txBox="1"/>
          <p:nvPr/>
        </p:nvSpPr>
        <p:spPr>
          <a:xfrm>
            <a:off x="8327993" y="1425727"/>
            <a:ext cx="1942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Yb(d,</a:t>
            </a:r>
            <a:r>
              <a:rPr lang="es-ES" sz="1300" b="1" dirty="0"/>
              <a:t>x)</a:t>
            </a:r>
            <a:r>
              <a:rPr lang="es-ES" sz="1300" b="1" baseline="30000" dirty="0"/>
              <a:t>177cum</a:t>
            </a:r>
            <a:r>
              <a:rPr lang="es-ES" sz="1300" b="1" dirty="0"/>
              <a:t>Lu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419917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C8276379-FD92-6322-B8B4-7E8F3755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5"/>
          <a:stretch/>
        </p:blipFill>
        <p:spPr>
          <a:xfrm>
            <a:off x="7355853" y="1914686"/>
            <a:ext cx="4299013" cy="4061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2. First prototype of target for deuterons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1AD980-6D2E-1284-3803-7F01F4A3D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66" y="1961965"/>
            <a:ext cx="6788927" cy="4197095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9B15EB7-F3AF-B6A5-E366-97D28DD46969}"/>
              </a:ext>
            </a:extLst>
          </p:cNvPr>
          <p:cNvCxnSpPr/>
          <p:nvPr/>
        </p:nvCxnSpPr>
        <p:spPr>
          <a:xfrm flipH="1">
            <a:off x="3961078" y="3048415"/>
            <a:ext cx="1335475" cy="65836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E9E0138-1949-5488-597F-B2EBE0F8F4B4}"/>
              </a:ext>
            </a:extLst>
          </p:cNvPr>
          <p:cNvSpPr txBox="1"/>
          <p:nvPr/>
        </p:nvSpPr>
        <p:spPr>
          <a:xfrm>
            <a:off x="8046463" y="2326032"/>
            <a:ext cx="133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D+ (0.1%)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6D7955E-31AC-7FF7-3E27-06B2950352BE}"/>
              </a:ext>
            </a:extLst>
          </p:cNvPr>
          <p:cNvCxnSpPr>
            <a:cxnSpLocks/>
          </p:cNvCxnSpPr>
          <p:nvPr/>
        </p:nvCxnSpPr>
        <p:spPr>
          <a:xfrm flipV="1">
            <a:off x="4096685" y="3468883"/>
            <a:ext cx="1335475" cy="6583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785AB6-84F4-B3F5-1578-7443A2C38B89}"/>
              </a:ext>
            </a:extLst>
          </p:cNvPr>
          <p:cNvSpPr txBox="1"/>
          <p:nvPr/>
        </p:nvSpPr>
        <p:spPr>
          <a:xfrm rot="20058451">
            <a:off x="4235166" y="3776302"/>
            <a:ext cx="1552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Oulet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Water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D17FE44-F77C-8165-4AED-E8A9342E0902}"/>
              </a:ext>
            </a:extLst>
          </p:cNvPr>
          <p:cNvCxnSpPr/>
          <p:nvPr/>
        </p:nvCxnSpPr>
        <p:spPr>
          <a:xfrm flipH="1">
            <a:off x="9970156" y="2153126"/>
            <a:ext cx="1335475" cy="65836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82FD2F0-9961-39A9-3622-8B6D61BCEE91}"/>
              </a:ext>
            </a:extLst>
          </p:cNvPr>
          <p:cNvCxnSpPr>
            <a:cxnSpLocks/>
          </p:cNvCxnSpPr>
          <p:nvPr/>
        </p:nvCxnSpPr>
        <p:spPr>
          <a:xfrm flipV="1">
            <a:off x="10165893" y="3945532"/>
            <a:ext cx="1335475" cy="5476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38A8BCD-30D2-F14A-3CFF-AF13DF2BFFD6}"/>
              </a:ext>
            </a:extLst>
          </p:cNvPr>
          <p:cNvCxnSpPr/>
          <p:nvPr/>
        </p:nvCxnSpPr>
        <p:spPr>
          <a:xfrm>
            <a:off x="7879598" y="2481041"/>
            <a:ext cx="1179576" cy="11093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B90C76E-0E7E-DF41-F8FF-2A65428D7A6F}"/>
              </a:ext>
            </a:extLst>
          </p:cNvPr>
          <p:cNvSpPr txBox="1"/>
          <p:nvPr/>
        </p:nvSpPr>
        <p:spPr>
          <a:xfrm rot="20058451">
            <a:off x="3890877" y="2852715"/>
            <a:ext cx="1552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Inlet </a:t>
            </a:r>
            <a:r>
              <a:rPr lang="es-ES" b="1" dirty="0" err="1">
                <a:solidFill>
                  <a:srgbClr val="0070C0"/>
                </a:solidFill>
              </a:rPr>
              <a:t>Water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35DD2B3-850C-89D8-BBEE-7B3CAECBF29E}"/>
              </a:ext>
            </a:extLst>
          </p:cNvPr>
          <p:cNvSpPr txBox="1"/>
          <p:nvPr/>
        </p:nvSpPr>
        <p:spPr>
          <a:xfrm>
            <a:off x="1087526" y="2103020"/>
            <a:ext cx="156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Deuteron</a:t>
            </a:r>
            <a:endParaRPr lang="es-ES" sz="2000" b="1" dirty="0"/>
          </a:p>
          <a:p>
            <a:pPr algn="ctr"/>
            <a:r>
              <a:rPr lang="es-ES" sz="2000" b="1" dirty="0"/>
              <a:t>Beam (0.1%)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1E275FA-231C-80B0-0AC0-705A9B785127}"/>
              </a:ext>
            </a:extLst>
          </p:cNvPr>
          <p:cNvCxnSpPr>
            <a:cxnSpLocks/>
          </p:cNvCxnSpPr>
          <p:nvPr/>
        </p:nvCxnSpPr>
        <p:spPr>
          <a:xfrm>
            <a:off x="1048028" y="2941437"/>
            <a:ext cx="1228817" cy="975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E770FBA-F21C-417C-D7EF-9BD540B46D26}"/>
              </a:ext>
            </a:extLst>
          </p:cNvPr>
          <p:cNvSpPr txBox="1"/>
          <p:nvPr/>
        </p:nvSpPr>
        <p:spPr>
          <a:xfrm>
            <a:off x="9109122" y="3551931"/>
            <a:ext cx="121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baseline="30000" dirty="0">
                <a:solidFill>
                  <a:schemeClr val="bg1"/>
                </a:solidFill>
              </a:rPr>
              <a:t>176</a:t>
            </a:r>
            <a:r>
              <a:rPr lang="es-ES" sz="2000" b="1" dirty="0">
                <a:solidFill>
                  <a:schemeClr val="bg1"/>
                </a:solidFill>
              </a:rPr>
              <a:t>YbO</a:t>
            </a:r>
            <a:r>
              <a:rPr lang="es-ES" sz="2000" b="1" baseline="-25000" dirty="0">
                <a:solidFill>
                  <a:schemeClr val="bg1"/>
                </a:solidFill>
              </a:rPr>
              <a:t>3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CEDE923-A729-7CF6-B22E-1AF9FE75D3D1}"/>
              </a:ext>
            </a:extLst>
          </p:cNvPr>
          <p:cNvSpPr/>
          <p:nvPr/>
        </p:nvSpPr>
        <p:spPr>
          <a:xfrm>
            <a:off x="7281069" y="1866355"/>
            <a:ext cx="4428577" cy="41970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A8FF419-5FF4-A60A-D68D-1E1E245EE736}"/>
              </a:ext>
            </a:extLst>
          </p:cNvPr>
          <p:cNvSpPr/>
          <p:nvPr/>
        </p:nvSpPr>
        <p:spPr>
          <a:xfrm>
            <a:off x="2374950" y="4064970"/>
            <a:ext cx="932788" cy="1005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82D9A35-138C-6F94-497C-826F469A7CAD}"/>
              </a:ext>
            </a:extLst>
          </p:cNvPr>
          <p:cNvCxnSpPr>
            <a:cxnSpLocks/>
          </p:cNvCxnSpPr>
          <p:nvPr/>
        </p:nvCxnSpPr>
        <p:spPr>
          <a:xfrm flipV="1">
            <a:off x="3307738" y="1866355"/>
            <a:ext cx="3973331" cy="219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95977F0E-EDB0-36B4-682E-271B48CFF893}"/>
              </a:ext>
            </a:extLst>
          </p:cNvPr>
          <p:cNvCxnSpPr>
            <a:cxnSpLocks/>
          </p:cNvCxnSpPr>
          <p:nvPr/>
        </p:nvCxnSpPr>
        <p:spPr>
          <a:xfrm>
            <a:off x="3307738" y="5070969"/>
            <a:ext cx="3973331" cy="992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1CCA2DD-FE36-F1BA-3661-C0139D198CB9}"/>
              </a:ext>
            </a:extLst>
          </p:cNvPr>
          <p:cNvCxnSpPr>
            <a:cxnSpLocks/>
          </p:cNvCxnSpPr>
          <p:nvPr/>
        </p:nvCxnSpPr>
        <p:spPr>
          <a:xfrm>
            <a:off x="1384851" y="3572901"/>
            <a:ext cx="642864" cy="532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18AE4A9-741E-E4C6-8325-63ABD2022D4D}"/>
              </a:ext>
            </a:extLst>
          </p:cNvPr>
          <p:cNvCxnSpPr>
            <a:cxnSpLocks/>
          </p:cNvCxnSpPr>
          <p:nvPr/>
        </p:nvCxnSpPr>
        <p:spPr>
          <a:xfrm>
            <a:off x="1732085" y="3115057"/>
            <a:ext cx="642864" cy="532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96EDFAF-22F3-3F37-F864-4A0D6ADBCAC8}"/>
              </a:ext>
            </a:extLst>
          </p:cNvPr>
          <p:cNvCxnSpPr>
            <a:cxnSpLocks/>
          </p:cNvCxnSpPr>
          <p:nvPr/>
        </p:nvCxnSpPr>
        <p:spPr>
          <a:xfrm>
            <a:off x="8195449" y="3233519"/>
            <a:ext cx="642864" cy="53213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192DD97-5141-1649-A386-68A0315BDF1E}"/>
              </a:ext>
            </a:extLst>
          </p:cNvPr>
          <p:cNvCxnSpPr>
            <a:cxnSpLocks/>
          </p:cNvCxnSpPr>
          <p:nvPr/>
        </p:nvCxnSpPr>
        <p:spPr>
          <a:xfrm>
            <a:off x="8677129" y="2878606"/>
            <a:ext cx="576000" cy="504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408B4D-9B4C-BCB5-A716-34DE08A36F00}"/>
              </a:ext>
            </a:extLst>
          </p:cNvPr>
          <p:cNvSpPr txBox="1"/>
          <p:nvPr/>
        </p:nvSpPr>
        <p:spPr>
          <a:xfrm>
            <a:off x="9726355" y="5421858"/>
            <a:ext cx="2118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aseline="30000" dirty="0"/>
              <a:t>176</a:t>
            </a:r>
            <a:r>
              <a:rPr lang="es-ES" sz="1500" dirty="0"/>
              <a:t>Yb</a:t>
            </a:r>
            <a:r>
              <a:rPr lang="es-ES" sz="1500" baseline="-25000" dirty="0"/>
              <a:t>2</a:t>
            </a:r>
            <a:r>
              <a:rPr lang="es-ES" sz="1500" dirty="0"/>
              <a:t>O</a:t>
            </a:r>
            <a:r>
              <a:rPr lang="es-ES" sz="1500" baseline="-25000" dirty="0"/>
              <a:t>3 </a:t>
            </a:r>
            <a:r>
              <a:rPr lang="es-ES" sz="1500" dirty="0"/>
              <a:t>:                                                                   </a:t>
            </a:r>
          </a:p>
          <a:p>
            <a:r>
              <a:rPr lang="el-GR" sz="1500" dirty="0"/>
              <a:t>Φ </a:t>
            </a:r>
            <a:r>
              <a:rPr lang="es-ES" sz="1500" dirty="0"/>
              <a:t>=20 mm, t=0.6 mm                                    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4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 animBg="1"/>
      <p:bldP spid="4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6F26DBA-C156-AC97-72A2-539A000DAF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5837" y="2938064"/>
            <a:ext cx="1457325" cy="2476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E11781-91AF-50A7-4F84-8D148D54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838" y="1876424"/>
            <a:ext cx="2461638" cy="4266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CBFBC8-1D35-401B-327A-54805FD2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9" y="2276353"/>
            <a:ext cx="4752975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2. First prototype of target for deuterons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1EDE92-EE1F-801B-6199-ED8F16C24C3D}"/>
              </a:ext>
            </a:extLst>
          </p:cNvPr>
          <p:cNvSpPr txBox="1"/>
          <p:nvPr/>
        </p:nvSpPr>
        <p:spPr>
          <a:xfrm>
            <a:off x="671316" y="1531357"/>
            <a:ext cx="46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Flow Simulation </a:t>
            </a:r>
            <a:r>
              <a:rPr lang="en-GB" dirty="0"/>
              <a:t>with SolidWorks tools.</a:t>
            </a:r>
          </a:p>
          <a:p>
            <a:r>
              <a:rPr lang="en-GB" dirty="0"/>
              <a:t>Temperature distributions: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F29E-00CF-4C6D-2730-B82DF3EB5B76}"/>
              </a:ext>
            </a:extLst>
          </p:cNvPr>
          <p:cNvSpPr txBox="1"/>
          <p:nvPr/>
        </p:nvSpPr>
        <p:spPr>
          <a:xfrm>
            <a:off x="8546957" y="5568812"/>
            <a:ext cx="2118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aseline="30000" dirty="0"/>
              <a:t>176</a:t>
            </a:r>
            <a:r>
              <a:rPr lang="es-ES" sz="1500" dirty="0"/>
              <a:t>Yb</a:t>
            </a:r>
            <a:r>
              <a:rPr lang="es-ES" sz="1500" baseline="-25000" dirty="0"/>
              <a:t>2</a:t>
            </a:r>
            <a:r>
              <a:rPr lang="es-ES" sz="1500" dirty="0"/>
              <a:t>O</a:t>
            </a:r>
            <a:r>
              <a:rPr lang="es-ES" sz="1500" baseline="-25000" dirty="0"/>
              <a:t>3 </a:t>
            </a:r>
            <a:r>
              <a:rPr lang="es-ES" sz="1500" dirty="0"/>
              <a:t>:                                                                   </a:t>
            </a:r>
          </a:p>
          <a:p>
            <a:r>
              <a:rPr lang="el-GR" sz="1500" dirty="0"/>
              <a:t>Φ </a:t>
            </a:r>
            <a:r>
              <a:rPr lang="es-ES" sz="1500" dirty="0"/>
              <a:t>=20 mm, t=0.6 mm                                          </a:t>
            </a:r>
          </a:p>
          <a:p>
            <a:endParaRPr lang="es-ES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DA40187-26F4-2CF4-6DD4-E4FD74A26190}"/>
              </a:ext>
            </a:extLst>
          </p:cNvPr>
          <p:cNvCxnSpPr>
            <a:cxnSpLocks/>
          </p:cNvCxnSpPr>
          <p:nvPr/>
        </p:nvCxnSpPr>
        <p:spPr>
          <a:xfrm flipH="1" flipV="1">
            <a:off x="7913002" y="4765193"/>
            <a:ext cx="1364348" cy="89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2ECB004-23CE-D78C-4694-0D428E474C99}"/>
              </a:ext>
            </a:extLst>
          </p:cNvPr>
          <p:cNvSpPr txBox="1"/>
          <p:nvPr/>
        </p:nvSpPr>
        <p:spPr>
          <a:xfrm>
            <a:off x="9421658" y="1712225"/>
            <a:ext cx="225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Temperatures below melting points !</a:t>
            </a: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B01A1B1-ECC9-429E-1038-17567A3C4F01}"/>
              </a:ext>
            </a:extLst>
          </p:cNvPr>
          <p:cNvSpPr txBox="1"/>
          <p:nvPr/>
        </p:nvSpPr>
        <p:spPr>
          <a:xfrm>
            <a:off x="4089955" y="5241123"/>
            <a:ext cx="15750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3.5 l/min Fluid Flow </a:t>
            </a:r>
            <a:r>
              <a:rPr lang="es-ES" sz="1000" dirty="0" err="1"/>
              <a:t>Rate</a:t>
            </a:r>
            <a:endParaRPr lang="es-ES" sz="1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71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6B663BFE-F8FB-515B-7C8E-365E17CB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5F5"/>
              </a:clrFrom>
              <a:clrTo>
                <a:srgbClr val="FF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885" y="2092940"/>
            <a:ext cx="3180686" cy="3625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2. First prototype of target for deuterons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DAA67B-D352-88A3-69E5-A794A9C5F0A9}"/>
              </a:ext>
            </a:extLst>
          </p:cNvPr>
          <p:cNvSpPr txBox="1"/>
          <p:nvPr/>
        </p:nvSpPr>
        <p:spPr>
          <a:xfrm>
            <a:off x="671316" y="1531357"/>
            <a:ext cx="46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Structural Simulation </a:t>
            </a:r>
            <a:r>
              <a:rPr lang="en-GB" dirty="0"/>
              <a:t>with SolidWorks tools.</a:t>
            </a:r>
          </a:p>
          <a:p>
            <a:r>
              <a:rPr lang="en-GB" dirty="0"/>
              <a:t>Stress studies: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0E940C-8E52-C4EE-FA94-93F7E4EFCB8B}"/>
              </a:ext>
            </a:extLst>
          </p:cNvPr>
          <p:cNvSpPr txBox="1"/>
          <p:nvPr/>
        </p:nvSpPr>
        <p:spPr>
          <a:xfrm>
            <a:off x="2434968" y="5718686"/>
            <a:ext cx="140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Pre-sample cut plot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3DF680-6868-802E-3DD0-A58CC24F7248}"/>
              </a:ext>
            </a:extLst>
          </p:cNvPr>
          <p:cNvSpPr txBox="1"/>
          <p:nvPr/>
        </p:nvSpPr>
        <p:spPr>
          <a:xfrm>
            <a:off x="7472013" y="5685387"/>
            <a:ext cx="1467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Post-sample cut plot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DFFCC27-4901-C677-0767-DD140164584B}"/>
              </a:ext>
            </a:extLst>
          </p:cNvPr>
          <p:cNvSpPr txBox="1"/>
          <p:nvPr/>
        </p:nvSpPr>
        <p:spPr>
          <a:xfrm>
            <a:off x="8446733" y="1499310"/>
            <a:ext cx="371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Von Mises stress limit </a:t>
            </a:r>
            <a:r>
              <a:rPr lang="es-ES" b="1" dirty="0">
                <a:solidFill>
                  <a:srgbClr val="00B050"/>
                </a:solidFill>
              </a:rPr>
              <a:t>200-300 MPa </a:t>
            </a:r>
            <a:r>
              <a:rPr lang="es-ES" b="1" dirty="0" err="1">
                <a:solidFill>
                  <a:srgbClr val="00B050"/>
                </a:solidFill>
              </a:rPr>
              <a:t>for</a:t>
            </a:r>
            <a:r>
              <a:rPr lang="es-ES" b="1" dirty="0">
                <a:solidFill>
                  <a:srgbClr val="00B050"/>
                </a:solidFill>
              </a:rPr>
              <a:t> natural </a:t>
            </a:r>
            <a:r>
              <a:rPr lang="es-ES" b="1" dirty="0" err="1">
                <a:solidFill>
                  <a:srgbClr val="00B050"/>
                </a:solidFill>
              </a:rPr>
              <a:t>copper</a:t>
            </a:r>
            <a:r>
              <a:rPr lang="es-ES" b="1" dirty="0">
                <a:solidFill>
                  <a:srgbClr val="00B050"/>
                </a:solidFill>
              </a:rPr>
              <a:t> !</a:t>
            </a:r>
            <a:endParaRPr lang="en-GB" b="1" dirty="0">
              <a:solidFill>
                <a:srgbClr val="00B050"/>
              </a:solidFill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26F096B-D821-1C3E-E577-F7E94F32C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985" y="2851403"/>
            <a:ext cx="1186808" cy="258876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A3124AB-EC72-ADB3-D073-E4DC12CE76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5F5"/>
              </a:clrFrom>
              <a:clrTo>
                <a:srgbClr val="FF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998" y="2227409"/>
            <a:ext cx="3150339" cy="35731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A1F60D0-088D-4861-7849-7F125B66D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3759" y="2877511"/>
            <a:ext cx="1338091" cy="258876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44CB943-3210-66D7-C961-46CFAAF3EEF2}"/>
              </a:ext>
            </a:extLst>
          </p:cNvPr>
          <p:cNvSpPr txBox="1"/>
          <p:nvPr/>
        </p:nvSpPr>
        <p:spPr>
          <a:xfrm>
            <a:off x="4454377" y="3100481"/>
            <a:ext cx="9261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Active stress zone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298801F-99AB-1F07-1DC6-2BDCAD7CD2F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1986" y="2918386"/>
            <a:ext cx="1226616" cy="258877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2CBE0C-2854-17A7-0D44-9380B9EF4E8A}"/>
              </a:ext>
            </a:extLst>
          </p:cNvPr>
          <p:cNvSpPr txBox="1"/>
          <p:nvPr/>
        </p:nvSpPr>
        <p:spPr>
          <a:xfrm>
            <a:off x="9703491" y="3110704"/>
            <a:ext cx="9261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Active stress zone</a:t>
            </a:r>
          </a:p>
        </p:txBody>
      </p:sp>
    </p:spTree>
    <p:extLst>
      <p:ext uri="{BB962C8B-B14F-4D97-AF65-F5344CB8AC3E}">
        <p14:creationId xmlns:p14="http://schemas.microsoft.com/office/powerpoint/2010/main" val="419451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E3A-5C35-4C2A-80F8-44A10560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06C6-F383-490C-893E-1551A867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The rise of radiopharmaceuticals in Nuclear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Radioisotope Production at IFMIF-DONES 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Why is it necessary?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Location of the production at DONES (d and n)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Nuclear data needs for deuterons and neutrons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neutrons at Test Cell: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d,γ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 deuterons at R026: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d,x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 algn="just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First prototype of target for deuterons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b="1" dirty="0">
                <a:solidFill>
                  <a:schemeClr val="tx1"/>
                </a:solidFill>
              </a:rPr>
              <a:t>Conclusions and outlook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6F6FDB-9DC5-026D-0997-0B91D86EC69C}"/>
              </a:ext>
            </a:extLst>
          </p:cNvPr>
          <p:cNvSpPr txBox="1"/>
          <p:nvPr/>
        </p:nvSpPr>
        <p:spPr>
          <a:xfrm>
            <a:off x="838200" y="6380045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A442D8-763A-A181-74ED-21ADC890E8A5}"/>
              </a:ext>
            </a:extLst>
          </p:cNvPr>
          <p:cNvSpPr txBox="1"/>
          <p:nvPr/>
        </p:nvSpPr>
        <p:spPr>
          <a:xfrm>
            <a:off x="8007412" y="6370704"/>
            <a:ext cx="291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AFA4A9-0595-796D-BA6C-2F96296B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C2FE21-4EAE-508E-03EC-DC7F5D51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0442C67-B042-A186-7939-1FB8CBD2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53D7EA-9337-90BF-EE2B-984B1A30D6EC}"/>
              </a:ext>
            </a:extLst>
          </p:cNvPr>
          <p:cNvSpPr txBox="1"/>
          <p:nvPr/>
        </p:nvSpPr>
        <p:spPr>
          <a:xfrm>
            <a:off x="1020931" y="1531357"/>
            <a:ext cx="9916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</a:pPr>
            <a:r>
              <a:rPr lang="en-US" sz="2000" dirty="0"/>
              <a:t>The prototype for the production of RI with deuterons allows the encapsulation of the sample and being the first thermal and structural controls carried out with SolidWorks passed.</a:t>
            </a:r>
            <a:endParaRPr lang="en-GB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83B428-1EC1-2E9B-2EC7-3FDE9361E553}"/>
              </a:ext>
            </a:extLst>
          </p:cNvPr>
          <p:cNvSpPr txBox="1"/>
          <p:nvPr/>
        </p:nvSpPr>
        <p:spPr>
          <a:xfrm>
            <a:off x="1020931" y="1531357"/>
            <a:ext cx="9916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endParaRPr lang="en-US" sz="2000" dirty="0"/>
          </a:p>
          <a:p>
            <a:pPr algn="just">
              <a:spcBef>
                <a:spcPts val="2400"/>
              </a:spcBef>
            </a:pPr>
            <a:endParaRPr lang="en-US" sz="2000" dirty="0"/>
          </a:p>
          <a:p>
            <a:pPr algn="just">
              <a:spcBef>
                <a:spcPts val="2400"/>
              </a:spcBef>
            </a:pPr>
            <a:endParaRPr lang="en-US" sz="2000" dirty="0"/>
          </a:p>
          <a:p>
            <a:pPr algn="just">
              <a:spcBef>
                <a:spcPts val="2400"/>
              </a:spcBef>
            </a:pPr>
            <a:endParaRPr lang="en-US" sz="2000" dirty="0"/>
          </a:p>
          <a:p>
            <a:pPr algn="just">
              <a:spcBef>
                <a:spcPts val="2400"/>
              </a:spcBef>
            </a:pPr>
            <a:r>
              <a:rPr lang="en-US" sz="2000" dirty="0"/>
              <a:t>Taking into account both the 0.1% initial reflection of the </a:t>
            </a:r>
            <a:r>
              <a:rPr lang="en-US" sz="2000" b="1" dirty="0"/>
              <a:t>deuteron beam </a:t>
            </a:r>
            <a:r>
              <a:rPr lang="en-US" sz="2000" dirty="0"/>
              <a:t>and that the activity per treatment dose with conventional radiopharmaceuticals such as [</a:t>
            </a:r>
            <a:r>
              <a:rPr lang="en-US" sz="2000" baseline="30000" dirty="0"/>
              <a:t>177</a:t>
            </a:r>
            <a:r>
              <a:rPr lang="en-US" sz="2000" dirty="0"/>
              <a:t>Lu]Lu-DOTA-TATE is 7.4 </a:t>
            </a:r>
            <a:r>
              <a:rPr lang="en-US" sz="2000" dirty="0" err="1"/>
              <a:t>GBq</a:t>
            </a:r>
            <a:r>
              <a:rPr lang="en-US" sz="2000" dirty="0"/>
              <a:t>/dose, it would be possible to cover </a:t>
            </a:r>
            <a:r>
              <a:rPr lang="en-US" sz="2000" b="1" dirty="0"/>
              <a:t>6 full </a:t>
            </a:r>
            <a:r>
              <a:rPr lang="en-US" sz="2000" b="1" baseline="30000" dirty="0"/>
              <a:t>177</a:t>
            </a:r>
            <a:r>
              <a:rPr lang="en-US" sz="2000" b="1" dirty="0"/>
              <a:t>Lu treatments per week</a:t>
            </a:r>
            <a:r>
              <a:rPr lang="en-US" sz="20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8C5375-ABDC-710F-154A-AB9AD22AE57D}"/>
              </a:ext>
            </a:extLst>
          </p:cNvPr>
          <p:cNvSpPr txBox="1"/>
          <p:nvPr/>
        </p:nvSpPr>
        <p:spPr>
          <a:xfrm>
            <a:off x="1020931" y="3075677"/>
            <a:ext cx="991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en-US" sz="2000" b="1" dirty="0"/>
              <a:t>Production via deuterons </a:t>
            </a:r>
            <a:r>
              <a:rPr lang="en-US" sz="2000" dirty="0"/>
              <a:t>would be competitive with conventional </a:t>
            </a:r>
            <a:r>
              <a:rPr lang="en-US" sz="2000" baseline="30000" dirty="0"/>
              <a:t>177</a:t>
            </a:r>
            <a:r>
              <a:rPr lang="en-US" sz="2000" dirty="0"/>
              <a:t>Lu production routes in nuclear reactor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3. Conclusions and outlook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94D5AC-6A4C-288E-5058-ED58480867F1}"/>
              </a:ext>
            </a:extLst>
          </p:cNvPr>
          <p:cNvSpPr txBox="1"/>
          <p:nvPr/>
        </p:nvSpPr>
        <p:spPr>
          <a:xfrm>
            <a:off x="1020931" y="2224338"/>
            <a:ext cx="991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en-US" sz="2000" b="1" dirty="0"/>
              <a:t>Nuclear measurements </a:t>
            </a:r>
            <a:r>
              <a:rPr lang="en-US" sz="2000" dirty="0"/>
              <a:t>have been done in order to have a better knowledge about </a:t>
            </a:r>
            <a:r>
              <a:rPr lang="en-US" sz="2000" baseline="30000" dirty="0"/>
              <a:t>177</a:t>
            </a:r>
            <a:r>
              <a:rPr lang="en-US" sz="2000" dirty="0"/>
              <a:t>Lu production yield.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99D6E10-0E94-DAE3-5C4F-C49F9E28A6F3}"/>
              </a:ext>
            </a:extLst>
          </p:cNvPr>
          <p:cNvSpPr txBox="1"/>
          <p:nvPr/>
        </p:nvSpPr>
        <p:spPr>
          <a:xfrm>
            <a:off x="1020931" y="1687509"/>
            <a:ext cx="10337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IFMIF-DONES can help </a:t>
            </a:r>
            <a:r>
              <a:rPr lang="en-US" sz="2000" dirty="0"/>
              <a:t>to reduce the problem of lack of facilities for the production of RI.</a:t>
            </a:r>
          </a:p>
        </p:txBody>
      </p:sp>
    </p:spTree>
    <p:extLst>
      <p:ext uri="{BB962C8B-B14F-4D97-AF65-F5344CB8AC3E}">
        <p14:creationId xmlns:p14="http://schemas.microsoft.com/office/powerpoint/2010/main" val="31635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19794-9F8E-B064-04D2-EE9E3618C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en-US" sz="3000" b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7500" b="1" dirty="0"/>
              <a:t>Thank you for your attention. </a:t>
            </a:r>
            <a:endParaRPr lang="en-GB" sz="75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0B2C8E-9F32-394F-FE4A-C201CA28D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6" y="4910398"/>
            <a:ext cx="1631397" cy="16313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A01102-BBFE-686E-5D90-86F85B69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27" y="4788429"/>
            <a:ext cx="3245451" cy="2295585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7DD3CF3-ECA6-12E3-C140-17783073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915" y="5869383"/>
            <a:ext cx="2292555" cy="6724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0094C0-0625-FA70-2337-3E14A5002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71" y="5090899"/>
            <a:ext cx="2188980" cy="16599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855870-CC64-B0A0-93E1-26295991F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83" y="250169"/>
            <a:ext cx="2966292" cy="13062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2CB544-05AA-B9E4-5A5C-5A2AA6093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584" y="5651232"/>
            <a:ext cx="2309558" cy="7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E3A-5C35-4C2A-80F8-44A10560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06C6-F383-490C-893E-1551A867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rise of radiopharmaceuticals in Nuclear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Radioisotope Production at IFMIF-DONES 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Why is it necessary?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Location of the production at DONES (d and n)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Nuclear data needs for deuterons and neutrons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neutrons at Test Cell: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d,γ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 deuterons at R026: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d,x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 algn="just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First prototype of target for deuterons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Conclusions and outlook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6F6FDB-9DC5-026D-0997-0B91D86EC69C}"/>
              </a:ext>
            </a:extLst>
          </p:cNvPr>
          <p:cNvSpPr txBox="1"/>
          <p:nvPr/>
        </p:nvSpPr>
        <p:spPr>
          <a:xfrm>
            <a:off x="838200" y="6380045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A442D8-763A-A181-74ED-21ADC890E8A5}"/>
              </a:ext>
            </a:extLst>
          </p:cNvPr>
          <p:cNvSpPr txBox="1"/>
          <p:nvPr/>
        </p:nvSpPr>
        <p:spPr>
          <a:xfrm>
            <a:off x="8007412" y="6370704"/>
            <a:ext cx="291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AFA4A9-0595-796D-BA6C-2F96296B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C2FE21-4EAE-508E-03EC-DC7F5D51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0442C67-B042-A186-7939-1FB8CBD2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X. Optimisation of Backing design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196181-3664-A140-A1A7-7BAD1312C703}"/>
              </a:ext>
            </a:extLst>
          </p:cNvPr>
          <p:cNvSpPr/>
          <p:nvPr/>
        </p:nvSpPr>
        <p:spPr>
          <a:xfrm>
            <a:off x="4935984" y="1731146"/>
            <a:ext cx="301841" cy="46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ED9900-30B9-A9D9-B543-4797A92FD44B}"/>
              </a:ext>
            </a:extLst>
          </p:cNvPr>
          <p:cNvSpPr txBox="1"/>
          <p:nvPr/>
        </p:nvSpPr>
        <p:spPr>
          <a:xfrm>
            <a:off x="5383116" y="1812471"/>
            <a:ext cx="68088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Noto Serif CJK SC"/>
              </a:rPr>
              <a:t>     Distance between millichannels vs.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Noto Serif CJK SC"/>
              </a:rPr>
              <a:t>millichannel</a:t>
            </a:r>
            <a:r>
              <a:rPr lang="en-US" sz="1800" dirty="0">
                <a:effectLst/>
                <a:latin typeface="Times New Roman" panose="02020603050405020304" pitchFamily="18" charset="0"/>
                <a:ea typeface="Noto Serif CJK SC"/>
              </a:rPr>
              <a:t>-sample distance.</a:t>
            </a: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Noto Serif CJK SC"/>
            </a:endParaRPr>
          </a:p>
          <a:p>
            <a:r>
              <a:rPr lang="en-US" dirty="0">
                <a:latin typeface="Times New Roman" panose="02020603050405020304" pitchFamily="18" charset="0"/>
                <a:ea typeface="Noto Serif CJK SC"/>
              </a:rPr>
              <a:t>                  Melting points   :     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Noto Serif CJK SC"/>
              </a:rPr>
              <a:t>176</a:t>
            </a:r>
            <a:r>
              <a:rPr lang="en-GB" sz="1800" dirty="0">
                <a:effectLst/>
                <a:latin typeface="Times New Roman" panose="02020603050405020304" pitchFamily="18" charset="0"/>
                <a:ea typeface="Noto Serif CJK SC"/>
              </a:rPr>
              <a:t>Yb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Noto Serif CJK SC"/>
              </a:rPr>
              <a:t>2</a:t>
            </a:r>
            <a:r>
              <a:rPr lang="en-GB" sz="1800" dirty="0">
                <a:effectLst/>
                <a:latin typeface="Times New Roman" panose="02020603050405020304" pitchFamily="18" charset="0"/>
                <a:ea typeface="Noto Serif CJK SC"/>
              </a:rPr>
              <a:t>O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Noto Serif CJK SC"/>
              </a:rPr>
              <a:t>3 </a:t>
            </a:r>
            <a:r>
              <a:rPr lang="en-US" sz="1800" dirty="0">
                <a:effectLst/>
                <a:latin typeface="Times New Roman" panose="02020603050405020304" pitchFamily="18" charset="0"/>
                <a:ea typeface="Noto Serif CJK SC"/>
              </a:rPr>
              <a:t>   ,  2628K  </a:t>
            </a:r>
          </a:p>
          <a:p>
            <a:r>
              <a:rPr lang="en-US" dirty="0">
                <a:latin typeface="Times New Roman" panose="02020603050405020304" pitchFamily="18" charset="0"/>
                <a:ea typeface="Noto Serif CJK SC"/>
              </a:rPr>
              <a:t>                                               Backing, Cu  </a:t>
            </a:r>
            <a:r>
              <a:rPr lang="en-US" sz="1800" dirty="0">
                <a:effectLst/>
                <a:latin typeface="Times New Roman" panose="02020603050405020304" pitchFamily="18" charset="0"/>
                <a:ea typeface="Noto Serif CJK SC"/>
              </a:rPr>
              <a:t>, 1358 K </a:t>
            </a:r>
            <a:endParaRPr lang="es-ES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1849BD5-9394-B95F-D5C8-78E83FCA5DF0}"/>
              </a:ext>
            </a:extLst>
          </p:cNvPr>
          <p:cNvCxnSpPr>
            <a:cxnSpLocks/>
          </p:cNvCxnSpPr>
          <p:nvPr/>
        </p:nvCxnSpPr>
        <p:spPr>
          <a:xfrm>
            <a:off x="3073312" y="1789288"/>
            <a:ext cx="0" cy="65836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8CB968F-EEB8-5390-4CED-438C804A63BA}"/>
              </a:ext>
            </a:extLst>
          </p:cNvPr>
          <p:cNvCxnSpPr>
            <a:cxnSpLocks/>
          </p:cNvCxnSpPr>
          <p:nvPr/>
        </p:nvCxnSpPr>
        <p:spPr>
          <a:xfrm flipV="1">
            <a:off x="5362957" y="1789288"/>
            <a:ext cx="0" cy="6368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919F88A-6863-E37D-8486-4C8E21E76B2C}"/>
              </a:ext>
            </a:extLst>
          </p:cNvPr>
          <p:cNvSpPr txBox="1"/>
          <p:nvPr/>
        </p:nvSpPr>
        <p:spPr>
          <a:xfrm>
            <a:off x="3901804" y="1996634"/>
            <a:ext cx="1552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Oulet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Water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B527A8-63A4-C2B3-37FA-9A28C95BB235}"/>
              </a:ext>
            </a:extLst>
          </p:cNvPr>
          <p:cNvSpPr txBox="1"/>
          <p:nvPr/>
        </p:nvSpPr>
        <p:spPr>
          <a:xfrm>
            <a:off x="3198445" y="1506674"/>
            <a:ext cx="1552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Inlet </a:t>
            </a:r>
            <a:r>
              <a:rPr lang="es-ES" dirty="0" err="1">
                <a:solidFill>
                  <a:srgbClr val="0070C0"/>
                </a:solidFill>
              </a:rPr>
              <a:t>Water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805A04-82F8-7D7F-A28D-898E5B8AE218}"/>
              </a:ext>
            </a:extLst>
          </p:cNvPr>
          <p:cNvSpPr txBox="1"/>
          <p:nvPr/>
        </p:nvSpPr>
        <p:spPr>
          <a:xfrm>
            <a:off x="365573" y="3408664"/>
            <a:ext cx="121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Deuteron</a:t>
            </a:r>
            <a:endParaRPr lang="es-ES" sz="2000" dirty="0"/>
          </a:p>
          <a:p>
            <a:r>
              <a:rPr lang="es-ES" sz="2000" dirty="0"/>
              <a:t>Beam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4B16D73-4D05-82CF-6EA8-76D78795936E}"/>
              </a:ext>
            </a:extLst>
          </p:cNvPr>
          <p:cNvCxnSpPr>
            <a:cxnSpLocks/>
          </p:cNvCxnSpPr>
          <p:nvPr/>
        </p:nvCxnSpPr>
        <p:spPr>
          <a:xfrm>
            <a:off x="452761" y="4346555"/>
            <a:ext cx="9441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6B7F975-6C25-03AC-C949-F49514C92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02" y="2242909"/>
            <a:ext cx="3925340" cy="29836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A8AB0A9-B54A-AA3D-D133-A68C19DAF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828" y="2518189"/>
            <a:ext cx="4221168" cy="35098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17B703F-3A86-7882-34EA-1F68A3C62B20}"/>
              </a:ext>
            </a:extLst>
          </p:cNvPr>
          <p:cNvSpPr txBox="1"/>
          <p:nvPr/>
        </p:nvSpPr>
        <p:spPr>
          <a:xfrm>
            <a:off x="10279058" y="3115524"/>
            <a:ext cx="149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Simulation for 1.25 mA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757543-172E-33F4-25CA-C023C539F4D2}"/>
              </a:ext>
            </a:extLst>
          </p:cNvPr>
          <p:cNvSpPr txBox="1"/>
          <p:nvPr/>
        </p:nvSpPr>
        <p:spPr>
          <a:xfrm>
            <a:off x="9396411" y="4231139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Temperature (Solid) [K]</a:t>
            </a:r>
          </a:p>
        </p:txBody>
      </p:sp>
    </p:spTree>
    <p:extLst>
      <p:ext uri="{BB962C8B-B14F-4D97-AF65-F5344CB8AC3E}">
        <p14:creationId xmlns:p14="http://schemas.microsoft.com/office/powerpoint/2010/main" val="162586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7976481-1242-545C-2EA7-01CE864C9A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76"/>
          <a:stretch/>
        </p:blipFill>
        <p:spPr>
          <a:xfrm>
            <a:off x="6237374" y="1814287"/>
            <a:ext cx="2481959" cy="39928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0EC7FE-9ED8-3224-F269-8E9A05D2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1" y="2283668"/>
            <a:ext cx="4752124" cy="3706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2. Radioisotope Production at IFMIF-DONES</a:t>
            </a:r>
            <a:br>
              <a:rPr lang="en-GB" dirty="0"/>
            </a:br>
            <a:r>
              <a:rPr lang="en-US" sz="2000" dirty="0"/>
              <a:t>Proposal of realistic targets and cooling system design for deuterons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1EDE92-EE1F-801B-6199-ED8F16C24C3D}"/>
              </a:ext>
            </a:extLst>
          </p:cNvPr>
          <p:cNvSpPr txBox="1"/>
          <p:nvPr/>
        </p:nvSpPr>
        <p:spPr>
          <a:xfrm>
            <a:off x="671316" y="1531357"/>
            <a:ext cx="46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Flow Simulation </a:t>
            </a:r>
            <a:r>
              <a:rPr lang="en-GB" dirty="0"/>
              <a:t>with SolidWorks tools.</a:t>
            </a:r>
          </a:p>
          <a:p>
            <a:r>
              <a:rPr lang="en-GB" dirty="0"/>
              <a:t>Temperature distributions: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F29E-00CF-4C6D-2730-B82DF3EB5B76}"/>
              </a:ext>
            </a:extLst>
          </p:cNvPr>
          <p:cNvSpPr txBox="1"/>
          <p:nvPr/>
        </p:nvSpPr>
        <p:spPr>
          <a:xfrm>
            <a:off x="8546957" y="5568812"/>
            <a:ext cx="2118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aseline="30000" dirty="0"/>
              <a:t>176</a:t>
            </a:r>
            <a:r>
              <a:rPr lang="es-ES" sz="1500" dirty="0"/>
              <a:t>Yb</a:t>
            </a:r>
            <a:r>
              <a:rPr lang="es-ES" sz="1500" baseline="-25000" dirty="0"/>
              <a:t>2</a:t>
            </a:r>
            <a:r>
              <a:rPr lang="es-ES" sz="1500" dirty="0"/>
              <a:t>O</a:t>
            </a:r>
            <a:r>
              <a:rPr lang="es-ES" sz="1500" baseline="-25000" dirty="0"/>
              <a:t>3 </a:t>
            </a:r>
            <a:r>
              <a:rPr lang="es-ES" sz="1500" dirty="0"/>
              <a:t>:                                                                   </a:t>
            </a:r>
          </a:p>
          <a:p>
            <a:r>
              <a:rPr lang="el-GR" sz="1500" dirty="0"/>
              <a:t>Φ </a:t>
            </a:r>
            <a:r>
              <a:rPr lang="es-ES" sz="1500" dirty="0"/>
              <a:t>=20 mm, t=0.25 mm                                          </a:t>
            </a:r>
          </a:p>
          <a:p>
            <a:endParaRPr lang="es-ES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DA40187-26F4-2CF4-6DD4-E4FD74A26190}"/>
              </a:ext>
            </a:extLst>
          </p:cNvPr>
          <p:cNvCxnSpPr>
            <a:cxnSpLocks/>
          </p:cNvCxnSpPr>
          <p:nvPr/>
        </p:nvCxnSpPr>
        <p:spPr>
          <a:xfrm flipH="1" flipV="1">
            <a:off x="8095742" y="4922378"/>
            <a:ext cx="1181608" cy="74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4B384751-C2ED-1325-22B5-F95337EC3680}"/>
              </a:ext>
            </a:extLst>
          </p:cNvPr>
          <p:cNvSpPr/>
          <p:nvPr/>
        </p:nvSpPr>
        <p:spPr>
          <a:xfrm>
            <a:off x="4110424" y="5056244"/>
            <a:ext cx="991825" cy="19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B01A1B1-ECC9-429E-1038-17567A3C4F01}"/>
              </a:ext>
            </a:extLst>
          </p:cNvPr>
          <p:cNvSpPr txBox="1"/>
          <p:nvPr/>
        </p:nvSpPr>
        <p:spPr>
          <a:xfrm>
            <a:off x="4110424" y="5038171"/>
            <a:ext cx="237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3.5 l/min Fluid Flow </a:t>
            </a:r>
            <a:r>
              <a:rPr lang="es-ES" sz="1000" dirty="0" err="1"/>
              <a:t>Rate</a:t>
            </a:r>
            <a:endParaRPr lang="es-ES" sz="1000" dirty="0"/>
          </a:p>
          <a:p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CE858A7-720E-AB0E-3CB5-2A307CC173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3578" y="2715803"/>
            <a:ext cx="1220486" cy="22065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2ECB004-23CE-D78C-4694-0D428E474C99}"/>
              </a:ext>
            </a:extLst>
          </p:cNvPr>
          <p:cNvSpPr txBox="1"/>
          <p:nvPr/>
        </p:nvSpPr>
        <p:spPr>
          <a:xfrm>
            <a:off x="9421658" y="1712225"/>
            <a:ext cx="225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Temperatures below melting points !</a:t>
            </a:r>
          </a:p>
          <a:p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6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2. Radioisotope Production at IFMIF-DONES</a:t>
            </a:r>
            <a:br>
              <a:rPr lang="en-GB" dirty="0"/>
            </a:br>
            <a:r>
              <a:rPr lang="en-US" sz="2000" dirty="0"/>
              <a:t>Proposal of realistic targets and cooling system design for deuterons</a:t>
            </a:r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DAA67B-D352-88A3-69E5-A794A9C5F0A9}"/>
              </a:ext>
            </a:extLst>
          </p:cNvPr>
          <p:cNvSpPr txBox="1"/>
          <p:nvPr/>
        </p:nvSpPr>
        <p:spPr>
          <a:xfrm>
            <a:off x="671316" y="1531357"/>
            <a:ext cx="46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Structural Simulation </a:t>
            </a:r>
            <a:r>
              <a:rPr lang="en-GB" dirty="0"/>
              <a:t>with SolidWorks tools.</a:t>
            </a:r>
          </a:p>
          <a:p>
            <a:r>
              <a:rPr lang="en-GB" dirty="0"/>
              <a:t>Stress studies: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126612-9EAE-4079-2426-A8B2AA7957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5F5"/>
              </a:clrFrom>
              <a:clrTo>
                <a:srgbClr val="FF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298" y="2007821"/>
            <a:ext cx="4963159" cy="38065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057EC9-8CE1-FAB7-1EE7-B744D63C2E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5F5"/>
              </a:clrFrom>
              <a:clrTo>
                <a:srgbClr val="FF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1445" y="2035792"/>
            <a:ext cx="4810939" cy="378809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60E940C-8E52-C4EE-FA94-93F7E4EFCB8B}"/>
              </a:ext>
            </a:extLst>
          </p:cNvPr>
          <p:cNvSpPr txBox="1"/>
          <p:nvPr/>
        </p:nvSpPr>
        <p:spPr>
          <a:xfrm>
            <a:off x="2434968" y="5718686"/>
            <a:ext cx="140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Pre-sample cut plot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3DF680-6868-802E-3DD0-A58CC24F7248}"/>
              </a:ext>
            </a:extLst>
          </p:cNvPr>
          <p:cNvSpPr txBox="1"/>
          <p:nvPr/>
        </p:nvSpPr>
        <p:spPr>
          <a:xfrm>
            <a:off x="7472013" y="5685387"/>
            <a:ext cx="1467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Post-sample cut plot</a:t>
            </a:r>
          </a:p>
        </p:txBody>
      </p:sp>
    </p:spTree>
    <p:extLst>
      <p:ext uri="{BB962C8B-B14F-4D97-AF65-F5344CB8AC3E}">
        <p14:creationId xmlns:p14="http://schemas.microsoft.com/office/powerpoint/2010/main" val="260012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 X. </a:t>
            </a:r>
            <a:r>
              <a:rPr lang="en-GB" baseline="30000" dirty="0"/>
              <a:t>177</a:t>
            </a:r>
            <a:r>
              <a:rPr lang="en-GB" dirty="0"/>
              <a:t>Lu Yield </a:t>
            </a:r>
            <a:r>
              <a:rPr lang="en-GB" sz="1800" dirty="0"/>
              <a:t>with deuterons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4BBF7D-F847-FAC3-DF7C-972BEACF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21" y="1491719"/>
            <a:ext cx="6607853" cy="25893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77BAE4-9D60-B9DA-04D2-82359F36E63F}"/>
              </a:ext>
            </a:extLst>
          </p:cNvPr>
          <p:cNvSpPr txBox="1"/>
          <p:nvPr/>
        </p:nvSpPr>
        <p:spPr>
          <a:xfrm>
            <a:off x="7830104" y="1699526"/>
            <a:ext cx="333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600 µm sample thickness</a:t>
            </a:r>
          </a:p>
          <a:p>
            <a:r>
              <a:rPr lang="en-GB" dirty="0"/>
              <a:t>Energy range: [11.0-22.6] MeV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B51FF9E2-17A3-6FF3-C629-56421D02A7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896602"/>
                  </p:ext>
                </p:extLst>
              </p:nvPr>
            </p:nvGraphicFramePr>
            <p:xfrm>
              <a:off x="5646198" y="4292287"/>
              <a:ext cx="6157426" cy="1544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970843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287095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888023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973973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30000" dirty="0">
                              <a:effectLst/>
                            </a:rPr>
                            <a:t>176</a:t>
                          </a:r>
                          <a:r>
                            <a:rPr lang="it-IT" sz="1300" kern="150" dirty="0">
                              <a:effectLst/>
                            </a:rPr>
                            <a:t>Yb(n,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𝛾</m:t>
                              </m:r>
                            </m:oMath>
                          </a14:m>
                          <a:r>
                            <a:rPr lang="it-IT" sz="1300" kern="150" dirty="0">
                              <a:effectLst/>
                            </a:rPr>
                            <a:t>)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Yb</a:t>
                          </a:r>
                          <a14:m>
                            <m:oMath xmlns:m="http://schemas.openxmlformats.org/officeDocument/2006/math">
                              <m:r>
                                <a:rPr lang="it-IT" sz="1300" kern="150">
                                  <a:effectLst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Lu</a:t>
                          </a:r>
                          <a:endParaRPr lang="en-GB" sz="13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300" kern="150" baseline="30000" dirty="0">
                              <a:effectLst/>
                            </a:rPr>
                            <a:t>176</a:t>
                          </a:r>
                          <a:r>
                            <a:rPr lang="it-IT" sz="1300" kern="150" dirty="0">
                              <a:effectLst/>
                            </a:rPr>
                            <a:t>Yb(d,</a:t>
                          </a:r>
                          <a14:m>
                            <m:oMath xmlns:m="http://schemas.openxmlformats.org/officeDocument/2006/math">
                              <m:r>
                                <a:rPr lang="es-ES" sz="1300" b="0" kern="150" smtClean="0">
                                  <a:effectLst/>
                                </a:rPr>
                                <m:t>𝑥</m:t>
                              </m:r>
                            </m:oMath>
                          </a14:m>
                          <a:r>
                            <a:rPr lang="it-IT" sz="1300" kern="150" dirty="0">
                              <a:effectLst/>
                            </a:rPr>
                            <a:t>)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177</a:t>
                          </a:r>
                          <a:r>
                            <a:rPr lang="it-IT" sz="1300" kern="150" dirty="0">
                              <a:effectLst/>
                            </a:rPr>
                            <a:t>Lu</a:t>
                          </a:r>
                          <a:r>
                            <a:rPr lang="it-IT" sz="1300" kern="150" baseline="30000" dirty="0">
                              <a:effectLst/>
                            </a:rPr>
                            <a:t> </a:t>
                          </a:r>
                          <a:endParaRPr lang="en-GB" sz="13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0.1% initial beam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200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0.13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665793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B51FF9E2-17A3-6FF3-C629-56421D02A7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896602"/>
                  </p:ext>
                </p:extLst>
              </p:nvPr>
            </p:nvGraphicFramePr>
            <p:xfrm>
              <a:off x="5646198" y="4292287"/>
              <a:ext cx="6157426" cy="1544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970843">
                      <a:extLst>
                        <a:ext uri="{9D8B030D-6E8A-4147-A177-3AD203B41FA5}">
                          <a16:colId xmlns:a16="http://schemas.microsoft.com/office/drawing/2014/main" val="3788614662"/>
                        </a:ext>
                      </a:extLst>
                    </a:gridCol>
                    <a:gridCol w="1287095">
                      <a:extLst>
                        <a:ext uri="{9D8B030D-6E8A-4147-A177-3AD203B41FA5}">
                          <a16:colId xmlns:a16="http://schemas.microsoft.com/office/drawing/2014/main" val="4177356221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22618153"/>
                        </a:ext>
                      </a:extLst>
                    </a:gridCol>
                    <a:gridCol w="888023">
                      <a:extLst>
                        <a:ext uri="{9D8B030D-6E8A-4147-A177-3AD203B41FA5}">
                          <a16:colId xmlns:a16="http://schemas.microsoft.com/office/drawing/2014/main" val="572245558"/>
                        </a:ext>
                      </a:extLst>
                    </a:gridCol>
                    <a:gridCol w="973973">
                      <a:extLst>
                        <a:ext uri="{9D8B030D-6E8A-4147-A177-3AD203B41FA5}">
                          <a16:colId xmlns:a16="http://schemas.microsoft.com/office/drawing/2014/main" val="3832584419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Reaction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Location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Irradiation Time (days)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Specific Activity</a:t>
                          </a:r>
                        </a:p>
                        <a:p>
                          <a:pPr algn="ctr"/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GB" sz="1300" dirty="0" err="1">
                              <a:solidFill>
                                <a:schemeClr val="tx1"/>
                              </a:solidFill>
                            </a:rPr>
                            <a:t>GBq</a:t>
                          </a:r>
                          <a:r>
                            <a:rPr lang="en-GB" sz="1300" dirty="0">
                              <a:solidFill>
                                <a:schemeClr val="tx1"/>
                              </a:solidFill>
                            </a:rPr>
                            <a:t>/mg)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865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9" t="-186885" r="-212346" b="-1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kern="150" baseline="0" dirty="0">
                              <a:effectLst/>
                            </a:rPr>
                            <a:t>Nuclear Reactor</a:t>
                          </a:r>
                          <a:endParaRPr lang="en-GB" sz="1300" baseline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7</a:t>
                          </a:r>
                          <a:endParaRPr lang="es-ES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590</a:t>
                          </a:r>
                          <a:endParaRPr lang="it-IT" sz="1300" kern="150" dirty="0">
                            <a:effectLst/>
                            <a:latin typeface="+mn-lt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1.11</a:t>
                          </a:r>
                          <a:endParaRPr lang="en-US" sz="1300" kern="150" dirty="0">
                            <a:effectLst/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742506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9" t="-218750" r="-21234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0.1% initial beam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200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indent="111760" algn="ctr">
                            <a:lnSpc>
                              <a:spcPts val="1170"/>
                            </a:lnSpc>
                            <a:spcBef>
                              <a:spcPts val="300"/>
                            </a:spcBef>
                          </a:pPr>
                          <a:r>
                            <a:rPr lang="es-ES" sz="1300" kern="150" dirty="0">
                              <a:effectLst/>
                            </a:rPr>
                            <a:t>0.13</a:t>
                          </a:r>
                          <a:endParaRPr lang="es-ES" sz="1300" kern="15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665793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37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1. </a:t>
            </a:r>
            <a:r>
              <a:rPr lang="en-US" dirty="0"/>
              <a:t>The rise of radiopharmaceuticals in Nuclear Medicine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97BDD5-FFDC-D500-8F33-01989AE489A9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3EFDFD-D1A3-70C3-4704-0558CB86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0A4C245-DC6A-1B69-BDFD-45BD883B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2C2BE50E-0294-18B5-844B-015F5830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2004677-23B5-CE5E-281E-09D0C351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51" y="2735755"/>
            <a:ext cx="3935766" cy="174649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C1F814E-4ECD-CF57-7738-A440A661BEDD}"/>
              </a:ext>
            </a:extLst>
          </p:cNvPr>
          <p:cNvSpPr/>
          <p:nvPr/>
        </p:nvSpPr>
        <p:spPr>
          <a:xfrm>
            <a:off x="1073684" y="4084827"/>
            <a:ext cx="605547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DA800F0-83E5-9BFA-CB9B-01B0B23CD67D}"/>
              </a:ext>
            </a:extLst>
          </p:cNvPr>
          <p:cNvSpPr/>
          <p:nvPr/>
        </p:nvSpPr>
        <p:spPr>
          <a:xfrm>
            <a:off x="1805690" y="4084827"/>
            <a:ext cx="420721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5CCB063-7782-3CC6-5C5C-0E830EF47495}"/>
              </a:ext>
            </a:extLst>
          </p:cNvPr>
          <p:cNvSpPr txBox="1"/>
          <p:nvPr/>
        </p:nvSpPr>
        <p:spPr>
          <a:xfrm>
            <a:off x="900433" y="4081809"/>
            <a:ext cx="93151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Radioisotope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F29E10-95FE-BB6C-89DB-073B81A059A1}"/>
              </a:ext>
            </a:extLst>
          </p:cNvPr>
          <p:cNvSpPr txBox="1"/>
          <p:nvPr/>
        </p:nvSpPr>
        <p:spPr>
          <a:xfrm>
            <a:off x="1669502" y="4085703"/>
            <a:ext cx="6930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Linker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ADB9AED-4A53-DEBD-5825-3CBDB4B3C74A}"/>
              </a:ext>
            </a:extLst>
          </p:cNvPr>
          <p:cNvSpPr/>
          <p:nvPr/>
        </p:nvSpPr>
        <p:spPr>
          <a:xfrm>
            <a:off x="2340712" y="4087139"/>
            <a:ext cx="519619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350EF43-DB3B-2FDD-B725-CEB0F067D808}"/>
              </a:ext>
            </a:extLst>
          </p:cNvPr>
          <p:cNvSpPr/>
          <p:nvPr/>
        </p:nvSpPr>
        <p:spPr>
          <a:xfrm>
            <a:off x="3279432" y="4084827"/>
            <a:ext cx="398833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C6A5CA7-F3C0-8391-D43B-6730B1DCD598}"/>
              </a:ext>
            </a:extLst>
          </p:cNvPr>
          <p:cNvSpPr txBox="1"/>
          <p:nvPr/>
        </p:nvSpPr>
        <p:spPr>
          <a:xfrm>
            <a:off x="2249517" y="4028888"/>
            <a:ext cx="693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Vector</a:t>
            </a:r>
          </a:p>
          <a:p>
            <a:pPr algn="ctr"/>
            <a:r>
              <a:rPr lang="en-GB" sz="800" b="1" dirty="0">
                <a:solidFill>
                  <a:schemeClr val="accent1"/>
                </a:solidFill>
              </a:rPr>
              <a:t>Molecule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D7EF395-E406-E3CF-231F-C79BCC285C62}"/>
              </a:ext>
            </a:extLst>
          </p:cNvPr>
          <p:cNvSpPr txBox="1"/>
          <p:nvPr/>
        </p:nvSpPr>
        <p:spPr>
          <a:xfrm>
            <a:off x="3138783" y="4028514"/>
            <a:ext cx="693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Target Molecule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84BBE65-65A0-7E89-64C3-A0E7329407AB}"/>
              </a:ext>
            </a:extLst>
          </p:cNvPr>
          <p:cNvSpPr/>
          <p:nvPr/>
        </p:nvSpPr>
        <p:spPr>
          <a:xfrm>
            <a:off x="3782837" y="4082156"/>
            <a:ext cx="505429" cy="22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985921C-7E0B-F84D-DB8E-B900F8035FF4}"/>
              </a:ext>
            </a:extLst>
          </p:cNvPr>
          <p:cNvSpPr txBox="1"/>
          <p:nvPr/>
        </p:nvSpPr>
        <p:spPr>
          <a:xfrm>
            <a:off x="3688099" y="4087386"/>
            <a:ext cx="6930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Tumour Cell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E52C571-F37B-A850-F183-BDC26E5D8DD1}"/>
              </a:ext>
            </a:extLst>
          </p:cNvPr>
          <p:cNvSpPr/>
          <p:nvPr/>
        </p:nvSpPr>
        <p:spPr>
          <a:xfrm>
            <a:off x="1424833" y="2989911"/>
            <a:ext cx="1200717" cy="169831"/>
          </a:xfrm>
          <a:prstGeom prst="rect">
            <a:avLst/>
          </a:prstGeom>
          <a:solidFill>
            <a:srgbClr val="7ECCFD"/>
          </a:solidFill>
          <a:ln>
            <a:solidFill>
              <a:srgbClr val="7EC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Radiopharmaceutical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B979793-B1FE-C934-4477-8F0EC953A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753" y="1744145"/>
            <a:ext cx="4775436" cy="1245766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E3C33088-E9B8-085B-8DBC-38F4286C5C3E}"/>
              </a:ext>
            </a:extLst>
          </p:cNvPr>
          <p:cNvSpPr txBox="1"/>
          <p:nvPr/>
        </p:nvSpPr>
        <p:spPr>
          <a:xfrm>
            <a:off x="6458783" y="3003713"/>
            <a:ext cx="1134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[</a:t>
            </a:r>
            <a:r>
              <a:rPr lang="en-GB" sz="900" baseline="30000" dirty="0"/>
              <a:t>89</a:t>
            </a:r>
            <a:r>
              <a:rPr lang="en-GB" sz="900" dirty="0"/>
              <a:t>Zr]Zr-Df-LEM2/15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FDF1B512-835F-AAE3-73A7-8B0B32E050A6}"/>
              </a:ext>
            </a:extLst>
          </p:cNvPr>
          <p:cNvCxnSpPr/>
          <p:nvPr/>
        </p:nvCxnSpPr>
        <p:spPr>
          <a:xfrm flipV="1">
            <a:off x="4966447" y="2528047"/>
            <a:ext cx="1394361" cy="900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5DB8C03-A375-A3FE-5295-F9E1D906D39C}"/>
              </a:ext>
            </a:extLst>
          </p:cNvPr>
          <p:cNvCxnSpPr>
            <a:cxnSpLocks/>
          </p:cNvCxnSpPr>
          <p:nvPr/>
        </p:nvCxnSpPr>
        <p:spPr>
          <a:xfrm>
            <a:off x="4966446" y="3532124"/>
            <a:ext cx="1461582" cy="65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E14C7C6-B066-AF00-561A-DCBC52E0F0BA}"/>
              </a:ext>
            </a:extLst>
          </p:cNvPr>
          <p:cNvSpPr txBox="1"/>
          <p:nvPr/>
        </p:nvSpPr>
        <p:spPr>
          <a:xfrm>
            <a:off x="4184633" y="1985604"/>
            <a:ext cx="201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Diagnostic 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̴85%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6D193C5-0B67-4735-254F-69D5F4F9C430}"/>
              </a:ext>
            </a:extLst>
          </p:cNvPr>
          <p:cNvSpPr txBox="1"/>
          <p:nvPr/>
        </p:nvSpPr>
        <p:spPr>
          <a:xfrm>
            <a:off x="4175667" y="3823369"/>
            <a:ext cx="201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Therapy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764FB21-9C98-7796-F474-BB6CAF9A3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783" y="3579649"/>
            <a:ext cx="4775437" cy="1605189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B688B2AE-CE21-97F9-7A73-5ADB2DD2694C}"/>
              </a:ext>
            </a:extLst>
          </p:cNvPr>
          <p:cNvSpPr txBox="1"/>
          <p:nvPr/>
        </p:nvSpPr>
        <p:spPr>
          <a:xfrm>
            <a:off x="6499727" y="5263250"/>
            <a:ext cx="4670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IHQ image corresponding to DNA double-strand break damage as measured by γH2AX-positive cells compared to both the control group, [177Lu]Lu-DOTA-LEM2/15 single-dose and [</a:t>
            </a:r>
            <a:r>
              <a:rPr lang="en-US" sz="900" baseline="30000" dirty="0"/>
              <a:t>177</a:t>
            </a:r>
            <a:r>
              <a:rPr lang="en-US" sz="900" dirty="0"/>
              <a:t>Lu]Lu-DOTA-LEM2/15 3-dose. </a:t>
            </a:r>
            <a:r>
              <a:rPr lang="es-ES" sz="900" b="0" i="0" u="none" strike="noStrike" dirty="0">
                <a:effectLst/>
                <a:latin typeface="ElsevierSans"/>
                <a:hlinkClick r:id="rId8" tooltip="Persistent link using digital object identifier"/>
              </a:rPr>
              <a:t>https://doi.org/10.1016/j.nucmedbio.2024.108930</a:t>
            </a:r>
            <a:endParaRPr lang="en-GB" sz="9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415323F-EB6E-4C53-8430-A8DEB02595F4}"/>
              </a:ext>
            </a:extLst>
          </p:cNvPr>
          <p:cNvSpPr txBox="1"/>
          <p:nvPr/>
        </p:nvSpPr>
        <p:spPr>
          <a:xfrm>
            <a:off x="4409210" y="2539181"/>
            <a:ext cx="16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baseline="30000" dirty="0">
                <a:solidFill>
                  <a:schemeClr val="accent2"/>
                </a:solidFill>
              </a:rPr>
              <a:t>99</a:t>
            </a:r>
            <a:r>
              <a:rPr lang="en-GB" dirty="0">
                <a:solidFill>
                  <a:schemeClr val="accent2"/>
                </a:solidFill>
              </a:rPr>
              <a:t>Mo; </a:t>
            </a:r>
            <a:r>
              <a:rPr lang="en-GB" baseline="30000" dirty="0">
                <a:solidFill>
                  <a:schemeClr val="accent2"/>
                </a:solidFill>
              </a:rPr>
              <a:t>89</a:t>
            </a:r>
            <a:r>
              <a:rPr lang="en-GB" dirty="0">
                <a:solidFill>
                  <a:schemeClr val="accent2"/>
                </a:solidFill>
              </a:rPr>
              <a:t>Zr; </a:t>
            </a:r>
            <a:r>
              <a:rPr lang="en-GB" baseline="30000" dirty="0">
                <a:solidFill>
                  <a:schemeClr val="accent2"/>
                </a:solidFill>
              </a:rPr>
              <a:t>18</a:t>
            </a:r>
            <a:r>
              <a:rPr lang="en-GB" dirty="0">
                <a:solidFill>
                  <a:schemeClr val="accent2"/>
                </a:solidFill>
              </a:rPr>
              <a:t>F)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1F27297-3518-C1DD-ABAC-C6DC71DACC5B}"/>
              </a:ext>
            </a:extLst>
          </p:cNvPr>
          <p:cNvSpPr txBox="1"/>
          <p:nvPr/>
        </p:nvSpPr>
        <p:spPr>
          <a:xfrm>
            <a:off x="4707510" y="4121465"/>
            <a:ext cx="11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en-GB" baseline="30000" dirty="0">
                <a:solidFill>
                  <a:schemeClr val="accent1"/>
                </a:solidFill>
              </a:rPr>
              <a:t>131</a:t>
            </a:r>
            <a:r>
              <a:rPr lang="en-GB" dirty="0">
                <a:solidFill>
                  <a:schemeClr val="accent1"/>
                </a:solidFill>
              </a:rPr>
              <a:t>I; </a:t>
            </a:r>
            <a:r>
              <a:rPr lang="en-GB" baseline="30000" dirty="0">
                <a:solidFill>
                  <a:schemeClr val="accent1"/>
                </a:solidFill>
              </a:rPr>
              <a:t>90</a:t>
            </a:r>
            <a:r>
              <a:rPr lang="en-GB" dirty="0">
                <a:solidFill>
                  <a:schemeClr val="accent1"/>
                </a:solidFill>
              </a:rPr>
              <a:t>Y)</a:t>
            </a:r>
          </a:p>
        </p:txBody>
      </p:sp>
    </p:spTree>
    <p:extLst>
      <p:ext uri="{BB962C8B-B14F-4D97-AF65-F5344CB8AC3E}">
        <p14:creationId xmlns:p14="http://schemas.microsoft.com/office/powerpoint/2010/main" val="76909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1. </a:t>
            </a:r>
            <a:r>
              <a:rPr lang="en-US" dirty="0"/>
              <a:t>The rise of radiopharmaceuticals in Nuclear Medicine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3EFDFD-D1A3-70C3-4704-0558CB86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0A4C245-DC6A-1B69-BDFD-45BD883B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2C2BE50E-0294-18B5-844B-015F5830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2004677-23B5-CE5E-281E-09D0C351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51" y="2735755"/>
            <a:ext cx="3935766" cy="174649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C1F814E-4ECD-CF57-7738-A440A661BEDD}"/>
              </a:ext>
            </a:extLst>
          </p:cNvPr>
          <p:cNvSpPr/>
          <p:nvPr/>
        </p:nvSpPr>
        <p:spPr>
          <a:xfrm>
            <a:off x="1073684" y="4084827"/>
            <a:ext cx="605547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DA800F0-83E5-9BFA-CB9B-01B0B23CD67D}"/>
              </a:ext>
            </a:extLst>
          </p:cNvPr>
          <p:cNvSpPr/>
          <p:nvPr/>
        </p:nvSpPr>
        <p:spPr>
          <a:xfrm>
            <a:off x="1805690" y="4084827"/>
            <a:ext cx="420721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F29E10-95FE-BB6C-89DB-073B81A059A1}"/>
              </a:ext>
            </a:extLst>
          </p:cNvPr>
          <p:cNvSpPr txBox="1"/>
          <p:nvPr/>
        </p:nvSpPr>
        <p:spPr>
          <a:xfrm>
            <a:off x="1669502" y="4085703"/>
            <a:ext cx="6930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Linker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ADB9AED-4A53-DEBD-5825-3CBDB4B3C74A}"/>
              </a:ext>
            </a:extLst>
          </p:cNvPr>
          <p:cNvSpPr/>
          <p:nvPr/>
        </p:nvSpPr>
        <p:spPr>
          <a:xfrm>
            <a:off x="2340712" y="4087139"/>
            <a:ext cx="519619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350EF43-DB3B-2FDD-B725-CEB0F067D808}"/>
              </a:ext>
            </a:extLst>
          </p:cNvPr>
          <p:cNvSpPr/>
          <p:nvPr/>
        </p:nvSpPr>
        <p:spPr>
          <a:xfrm>
            <a:off x="3279432" y="4084827"/>
            <a:ext cx="398833" cy="22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D7EF395-E406-E3CF-231F-C79BCC285C62}"/>
              </a:ext>
            </a:extLst>
          </p:cNvPr>
          <p:cNvSpPr txBox="1"/>
          <p:nvPr/>
        </p:nvSpPr>
        <p:spPr>
          <a:xfrm>
            <a:off x="3138783" y="4028514"/>
            <a:ext cx="693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Target Molecule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84BBE65-65A0-7E89-64C3-A0E7329407AB}"/>
              </a:ext>
            </a:extLst>
          </p:cNvPr>
          <p:cNvSpPr/>
          <p:nvPr/>
        </p:nvSpPr>
        <p:spPr>
          <a:xfrm>
            <a:off x="3782837" y="4082156"/>
            <a:ext cx="505429" cy="22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985921C-7E0B-F84D-DB8E-B900F8035FF4}"/>
              </a:ext>
            </a:extLst>
          </p:cNvPr>
          <p:cNvSpPr txBox="1"/>
          <p:nvPr/>
        </p:nvSpPr>
        <p:spPr>
          <a:xfrm>
            <a:off x="3688099" y="4087386"/>
            <a:ext cx="6930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Tumour Cell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E52C571-F37B-A850-F183-BDC26E5D8DD1}"/>
              </a:ext>
            </a:extLst>
          </p:cNvPr>
          <p:cNvSpPr/>
          <p:nvPr/>
        </p:nvSpPr>
        <p:spPr>
          <a:xfrm>
            <a:off x="1424833" y="2989911"/>
            <a:ext cx="1200717" cy="169831"/>
          </a:xfrm>
          <a:prstGeom prst="rect">
            <a:avLst/>
          </a:prstGeom>
          <a:solidFill>
            <a:srgbClr val="7ECCFD"/>
          </a:solidFill>
          <a:ln>
            <a:solidFill>
              <a:srgbClr val="7EC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Radiopharmaceutical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B979793-B1FE-C934-4477-8F0EC953A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753" y="1744145"/>
            <a:ext cx="4775436" cy="1245766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E3C33088-E9B8-085B-8DBC-38F4286C5C3E}"/>
              </a:ext>
            </a:extLst>
          </p:cNvPr>
          <p:cNvSpPr txBox="1"/>
          <p:nvPr/>
        </p:nvSpPr>
        <p:spPr>
          <a:xfrm>
            <a:off x="6458783" y="3003713"/>
            <a:ext cx="1134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[</a:t>
            </a:r>
            <a:r>
              <a:rPr lang="en-GB" sz="900" baseline="30000" dirty="0"/>
              <a:t>89</a:t>
            </a:r>
            <a:r>
              <a:rPr lang="en-GB" sz="900" dirty="0"/>
              <a:t>Zr]Zr-Df-LEM2/15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FDF1B512-835F-AAE3-73A7-8B0B32E050A6}"/>
              </a:ext>
            </a:extLst>
          </p:cNvPr>
          <p:cNvCxnSpPr/>
          <p:nvPr/>
        </p:nvCxnSpPr>
        <p:spPr>
          <a:xfrm flipV="1">
            <a:off x="4966447" y="2528047"/>
            <a:ext cx="1394361" cy="900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5DB8C03-A375-A3FE-5295-F9E1D906D39C}"/>
              </a:ext>
            </a:extLst>
          </p:cNvPr>
          <p:cNvCxnSpPr>
            <a:cxnSpLocks/>
          </p:cNvCxnSpPr>
          <p:nvPr/>
        </p:nvCxnSpPr>
        <p:spPr>
          <a:xfrm>
            <a:off x="4966446" y="3532124"/>
            <a:ext cx="1461582" cy="65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E14C7C6-B066-AF00-561A-DCBC52E0F0BA}"/>
              </a:ext>
            </a:extLst>
          </p:cNvPr>
          <p:cNvSpPr txBox="1"/>
          <p:nvPr/>
        </p:nvSpPr>
        <p:spPr>
          <a:xfrm>
            <a:off x="4184633" y="1985604"/>
            <a:ext cx="201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Diagnostic 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̴85%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6D193C5-0B67-4735-254F-69D5F4F9C430}"/>
              </a:ext>
            </a:extLst>
          </p:cNvPr>
          <p:cNvSpPr txBox="1"/>
          <p:nvPr/>
        </p:nvSpPr>
        <p:spPr>
          <a:xfrm>
            <a:off x="4175667" y="3823369"/>
            <a:ext cx="201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Therapy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764FB21-9C98-7796-F474-BB6CAF9A3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783" y="3579649"/>
            <a:ext cx="4775437" cy="1605189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B688B2AE-CE21-97F9-7A73-5ADB2DD2694C}"/>
              </a:ext>
            </a:extLst>
          </p:cNvPr>
          <p:cNvSpPr txBox="1"/>
          <p:nvPr/>
        </p:nvSpPr>
        <p:spPr>
          <a:xfrm>
            <a:off x="6499727" y="5263250"/>
            <a:ext cx="4670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IHQ image corresponding DNA double-strand break damage as measured by γH2AX-positive cells compared to both the control group, [177Lu]Lu-DOTA-LEM2/15 single-dose and [177Lu]Lu-DOTA-LEM2/15 3-dose. </a:t>
            </a:r>
            <a:endParaRPr lang="en-GB" sz="900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922E9FDB-2DC3-8CC6-C45A-864AF5D926C5}"/>
              </a:ext>
            </a:extLst>
          </p:cNvPr>
          <p:cNvSpPr/>
          <p:nvPr/>
        </p:nvSpPr>
        <p:spPr>
          <a:xfrm>
            <a:off x="4411950" y="1571004"/>
            <a:ext cx="1821909" cy="3538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C5227A-8443-7EBE-E230-F4A9396E3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882" y="1321195"/>
            <a:ext cx="4789307" cy="48009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E35B61-587B-4624-DAA9-A37D5290FAAE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5E24F5-6165-ACAB-9FF2-49C3746879B1}"/>
              </a:ext>
            </a:extLst>
          </p:cNvPr>
          <p:cNvSpPr txBox="1"/>
          <p:nvPr/>
        </p:nvSpPr>
        <p:spPr>
          <a:xfrm>
            <a:off x="3085546" y="4838914"/>
            <a:ext cx="2264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accent6"/>
                </a:solidFill>
              </a:rPr>
              <a:t>Theragnostic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6A72A-B280-3834-9637-5961A5F618CC}"/>
              </a:ext>
            </a:extLst>
          </p:cNvPr>
          <p:cNvSpPr txBox="1"/>
          <p:nvPr/>
        </p:nvSpPr>
        <p:spPr>
          <a:xfrm>
            <a:off x="4409210" y="2539181"/>
            <a:ext cx="16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baseline="30000" dirty="0">
                <a:solidFill>
                  <a:schemeClr val="accent2"/>
                </a:solidFill>
              </a:rPr>
              <a:t>99</a:t>
            </a:r>
            <a:r>
              <a:rPr lang="en-GB" dirty="0">
                <a:solidFill>
                  <a:schemeClr val="accent2"/>
                </a:solidFill>
              </a:rPr>
              <a:t>Mo; </a:t>
            </a:r>
            <a:r>
              <a:rPr lang="en-GB" baseline="30000" dirty="0">
                <a:solidFill>
                  <a:schemeClr val="accent2"/>
                </a:solidFill>
              </a:rPr>
              <a:t>89</a:t>
            </a:r>
            <a:r>
              <a:rPr lang="en-GB" dirty="0">
                <a:solidFill>
                  <a:schemeClr val="accent2"/>
                </a:solidFill>
              </a:rPr>
              <a:t>Zr; </a:t>
            </a:r>
            <a:r>
              <a:rPr lang="en-GB" baseline="30000" dirty="0">
                <a:solidFill>
                  <a:schemeClr val="accent2"/>
                </a:solidFill>
              </a:rPr>
              <a:t>18</a:t>
            </a:r>
            <a:r>
              <a:rPr lang="en-GB" dirty="0">
                <a:solidFill>
                  <a:schemeClr val="accent2"/>
                </a:solidFill>
              </a:rPr>
              <a:t>F)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24BA9-9206-FBFE-D3F1-587812E95429}"/>
              </a:ext>
            </a:extLst>
          </p:cNvPr>
          <p:cNvSpPr txBox="1"/>
          <p:nvPr/>
        </p:nvSpPr>
        <p:spPr>
          <a:xfrm>
            <a:off x="3531534" y="5213702"/>
            <a:ext cx="1104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baseline="30000" dirty="0">
                <a:solidFill>
                  <a:schemeClr val="accent6"/>
                </a:solidFill>
              </a:rPr>
              <a:t>177</a:t>
            </a:r>
            <a:r>
              <a:rPr lang="en-GB" sz="2500" b="1" dirty="0">
                <a:solidFill>
                  <a:schemeClr val="accent6"/>
                </a:solidFill>
              </a:rPr>
              <a:t>Lu !!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F75D0-0C5A-20E8-E778-035ED189464D}"/>
              </a:ext>
            </a:extLst>
          </p:cNvPr>
          <p:cNvSpPr txBox="1"/>
          <p:nvPr/>
        </p:nvSpPr>
        <p:spPr>
          <a:xfrm>
            <a:off x="4707510" y="4121465"/>
            <a:ext cx="11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en-GB" baseline="30000" dirty="0">
                <a:solidFill>
                  <a:schemeClr val="accent1"/>
                </a:solidFill>
              </a:rPr>
              <a:t>131</a:t>
            </a:r>
            <a:r>
              <a:rPr lang="en-GB" dirty="0">
                <a:solidFill>
                  <a:schemeClr val="accent1"/>
                </a:solidFill>
              </a:rPr>
              <a:t>I; </a:t>
            </a:r>
            <a:r>
              <a:rPr lang="en-GB" baseline="30000" dirty="0">
                <a:solidFill>
                  <a:schemeClr val="accent1"/>
                </a:solidFill>
              </a:rPr>
              <a:t>90</a:t>
            </a:r>
            <a:r>
              <a:rPr lang="en-GB" dirty="0">
                <a:solidFill>
                  <a:schemeClr val="accent1"/>
                </a:solidFill>
              </a:rPr>
              <a:t>Y)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CA3E4B-666C-326B-8383-7EB2FBED3803}"/>
              </a:ext>
            </a:extLst>
          </p:cNvPr>
          <p:cNvSpPr txBox="1"/>
          <p:nvPr/>
        </p:nvSpPr>
        <p:spPr>
          <a:xfrm>
            <a:off x="2249517" y="4028888"/>
            <a:ext cx="693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Vector</a:t>
            </a:r>
          </a:p>
          <a:p>
            <a:pPr algn="ctr"/>
            <a:r>
              <a:rPr lang="en-GB" sz="800" b="1" dirty="0">
                <a:solidFill>
                  <a:schemeClr val="accent1"/>
                </a:solidFill>
              </a:rPr>
              <a:t>Molecule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CF6863-0416-5947-73E9-A253EBB69D2F}"/>
              </a:ext>
            </a:extLst>
          </p:cNvPr>
          <p:cNvSpPr txBox="1"/>
          <p:nvPr/>
        </p:nvSpPr>
        <p:spPr>
          <a:xfrm>
            <a:off x="900433" y="4081809"/>
            <a:ext cx="93151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accent1"/>
                </a:solidFill>
              </a:rPr>
              <a:t>Radioisotope</a:t>
            </a:r>
          </a:p>
        </p:txBody>
      </p:sp>
    </p:spTree>
    <p:extLst>
      <p:ext uri="{BB962C8B-B14F-4D97-AF65-F5344CB8AC3E}">
        <p14:creationId xmlns:p14="http://schemas.microsoft.com/office/powerpoint/2010/main" val="150550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E3A-5C35-4C2A-80F8-44A10560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06C6-F383-490C-893E-1551A867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The rise of radiopharmaceuticals in Nuclear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tx1"/>
                </a:solidFill>
              </a:rPr>
              <a:t>Radioisotope Production at IFMIF-DONES 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Why is it necessary?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Location of the production at DONES (d and n)</a:t>
            </a:r>
          </a:p>
          <a:p>
            <a:pPr marL="457200" lvl="1" indent="0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Nuclear data needs for deuterons and neutrons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neutrons at Test Cell: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d,γ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>
              <a:buNone/>
            </a:pP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 with  deuterons at R026: 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bg2">
                    <a:lumMod val="50000"/>
                  </a:schemeClr>
                </a:solidFill>
              </a:rPr>
              <a:t>d,x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bg2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Lu</a:t>
            </a:r>
          </a:p>
          <a:p>
            <a:pPr marL="457200" lvl="1" indent="0" algn="just">
              <a:buNone/>
            </a:pP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First prototype of target for deuterons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Conclusions and outlook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6F6FDB-9DC5-026D-0997-0B91D86EC69C}"/>
              </a:ext>
            </a:extLst>
          </p:cNvPr>
          <p:cNvSpPr txBox="1"/>
          <p:nvPr/>
        </p:nvSpPr>
        <p:spPr>
          <a:xfrm>
            <a:off x="838200" y="6380045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A442D8-763A-A181-74ED-21ADC890E8A5}"/>
              </a:ext>
            </a:extLst>
          </p:cNvPr>
          <p:cNvSpPr txBox="1"/>
          <p:nvPr/>
        </p:nvSpPr>
        <p:spPr>
          <a:xfrm>
            <a:off x="8007412" y="6370704"/>
            <a:ext cx="291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AFA4A9-0595-796D-BA6C-2F96296B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C2FE21-4EAE-508E-03EC-DC7F5D51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0442C67-B042-A186-7939-1FB8CBD2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Radioisotope Production at IFMIF-DONES</a:t>
            </a:r>
            <a:br>
              <a:rPr lang="en-GB" dirty="0"/>
            </a:br>
            <a:r>
              <a:rPr lang="en-GB" sz="2000" dirty="0"/>
              <a:t>Why is it necessary?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411E53-2E97-9742-4AC8-F6CCD9E1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6426"/>
            <a:ext cx="6370468" cy="4620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000" dirty="0">
              <a:latin typeface="+mn-lt"/>
            </a:endParaRPr>
          </a:p>
          <a:p>
            <a:pPr marL="0" indent="0" algn="just">
              <a:buNone/>
            </a:pPr>
            <a:r>
              <a:rPr lang="en-US" sz="2000" dirty="0">
                <a:latin typeface="+mn-lt"/>
              </a:rPr>
              <a:t>According to the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IAEA, more medical isotope facilities are needed</a:t>
            </a:r>
            <a:r>
              <a:rPr lang="en-US" sz="2000" dirty="0">
                <a:latin typeface="+mn-lt"/>
              </a:rPr>
              <a:t> to secure supply in the face of growing demand.</a:t>
            </a:r>
            <a:endParaRPr lang="en-GB" sz="2000" dirty="0">
              <a:latin typeface="+mn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6EC59D1-BC38-32C9-EC93-386241A0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630" y="1314873"/>
            <a:ext cx="4036331" cy="487960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1570F2D-3C6C-7450-1130-EBF864087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029" y="3071371"/>
            <a:ext cx="5738812" cy="282892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0DC33C8-CE2F-2955-1209-2FDDAC92EB88}"/>
              </a:ext>
            </a:extLst>
          </p:cNvPr>
          <p:cNvSpPr/>
          <p:nvPr/>
        </p:nvSpPr>
        <p:spPr>
          <a:xfrm>
            <a:off x="1074198" y="3000652"/>
            <a:ext cx="5818643" cy="29444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F1651F3-1CBA-22F0-D9AF-B733CA1EAD2D}"/>
              </a:ext>
            </a:extLst>
          </p:cNvPr>
          <p:cNvSpPr/>
          <p:nvPr/>
        </p:nvSpPr>
        <p:spPr>
          <a:xfrm>
            <a:off x="1154029" y="5149049"/>
            <a:ext cx="1287330" cy="223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94CC9E2-9B2C-329A-6F23-493745FA517E}"/>
              </a:ext>
            </a:extLst>
          </p:cNvPr>
          <p:cNvSpPr/>
          <p:nvPr/>
        </p:nvSpPr>
        <p:spPr>
          <a:xfrm>
            <a:off x="8576804" y="2352061"/>
            <a:ext cx="2593219" cy="382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12857B8-2643-F565-7669-3B580F1D5F8B}"/>
              </a:ext>
            </a:extLst>
          </p:cNvPr>
          <p:cNvSpPr/>
          <p:nvPr/>
        </p:nvSpPr>
        <p:spPr>
          <a:xfrm>
            <a:off x="7501630" y="1262012"/>
            <a:ext cx="4124576" cy="49769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42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FABD2E5D-98DE-3BDC-2CB5-3C405B7C1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784" y="1972379"/>
            <a:ext cx="1401988" cy="27201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3EC804-9F56-2C02-5DF3-1B011FBD0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204" y="1931477"/>
            <a:ext cx="5313178" cy="278264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Location of the production at DONES (d and n)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ED5B2D-CF21-8BA0-9DAC-9BDFADC25B89}"/>
              </a:ext>
            </a:extLst>
          </p:cNvPr>
          <p:cNvSpPr txBox="1"/>
          <p:nvPr/>
        </p:nvSpPr>
        <p:spPr>
          <a:xfrm>
            <a:off x="448424" y="4674386"/>
            <a:ext cx="546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Schematic view courtesy of M. Vázquez</a:t>
            </a:r>
            <a:endParaRPr lang="en-GB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BEC50F4-2108-4AF2-B62D-5772672228B3}"/>
              </a:ext>
            </a:extLst>
          </p:cNvPr>
          <p:cNvSpPr txBox="1"/>
          <p:nvPr/>
        </p:nvSpPr>
        <p:spPr>
          <a:xfrm>
            <a:off x="2871606" y="4180529"/>
            <a:ext cx="3892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FF00"/>
                </a:solidFill>
              </a:rPr>
              <a:t>D</a:t>
            </a:r>
            <a:r>
              <a:rPr lang="en-GB" sz="1500" b="1" baseline="30000" dirty="0">
                <a:solidFill>
                  <a:srgbClr val="FFFF00"/>
                </a:solidFill>
              </a:rPr>
              <a:t>+</a:t>
            </a:r>
            <a:r>
              <a:rPr lang="en-GB" sz="1500" b="1" dirty="0">
                <a:solidFill>
                  <a:srgbClr val="FFFF00"/>
                </a:solidFill>
              </a:rPr>
              <a:t> (40 MeV; 125 µA) </a:t>
            </a:r>
            <a:endParaRPr lang="en-GB" sz="1500" b="1" baseline="30000" dirty="0">
              <a:solidFill>
                <a:srgbClr val="FFFF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5A30F1-C7C1-B90D-0950-A4C055EB55C1}"/>
              </a:ext>
            </a:extLst>
          </p:cNvPr>
          <p:cNvSpPr txBox="1"/>
          <p:nvPr/>
        </p:nvSpPr>
        <p:spPr>
          <a:xfrm>
            <a:off x="4630607" y="3605221"/>
            <a:ext cx="668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FF00"/>
                </a:solidFill>
              </a:rPr>
              <a:t>0.1 %</a:t>
            </a:r>
            <a:endParaRPr lang="en-GB" sz="1500" b="1" baseline="30000" dirty="0">
              <a:solidFill>
                <a:srgbClr val="FFFF00"/>
              </a:solidFill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7F64653-A1EE-5D7F-245C-55A3853AFAD5}"/>
              </a:ext>
            </a:extLst>
          </p:cNvPr>
          <p:cNvCxnSpPr>
            <a:cxnSpLocks/>
          </p:cNvCxnSpPr>
          <p:nvPr/>
        </p:nvCxnSpPr>
        <p:spPr>
          <a:xfrm>
            <a:off x="2274853" y="2866512"/>
            <a:ext cx="2727161" cy="3536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03A94E7-21E3-8EAB-3036-4EE410D7FFCF}"/>
              </a:ext>
            </a:extLst>
          </p:cNvPr>
          <p:cNvCxnSpPr>
            <a:cxnSpLocks/>
          </p:cNvCxnSpPr>
          <p:nvPr/>
        </p:nvCxnSpPr>
        <p:spPr>
          <a:xfrm>
            <a:off x="4984610" y="3211764"/>
            <a:ext cx="291047" cy="6287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A000D07-C6AB-3DFB-7524-C24D64D8CEE8}"/>
              </a:ext>
            </a:extLst>
          </p:cNvPr>
          <p:cNvCxnSpPr>
            <a:cxnSpLocks/>
          </p:cNvCxnSpPr>
          <p:nvPr/>
        </p:nvCxnSpPr>
        <p:spPr>
          <a:xfrm>
            <a:off x="5270037" y="3820947"/>
            <a:ext cx="0" cy="4295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o 27">
            <a:extLst>
              <a:ext uri="{FF2B5EF4-FFF2-40B4-BE49-F238E27FC236}">
                <a16:creationId xmlns:a16="http://schemas.microsoft.com/office/drawing/2014/main" id="{9D585A24-C3E5-F22A-41A2-A8E91496B1A4}"/>
              </a:ext>
            </a:extLst>
          </p:cNvPr>
          <p:cNvSpPr/>
          <p:nvPr/>
        </p:nvSpPr>
        <p:spPr>
          <a:xfrm rot="5575305">
            <a:off x="5146247" y="4191410"/>
            <a:ext cx="143513" cy="108132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88FCE0-D85A-5F23-BD4E-0F1AEAB25137}"/>
              </a:ext>
            </a:extLst>
          </p:cNvPr>
          <p:cNvSpPr txBox="1"/>
          <p:nvPr/>
        </p:nvSpPr>
        <p:spPr>
          <a:xfrm>
            <a:off x="2257590" y="2481444"/>
            <a:ext cx="4455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0.1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3D7EAF7-75A7-D31E-E8C3-ADCF2099374F}"/>
              </a:ext>
            </a:extLst>
          </p:cNvPr>
          <p:cNvSpPr txBox="1"/>
          <p:nvPr/>
        </p:nvSpPr>
        <p:spPr>
          <a:xfrm>
            <a:off x="2608637" y="2552596"/>
            <a:ext cx="4455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9E65ED-302D-6680-06E3-1AC7BC6D49DB}"/>
              </a:ext>
            </a:extLst>
          </p:cNvPr>
          <p:cNvSpPr txBox="1"/>
          <p:nvPr/>
        </p:nvSpPr>
        <p:spPr>
          <a:xfrm>
            <a:off x="2808526" y="2505940"/>
            <a:ext cx="4455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8.3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BD3190F-DEE0-F5B5-E40D-9A49CDF8DC4F}"/>
              </a:ext>
            </a:extLst>
          </p:cNvPr>
          <p:cNvSpPr txBox="1"/>
          <p:nvPr/>
        </p:nvSpPr>
        <p:spPr>
          <a:xfrm>
            <a:off x="3088638" y="2641210"/>
            <a:ext cx="5376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13.9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FF3143-D50F-CBF0-E38F-260BF994C6EE}"/>
              </a:ext>
            </a:extLst>
          </p:cNvPr>
          <p:cNvSpPr txBox="1"/>
          <p:nvPr/>
        </p:nvSpPr>
        <p:spPr>
          <a:xfrm>
            <a:off x="3419490" y="2528218"/>
            <a:ext cx="537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21.3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2B51AD-A3EB-4451-29CF-0C02D05719B5}"/>
              </a:ext>
            </a:extLst>
          </p:cNvPr>
          <p:cNvSpPr txBox="1"/>
          <p:nvPr/>
        </p:nvSpPr>
        <p:spPr>
          <a:xfrm>
            <a:off x="3806129" y="2677148"/>
            <a:ext cx="668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30.3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57300F1-4DE6-5B96-4795-C7574D5CD98A}"/>
              </a:ext>
            </a:extLst>
          </p:cNvPr>
          <p:cNvSpPr txBox="1"/>
          <p:nvPr/>
        </p:nvSpPr>
        <p:spPr>
          <a:xfrm>
            <a:off x="4258631" y="2753289"/>
            <a:ext cx="818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40 MeV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6C332FD-06A1-8747-C91E-431B97D57C76}"/>
              </a:ext>
            </a:extLst>
          </p:cNvPr>
          <p:cNvCxnSpPr>
            <a:cxnSpLocks/>
          </p:cNvCxnSpPr>
          <p:nvPr/>
        </p:nvCxnSpPr>
        <p:spPr>
          <a:xfrm flipH="1" flipV="1">
            <a:off x="4580874" y="4152007"/>
            <a:ext cx="642646" cy="1664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C7F66DC-D1D8-DA2D-4B6C-CA490E75131E}"/>
              </a:ext>
            </a:extLst>
          </p:cNvPr>
          <p:cNvCxnSpPr>
            <a:cxnSpLocks/>
          </p:cNvCxnSpPr>
          <p:nvPr/>
        </p:nvCxnSpPr>
        <p:spPr>
          <a:xfrm>
            <a:off x="5076707" y="3236074"/>
            <a:ext cx="1180678" cy="1151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F6E19EC-8088-E91D-B859-28428553AC3B}"/>
              </a:ext>
            </a:extLst>
          </p:cNvPr>
          <p:cNvSpPr txBox="1"/>
          <p:nvPr/>
        </p:nvSpPr>
        <p:spPr>
          <a:xfrm rot="16200000">
            <a:off x="5068943" y="2204803"/>
            <a:ext cx="1873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7030A0"/>
                </a:solidFill>
              </a:rPr>
              <a:t>D</a:t>
            </a:r>
            <a:r>
              <a:rPr lang="en-GB" sz="1500" b="1" baseline="30000" dirty="0">
                <a:solidFill>
                  <a:srgbClr val="7030A0"/>
                </a:solidFill>
              </a:rPr>
              <a:t>+</a:t>
            </a:r>
            <a:r>
              <a:rPr lang="en-GB" sz="1500" b="1" dirty="0">
                <a:solidFill>
                  <a:srgbClr val="7030A0"/>
                </a:solidFill>
              </a:rPr>
              <a:t> (40 MeV; 125 mA) </a:t>
            </a:r>
            <a:endParaRPr lang="en-GB" sz="1500" b="1" baseline="30000" dirty="0">
              <a:solidFill>
                <a:srgbClr val="7030A0"/>
              </a:solidFill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C1DB3FE0-2860-3BBC-3E9B-DDC94CF8EE78}"/>
              </a:ext>
            </a:extLst>
          </p:cNvPr>
          <p:cNvSpPr txBox="1"/>
          <p:nvPr/>
        </p:nvSpPr>
        <p:spPr>
          <a:xfrm>
            <a:off x="6131045" y="2383079"/>
            <a:ext cx="7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Target Assembly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DAED9C1E-C8B8-0861-FEA7-E57D4FC4F465}"/>
              </a:ext>
            </a:extLst>
          </p:cNvPr>
          <p:cNvSpPr txBox="1"/>
          <p:nvPr/>
        </p:nvSpPr>
        <p:spPr>
          <a:xfrm>
            <a:off x="6615399" y="2108346"/>
            <a:ext cx="7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Lithium </a:t>
            </a:r>
          </a:p>
          <a:p>
            <a:pPr algn="ctr"/>
            <a:r>
              <a:rPr lang="en-GB" sz="900" b="1" dirty="0"/>
              <a:t>Loop</a:t>
            </a:r>
          </a:p>
        </p:txBody>
      </p: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411D9879-C977-ED14-4BBE-02267D4D1B0E}"/>
              </a:ext>
            </a:extLst>
          </p:cNvPr>
          <p:cNvCxnSpPr>
            <a:cxnSpLocks/>
          </p:cNvCxnSpPr>
          <p:nvPr/>
        </p:nvCxnSpPr>
        <p:spPr>
          <a:xfrm>
            <a:off x="6425867" y="2652395"/>
            <a:ext cx="559925" cy="7092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F2A762C2-500A-3109-C781-1A42E37E9325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6985791" y="2477678"/>
            <a:ext cx="0" cy="6612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1FA5CFC-FE30-790B-C2AA-3841FBCCB9B2}"/>
              </a:ext>
            </a:extLst>
          </p:cNvPr>
          <p:cNvSpPr txBox="1"/>
          <p:nvPr/>
        </p:nvSpPr>
        <p:spPr>
          <a:xfrm>
            <a:off x="6418723" y="3630959"/>
            <a:ext cx="7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Quench</a:t>
            </a:r>
          </a:p>
          <a:p>
            <a:pPr algn="ctr"/>
            <a:r>
              <a:rPr lang="en-GB" sz="900" b="1" dirty="0"/>
              <a:t>Tank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345F0EB3-3FFD-6F6E-76E6-27AA26A727C9}"/>
              </a:ext>
            </a:extLst>
          </p:cNvPr>
          <p:cNvSpPr txBox="1"/>
          <p:nvPr/>
        </p:nvSpPr>
        <p:spPr>
          <a:xfrm>
            <a:off x="6813097" y="4319028"/>
            <a:ext cx="7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Test Cell Floor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178B961B-D4ED-28B3-CF77-506A70771D60}"/>
              </a:ext>
            </a:extLst>
          </p:cNvPr>
          <p:cNvSpPr txBox="1"/>
          <p:nvPr/>
        </p:nvSpPr>
        <p:spPr>
          <a:xfrm>
            <a:off x="6986852" y="3111366"/>
            <a:ext cx="77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HFTM</a:t>
            </a:r>
          </a:p>
        </p:txBody>
      </p: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059060BF-FD60-0A8A-0A4C-38102FA5C6E6}"/>
              </a:ext>
            </a:extLst>
          </p:cNvPr>
          <p:cNvCxnSpPr>
            <a:cxnSpLocks/>
          </p:cNvCxnSpPr>
          <p:nvPr/>
        </p:nvCxnSpPr>
        <p:spPr>
          <a:xfrm flipH="1">
            <a:off x="7079720" y="3256067"/>
            <a:ext cx="114390" cy="1055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64BC7864-74C2-6ADA-7B67-626DCE61C509}"/>
              </a:ext>
            </a:extLst>
          </p:cNvPr>
          <p:cNvSpPr txBox="1"/>
          <p:nvPr/>
        </p:nvSpPr>
        <p:spPr>
          <a:xfrm rot="16200000">
            <a:off x="6797955" y="3612431"/>
            <a:ext cx="775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̴</a:t>
            </a:r>
            <a:r>
              <a:rPr lang="en-GB" sz="800" dirty="0"/>
              <a:t>3.3 m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7471E145-218B-284E-C486-8BC8C4DD8FCF}"/>
              </a:ext>
            </a:extLst>
          </p:cNvPr>
          <p:cNvSpPr txBox="1"/>
          <p:nvPr/>
        </p:nvSpPr>
        <p:spPr>
          <a:xfrm>
            <a:off x="6778998" y="4149566"/>
            <a:ext cx="775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4.0 m</a:t>
            </a:r>
          </a:p>
        </p:txBody>
      </p:sp>
      <p:pic>
        <p:nvPicPr>
          <p:cNvPr id="103" name="Imagen 102" descr="Un dibujo de una puerta">
            <a:extLst>
              <a:ext uri="{FF2B5EF4-FFF2-40B4-BE49-F238E27FC236}">
                <a16:creationId xmlns:a16="http://schemas.microsoft.com/office/drawing/2014/main" id="{7174B34F-2CD2-05EF-6089-F35ED17A7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80" y="1602481"/>
            <a:ext cx="3972591" cy="3594711"/>
          </a:xfrm>
          <a:prstGeom prst="rect">
            <a:avLst/>
          </a:prstGeom>
        </p:spPr>
      </p:pic>
      <p:sp>
        <p:nvSpPr>
          <p:cNvPr id="104" name="CuadroTexto 103">
            <a:extLst>
              <a:ext uri="{FF2B5EF4-FFF2-40B4-BE49-F238E27FC236}">
                <a16:creationId xmlns:a16="http://schemas.microsoft.com/office/drawing/2014/main" id="{8BCE903B-FFFC-16ED-3F7D-2F8FBB5C3674}"/>
              </a:ext>
            </a:extLst>
          </p:cNvPr>
          <p:cNvSpPr txBox="1"/>
          <p:nvPr/>
        </p:nvSpPr>
        <p:spPr>
          <a:xfrm>
            <a:off x="9425949" y="1184152"/>
            <a:ext cx="9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HFTM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35007694-D33C-297B-22C5-E1876D3B968F}"/>
              </a:ext>
            </a:extLst>
          </p:cNvPr>
          <p:cNvSpPr txBox="1"/>
          <p:nvPr/>
        </p:nvSpPr>
        <p:spPr>
          <a:xfrm>
            <a:off x="10408097" y="635843"/>
            <a:ext cx="131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Samples inside RIPD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739BE9D4-8ABD-6A75-3F92-4C13CA065E93}"/>
              </a:ext>
            </a:extLst>
          </p:cNvPr>
          <p:cNvSpPr/>
          <p:nvPr/>
        </p:nvSpPr>
        <p:spPr>
          <a:xfrm>
            <a:off x="7985136" y="1584262"/>
            <a:ext cx="3964036" cy="36129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321D678B-14C4-31E9-9F8C-7FCCBE7B10E3}"/>
              </a:ext>
            </a:extLst>
          </p:cNvPr>
          <p:cNvSpPr/>
          <p:nvPr/>
        </p:nvSpPr>
        <p:spPr>
          <a:xfrm>
            <a:off x="6963522" y="3211764"/>
            <a:ext cx="215443" cy="25134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F8C87497-29C5-F986-8992-1237D495FD02}"/>
              </a:ext>
            </a:extLst>
          </p:cNvPr>
          <p:cNvCxnSpPr/>
          <p:nvPr/>
        </p:nvCxnSpPr>
        <p:spPr>
          <a:xfrm flipV="1">
            <a:off x="7200704" y="1578394"/>
            <a:ext cx="784432" cy="16187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A21BE009-902F-B37A-C487-E79B3740B505}"/>
              </a:ext>
            </a:extLst>
          </p:cNvPr>
          <p:cNvCxnSpPr>
            <a:cxnSpLocks/>
          </p:cNvCxnSpPr>
          <p:nvPr/>
        </p:nvCxnSpPr>
        <p:spPr>
          <a:xfrm>
            <a:off x="7183872" y="3463110"/>
            <a:ext cx="801264" cy="173408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ADBF533F-2FE3-FFD7-99B9-7278BE2A08D5}"/>
              </a:ext>
            </a:extLst>
          </p:cNvPr>
          <p:cNvSpPr txBox="1"/>
          <p:nvPr/>
        </p:nvSpPr>
        <p:spPr>
          <a:xfrm>
            <a:off x="2152180" y="4863680"/>
            <a:ext cx="272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Deuteron Production</a:t>
            </a:r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BEC7EEB2-1685-589C-8B18-27051C8850E0}"/>
              </a:ext>
            </a:extLst>
          </p:cNvPr>
          <p:cNvSpPr/>
          <p:nvPr/>
        </p:nvSpPr>
        <p:spPr>
          <a:xfrm>
            <a:off x="1266825" y="3960689"/>
            <a:ext cx="4002825" cy="1553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EE766488-EB7D-322A-21C1-EA0D512C3BE0}"/>
              </a:ext>
            </a:extLst>
          </p:cNvPr>
          <p:cNvSpPr txBox="1"/>
          <p:nvPr/>
        </p:nvSpPr>
        <p:spPr>
          <a:xfrm>
            <a:off x="8810155" y="5277739"/>
            <a:ext cx="272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Neutron Production</a:t>
            </a:r>
          </a:p>
        </p:txBody>
      </p:sp>
    </p:spTree>
    <p:extLst>
      <p:ext uri="{BB962C8B-B14F-4D97-AF65-F5344CB8AC3E}">
        <p14:creationId xmlns:p14="http://schemas.microsoft.com/office/powerpoint/2010/main" val="27060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 animBg="1"/>
      <p:bldP spid="107" grpId="0" animBg="1"/>
      <p:bldP spid="112" grpId="0"/>
      <p:bldP spid="113" grpId="0" animBg="1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5D64CD-1C60-233F-7CEE-2ECAA114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2" y="2005138"/>
            <a:ext cx="5347652" cy="3538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Nuclear data needs for deuterons and neutrons</a:t>
            </a:r>
            <a:endParaRPr lang="en-GB" sz="1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28AE76-1DE5-EE4E-9249-547D62B2438D}"/>
              </a:ext>
            </a:extLst>
          </p:cNvPr>
          <p:cNvSpPr/>
          <p:nvPr/>
        </p:nvSpPr>
        <p:spPr>
          <a:xfrm>
            <a:off x="2334827" y="1949073"/>
            <a:ext cx="1740023" cy="35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2EB39EC-28CC-0528-8640-36C827FA7576}"/>
              </a:ext>
            </a:extLst>
          </p:cNvPr>
          <p:cNvSpPr txBox="1"/>
          <p:nvPr/>
        </p:nvSpPr>
        <p:spPr>
          <a:xfrm>
            <a:off x="2486880" y="2076822"/>
            <a:ext cx="1942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Yb(d,</a:t>
            </a:r>
            <a:r>
              <a:rPr lang="es-ES" sz="1300" b="1" dirty="0"/>
              <a:t>x)</a:t>
            </a:r>
            <a:r>
              <a:rPr lang="es-ES" sz="1300" b="1" baseline="30000" dirty="0"/>
              <a:t>177cum</a:t>
            </a:r>
            <a:r>
              <a:rPr lang="es-ES" sz="1300" b="1" dirty="0"/>
              <a:t>Lu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333884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36153-0D55-0C42-7865-B8B47123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0" y="2066348"/>
            <a:ext cx="5289305" cy="346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92DD9-CBA7-469A-A0D0-3C4A54F6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78"/>
            <a:ext cx="9334500" cy="1109581"/>
          </a:xfrm>
        </p:spPr>
        <p:txBody>
          <a:bodyPr>
            <a:normAutofit/>
          </a:bodyPr>
          <a:lstStyle/>
          <a:p>
            <a:r>
              <a:rPr lang="en-GB" dirty="0"/>
              <a:t> 2. Nuclear data needs for deuterons and neutrons</a:t>
            </a:r>
            <a:endParaRPr lang="en-GB" sz="1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56C8E-1DCB-9A4D-F9F5-6F8640672BA8}"/>
              </a:ext>
            </a:extLst>
          </p:cNvPr>
          <p:cNvSpPr txBox="1"/>
          <p:nvPr/>
        </p:nvSpPr>
        <p:spPr>
          <a:xfrm>
            <a:off x="838200" y="6388923"/>
            <a:ext cx="971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M. Elena López Melero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10A51D-EA5A-6C9A-0BFA-88C8DEE9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56" y="5784490"/>
            <a:ext cx="1892033" cy="1338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348326-A39B-3820-AFF4-4B7A6DD9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69" y="6176963"/>
            <a:ext cx="1889339" cy="601489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C41F27A-E93F-CF9D-2046-B26D244F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28" y="6320760"/>
            <a:ext cx="1331552" cy="3905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9495DF-F1F6-A296-71C8-15348D2FB532}"/>
              </a:ext>
            </a:extLst>
          </p:cNvPr>
          <p:cNvSpPr txBox="1"/>
          <p:nvPr/>
        </p:nvSpPr>
        <p:spPr>
          <a:xfrm>
            <a:off x="8007412" y="6370704"/>
            <a:ext cx="316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Third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DONES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Users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Workshop, Zagreb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8D01B4-051C-CFEE-DB21-DE1DB85C199C}"/>
              </a:ext>
            </a:extLst>
          </p:cNvPr>
          <p:cNvSpPr txBox="1"/>
          <p:nvPr/>
        </p:nvSpPr>
        <p:spPr>
          <a:xfrm>
            <a:off x="3918574" y="1354824"/>
            <a:ext cx="9250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Yb foils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C1474A-B945-8CE4-5E1C-0D4A23C633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625" t="20395" r="25188" b="39342"/>
          <a:stretch/>
        </p:blipFill>
        <p:spPr>
          <a:xfrm>
            <a:off x="4760164" y="1512947"/>
            <a:ext cx="880617" cy="7941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0105CA-8A82-D894-F87C-C5AA1682951E}"/>
              </a:ext>
            </a:extLst>
          </p:cNvPr>
          <p:cNvSpPr txBox="1"/>
          <p:nvPr/>
        </p:nvSpPr>
        <p:spPr>
          <a:xfrm>
            <a:off x="608639" y="1614938"/>
            <a:ext cx="386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ARRONAX cyclotron </a:t>
            </a:r>
            <a:r>
              <a:rPr lang="en-US" sz="1800" i="1" dirty="0"/>
              <a:t>(Nantes, France)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29B751-EF87-8FD3-B009-6FCA8CA8DC8D}"/>
              </a:ext>
            </a:extLst>
          </p:cNvPr>
          <p:cNvSpPr/>
          <p:nvPr/>
        </p:nvSpPr>
        <p:spPr>
          <a:xfrm>
            <a:off x="2334827" y="1949073"/>
            <a:ext cx="1740023" cy="35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C3CA3F-1F0C-0155-9D43-ACD7D273C7B5}"/>
              </a:ext>
            </a:extLst>
          </p:cNvPr>
          <p:cNvSpPr txBox="1"/>
          <p:nvPr/>
        </p:nvSpPr>
        <p:spPr>
          <a:xfrm>
            <a:off x="2486880" y="2076822"/>
            <a:ext cx="1942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baseline="30000" dirty="0"/>
              <a:t>176</a:t>
            </a:r>
            <a:r>
              <a:rPr lang="en-GB" sz="1300" b="1" dirty="0"/>
              <a:t>Yb(d,</a:t>
            </a:r>
            <a:r>
              <a:rPr lang="es-ES" sz="1300" b="1" dirty="0"/>
              <a:t>x)</a:t>
            </a:r>
            <a:r>
              <a:rPr lang="es-ES" sz="1300" b="1" baseline="30000" dirty="0"/>
              <a:t>177cum</a:t>
            </a:r>
            <a:r>
              <a:rPr lang="es-ES" sz="1300" b="1" dirty="0"/>
              <a:t>Lu</a:t>
            </a:r>
            <a:endParaRPr lang="en-GB" sz="13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9AF0E6-244E-9400-2118-ED735D77DA59}"/>
              </a:ext>
            </a:extLst>
          </p:cNvPr>
          <p:cNvSpPr txBox="1"/>
          <p:nvPr/>
        </p:nvSpPr>
        <p:spPr>
          <a:xfrm>
            <a:off x="838972" y="5614210"/>
            <a:ext cx="4740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/>
              <a:t>Experimental data measured </a:t>
            </a:r>
            <a:r>
              <a:rPr lang="en-US" sz="1000" b="1" i="1" dirty="0"/>
              <a:t>by E. López-</a:t>
            </a:r>
            <a:r>
              <a:rPr lang="en-US" sz="1000" b="1" i="1" dirty="0" err="1"/>
              <a:t>Melero</a:t>
            </a:r>
            <a:r>
              <a:rPr lang="en-US" sz="1000" i="1" dirty="0"/>
              <a:t> in collaboration with E. </a:t>
            </a:r>
            <a:r>
              <a:rPr lang="en-US" sz="1000" i="1" dirty="0" err="1"/>
              <a:t>Nigron</a:t>
            </a:r>
            <a:r>
              <a:rPr lang="en-US" sz="1000" i="1" dirty="0"/>
              <a:t> and F. Haddad</a:t>
            </a:r>
            <a:r>
              <a:rPr lang="en-US" sz="1100" i="1" dirty="0"/>
              <a:t>. 25.8 MeV deuterons on </a:t>
            </a:r>
            <a:r>
              <a:rPr lang="en-US" sz="1100" i="1" baseline="30000" dirty="0" err="1"/>
              <a:t>nat</a:t>
            </a:r>
            <a:r>
              <a:rPr lang="en-US" sz="1100" i="1" dirty="0" err="1"/>
              <a:t>Yb</a:t>
            </a:r>
            <a:r>
              <a:rPr lang="en-US" sz="1100" i="1" dirty="0"/>
              <a:t> targets at 100-nA beam intensity.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63481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1703</Words>
  <Application>Microsoft Office PowerPoint</Application>
  <PresentationFormat>Panorámica</PresentationFormat>
  <Paragraphs>322</Paragraphs>
  <Slides>23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ElsevierSans</vt:lpstr>
      <vt:lpstr>Perpetua</vt:lpstr>
      <vt:lpstr>Poppins</vt:lpstr>
      <vt:lpstr>Times New Roman</vt:lpstr>
      <vt:lpstr>Wingdings</vt:lpstr>
      <vt:lpstr>Tema de Office</vt:lpstr>
      <vt:lpstr>Deuteron- versus neutron-induced radioisotope production for medicine at IFMIF-DONES</vt:lpstr>
      <vt:lpstr>Index:</vt:lpstr>
      <vt:lpstr> 1. The rise of radiopharmaceuticals in Nuclear Medicine</vt:lpstr>
      <vt:lpstr> 1. The rise of radiopharmaceuticals in Nuclear Medicine</vt:lpstr>
      <vt:lpstr>Index:</vt:lpstr>
      <vt:lpstr> 2. Radioisotope Production at IFMIF-DONES Why is it necessary?</vt:lpstr>
      <vt:lpstr> 2. Location of the production at DONES (d and n)</vt:lpstr>
      <vt:lpstr> 2. Nuclear data needs for deuterons and neutrons</vt:lpstr>
      <vt:lpstr> 2. Nuclear data needs for deuterons and neutrons</vt:lpstr>
      <vt:lpstr> 2. Nuclear data needs for deuterons and neutrons</vt:lpstr>
      <vt:lpstr> 2. Nuclear data needs for deuterons and neutrons</vt:lpstr>
      <vt:lpstr> 2. 177Lu with neutrons at Test Cell: 176Yb(n,γ)177Yb→177Lu</vt:lpstr>
      <vt:lpstr> 2. 177Lu with deuterons at R026: 176Yb(d,𝑥) 177Lu</vt:lpstr>
      <vt:lpstr>  2. First prototype of target for deuterons</vt:lpstr>
      <vt:lpstr>  2. First prototype of target for deuterons</vt:lpstr>
      <vt:lpstr>  2. First prototype of target for deuterons</vt:lpstr>
      <vt:lpstr>Index:</vt:lpstr>
      <vt:lpstr>  3. Conclusions and outlook</vt:lpstr>
      <vt:lpstr>Presentación de PowerPoint</vt:lpstr>
      <vt:lpstr> X. Optimisation of Backing design</vt:lpstr>
      <vt:lpstr>  2. Radioisotope Production at IFMIF-DONES Proposal of realistic targets and cooling system design for deuterons</vt:lpstr>
      <vt:lpstr>  2. Radioisotope Production at IFMIF-DONES Proposal of realistic targets and cooling system design for deuterons</vt:lpstr>
      <vt:lpstr>  X. 177Lu Yield with deuterons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324</cp:revision>
  <dcterms:created xsi:type="dcterms:W3CDTF">2022-01-13T07:55:52Z</dcterms:created>
  <dcterms:modified xsi:type="dcterms:W3CDTF">2024-10-01T13:26:42Z</dcterms:modified>
</cp:coreProperties>
</file>