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7" r:id="rId1"/>
  </p:sldMasterIdLst>
  <p:notesMasterIdLst>
    <p:notesMasterId r:id="rId30"/>
  </p:notesMasterIdLst>
  <p:handoutMasterIdLst>
    <p:handoutMasterId r:id="rId31"/>
  </p:handoutMasterIdLst>
  <p:sldIdLst>
    <p:sldId id="259" r:id="rId2"/>
    <p:sldId id="268" r:id="rId3"/>
    <p:sldId id="318" r:id="rId4"/>
    <p:sldId id="261" r:id="rId5"/>
    <p:sldId id="313" r:id="rId6"/>
    <p:sldId id="256" r:id="rId7"/>
    <p:sldId id="314" r:id="rId8"/>
    <p:sldId id="310" r:id="rId9"/>
    <p:sldId id="278" r:id="rId10"/>
    <p:sldId id="333" r:id="rId11"/>
    <p:sldId id="315" r:id="rId12"/>
    <p:sldId id="326" r:id="rId13"/>
    <p:sldId id="296" r:id="rId14"/>
    <p:sldId id="281" r:id="rId15"/>
    <p:sldId id="320" r:id="rId16"/>
    <p:sldId id="317" r:id="rId17"/>
    <p:sldId id="332" r:id="rId18"/>
    <p:sldId id="322" r:id="rId19"/>
    <p:sldId id="328" r:id="rId20"/>
    <p:sldId id="316" r:id="rId21"/>
    <p:sldId id="291" r:id="rId22"/>
    <p:sldId id="312" r:id="rId23"/>
    <p:sldId id="277" r:id="rId24"/>
    <p:sldId id="264" r:id="rId25"/>
    <p:sldId id="302" r:id="rId26"/>
    <p:sldId id="325" r:id="rId27"/>
    <p:sldId id="330" r:id="rId28"/>
    <p:sldId id="327"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tiz Gandia, Mª Isabel" initials="OGMI" lastIdx="2" clrIdx="0">
    <p:extLst>
      <p:ext uri="{19B8F6BF-5375-455C-9EA6-DF929625EA0E}">
        <p15:presenceInfo xmlns:p15="http://schemas.microsoft.com/office/powerpoint/2012/main" userId="S-1-5-21-1673026121-935662896-1542849698-20925" providerId="AD"/>
      </p:ext>
    </p:extLst>
  </p:cmAuthor>
  <p:cmAuthor id="2" name="Maribel Ortiz" initials="MO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60"/>
    <a:srgbClr val="C44ECB"/>
    <a:srgbClr val="828686"/>
    <a:srgbClr val="7B2FCB"/>
    <a:srgbClr val="FF40FF"/>
    <a:srgbClr val="27CBFF"/>
    <a:srgbClr val="00FDE7"/>
    <a:srgbClr val="CD33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5" autoAdjust="0"/>
    <p:restoredTop sz="91327" autoAdjust="0"/>
  </p:normalViewPr>
  <p:slideViewPr>
    <p:cSldViewPr snapToGrid="0">
      <p:cViewPr>
        <p:scale>
          <a:sx n="50" d="100"/>
          <a:sy n="50" d="100"/>
        </p:scale>
        <p:origin x="437" y="134"/>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notesViewPr>
    <p:cSldViewPr snapToGrid="0">
      <p:cViewPr varScale="1">
        <p:scale>
          <a:sx n="143" d="100"/>
          <a:sy n="143" d="100"/>
        </p:scale>
        <p:origin x="390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jpeg"/></Relationships>
</file>

<file path=ppt/diagrams/_rels/data4.xml.rels><?xml version="1.0" encoding="UTF-8" standalone="yes"?>
<Relationships xmlns="http://schemas.openxmlformats.org/package/2006/relationships"><Relationship Id="rId1" Type="http://schemas.openxmlformats.org/officeDocument/2006/relationships/image" Target="../media/image66.png"/></Relationships>
</file>

<file path=ppt/diagrams/_rels/data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7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DDD84-2F0D-5A40-9D4C-FDB1A54BE311}" type="doc">
      <dgm:prSet loTypeId="urn:microsoft.com/office/officeart/2008/layout/TitlePictureLineup" loCatId="" qsTypeId="urn:microsoft.com/office/officeart/2005/8/quickstyle/simple1" qsCatId="simple" csTypeId="urn:microsoft.com/office/officeart/2005/8/colors/accent1_2" csCatId="accent1" phldr="1"/>
      <dgm:spPr/>
      <dgm:t>
        <a:bodyPr/>
        <a:lstStyle/>
        <a:p>
          <a:endParaRPr lang="es-ES"/>
        </a:p>
      </dgm:t>
    </dgm:pt>
    <dgm:pt modelId="{952A20E6-33F4-E64A-889D-1E3C8B3C7083}">
      <dgm:prSet phldrT="[Texto]" custT="1"/>
      <dgm:spPr/>
      <dgm:t>
        <a:bodyPr/>
        <a:lstStyle/>
        <a:p>
          <a:r>
            <a:rPr lang="es-ES" sz="1800" b="1" dirty="0"/>
            <a:t>Targets</a:t>
          </a:r>
        </a:p>
      </dgm:t>
    </dgm:pt>
    <dgm:pt modelId="{151AA8DD-8757-884A-9FB5-1F69BE3FF612}" type="parTrans" cxnId="{F5A11E46-F0C3-9740-BBCF-44D5094A806F}">
      <dgm:prSet/>
      <dgm:spPr/>
      <dgm:t>
        <a:bodyPr/>
        <a:lstStyle/>
        <a:p>
          <a:endParaRPr lang="es-ES"/>
        </a:p>
      </dgm:t>
    </dgm:pt>
    <dgm:pt modelId="{00D28FD7-805D-3C4B-87CB-BB7695F1B0C9}" type="sibTrans" cxnId="{F5A11E46-F0C3-9740-BBCF-44D5094A806F}">
      <dgm:prSet/>
      <dgm:spPr/>
      <dgm:t>
        <a:bodyPr/>
        <a:lstStyle/>
        <a:p>
          <a:endParaRPr lang="es-ES"/>
        </a:p>
      </dgm:t>
    </dgm:pt>
    <dgm:pt modelId="{F727E382-94C2-D54F-8951-B9E19F2FC032}">
      <dgm:prSet phldrT="[Texto]"/>
      <dgm:spPr/>
      <dgm:t>
        <a:bodyPr/>
        <a:lstStyle/>
        <a:p>
          <a:r>
            <a:rPr lang="es-ES" dirty="0"/>
            <a:t>HEU</a:t>
          </a:r>
        </a:p>
      </dgm:t>
    </dgm:pt>
    <dgm:pt modelId="{59D5AE6D-E8EA-EA40-932E-94600B7A8B62}" type="parTrans" cxnId="{20EA74BA-0E52-F942-9019-B1151076AA5F}">
      <dgm:prSet/>
      <dgm:spPr/>
      <dgm:t>
        <a:bodyPr/>
        <a:lstStyle/>
        <a:p>
          <a:endParaRPr lang="es-ES"/>
        </a:p>
      </dgm:t>
    </dgm:pt>
    <dgm:pt modelId="{204B1F1B-F502-3B40-92D2-E766D087CB37}" type="sibTrans" cxnId="{20EA74BA-0E52-F942-9019-B1151076AA5F}">
      <dgm:prSet/>
      <dgm:spPr/>
      <dgm:t>
        <a:bodyPr/>
        <a:lstStyle/>
        <a:p>
          <a:endParaRPr lang="es-ES"/>
        </a:p>
      </dgm:t>
    </dgm:pt>
    <dgm:pt modelId="{956F5B96-E6E0-DD4A-9257-8EC28FAC4479}">
      <dgm:prSet phldrT="[Texto]" custT="1"/>
      <dgm:spPr/>
      <dgm:t>
        <a:bodyPr/>
        <a:lstStyle/>
        <a:p>
          <a:r>
            <a:rPr lang="es-ES" sz="1800" b="1" dirty="0" err="1"/>
            <a:t>Reactors</a:t>
          </a:r>
          <a:endParaRPr lang="es-ES" sz="1800" b="1" dirty="0"/>
        </a:p>
      </dgm:t>
    </dgm:pt>
    <dgm:pt modelId="{2F631356-A635-C24A-B550-9DE9ABEC25D2}" type="parTrans" cxnId="{B4E333E3-4606-3B4E-B28A-8D30D0BF2831}">
      <dgm:prSet/>
      <dgm:spPr/>
      <dgm:t>
        <a:bodyPr/>
        <a:lstStyle/>
        <a:p>
          <a:endParaRPr lang="es-ES"/>
        </a:p>
      </dgm:t>
    </dgm:pt>
    <dgm:pt modelId="{01560612-BB24-A346-B687-F60106F39D03}" type="sibTrans" cxnId="{B4E333E3-4606-3B4E-B28A-8D30D0BF2831}">
      <dgm:prSet/>
      <dgm:spPr/>
      <dgm:t>
        <a:bodyPr/>
        <a:lstStyle/>
        <a:p>
          <a:endParaRPr lang="es-ES"/>
        </a:p>
      </dgm:t>
    </dgm:pt>
    <dgm:pt modelId="{3519A1FE-888D-EF45-A8AA-23E4DB2F6504}">
      <dgm:prSet phldrT="[Texto]" custT="1"/>
      <dgm:spPr/>
      <dgm:t>
        <a:bodyPr/>
        <a:lstStyle/>
        <a:p>
          <a:r>
            <a:rPr lang="es-ES" sz="1600" b="1" dirty="0"/>
            <a:t>Mo-99 </a:t>
          </a:r>
          <a:r>
            <a:rPr lang="es-ES" sz="1600" b="1" dirty="0" err="1"/>
            <a:t>Processing</a:t>
          </a:r>
          <a:r>
            <a:rPr lang="es-ES" sz="1600" b="1" dirty="0"/>
            <a:t> </a:t>
          </a:r>
          <a:r>
            <a:rPr lang="es-ES" sz="1600" b="1" dirty="0" err="1"/>
            <a:t>Facilities</a:t>
          </a:r>
          <a:endParaRPr lang="es-ES" sz="1600" b="1" dirty="0"/>
        </a:p>
      </dgm:t>
    </dgm:pt>
    <dgm:pt modelId="{81A119B1-93D2-9742-A950-492A857E7D2B}" type="parTrans" cxnId="{1D23CCBB-5E97-B846-A8CA-777826F1E5D0}">
      <dgm:prSet/>
      <dgm:spPr/>
      <dgm:t>
        <a:bodyPr/>
        <a:lstStyle/>
        <a:p>
          <a:endParaRPr lang="es-ES"/>
        </a:p>
      </dgm:t>
    </dgm:pt>
    <dgm:pt modelId="{87C13B34-7E84-8C44-A99E-FE7303B11347}" type="sibTrans" cxnId="{1D23CCBB-5E97-B846-A8CA-777826F1E5D0}">
      <dgm:prSet/>
      <dgm:spPr/>
      <dgm:t>
        <a:bodyPr/>
        <a:lstStyle/>
        <a:p>
          <a:endParaRPr lang="es-ES"/>
        </a:p>
      </dgm:t>
    </dgm:pt>
    <dgm:pt modelId="{138B8253-E958-5849-9DEF-C93D24E9F9D0}">
      <dgm:prSet/>
      <dgm:spPr/>
      <dgm:t>
        <a:bodyPr/>
        <a:lstStyle/>
        <a:p>
          <a:r>
            <a:rPr lang="es-ES" b="1" dirty="0"/>
            <a:t>Hospital</a:t>
          </a:r>
        </a:p>
      </dgm:t>
    </dgm:pt>
    <dgm:pt modelId="{631E7359-15AF-7040-91CD-F5F0FEB286B2}" type="parTrans" cxnId="{7A78F288-9040-EA49-950C-D8675FB87F73}">
      <dgm:prSet/>
      <dgm:spPr/>
      <dgm:t>
        <a:bodyPr/>
        <a:lstStyle/>
        <a:p>
          <a:endParaRPr lang="es-ES"/>
        </a:p>
      </dgm:t>
    </dgm:pt>
    <dgm:pt modelId="{B2150818-E335-F24A-BED5-CFCAFE30887B}" type="sibTrans" cxnId="{7A78F288-9040-EA49-950C-D8675FB87F73}">
      <dgm:prSet/>
      <dgm:spPr/>
      <dgm:t>
        <a:bodyPr/>
        <a:lstStyle/>
        <a:p>
          <a:endParaRPr lang="es-ES"/>
        </a:p>
      </dgm:t>
    </dgm:pt>
    <dgm:pt modelId="{1BD21FE6-DDFA-BB4C-B711-4BC756936F1D}">
      <dgm:prSet/>
      <dgm:spPr/>
      <dgm:t>
        <a:bodyPr/>
        <a:lstStyle/>
        <a:p>
          <a:r>
            <a:rPr lang="es-ES" b="1" dirty="0" err="1"/>
            <a:t>Generator</a:t>
          </a:r>
          <a:r>
            <a:rPr lang="es-ES" b="1" dirty="0"/>
            <a:t> </a:t>
          </a:r>
          <a:r>
            <a:rPr lang="es-ES" b="1" dirty="0" err="1"/>
            <a:t>facility</a:t>
          </a:r>
          <a:endParaRPr lang="es-ES" b="1" dirty="0"/>
        </a:p>
      </dgm:t>
    </dgm:pt>
    <dgm:pt modelId="{AEBE2331-5F88-904A-B85A-5D7B7B712A86}" type="parTrans" cxnId="{CBF94E6A-DB89-D94D-804C-01FE537813B4}">
      <dgm:prSet/>
      <dgm:spPr/>
      <dgm:t>
        <a:bodyPr/>
        <a:lstStyle/>
        <a:p>
          <a:endParaRPr lang="es-ES"/>
        </a:p>
      </dgm:t>
    </dgm:pt>
    <dgm:pt modelId="{A4E0F557-E20F-5E4B-8D41-AFC39AA379D4}" type="sibTrans" cxnId="{CBF94E6A-DB89-D94D-804C-01FE537813B4}">
      <dgm:prSet/>
      <dgm:spPr/>
      <dgm:t>
        <a:bodyPr/>
        <a:lstStyle/>
        <a:p>
          <a:endParaRPr lang="es-ES"/>
        </a:p>
      </dgm:t>
    </dgm:pt>
    <dgm:pt modelId="{96050EB4-AE2C-E241-AB00-363B28543566}">
      <dgm:prSet phldrT="[Texto]"/>
      <dgm:spPr/>
      <dgm:t>
        <a:bodyPr/>
        <a:lstStyle/>
        <a:p>
          <a:r>
            <a:rPr lang="es-ES" dirty="0"/>
            <a:t>LEU</a:t>
          </a:r>
        </a:p>
      </dgm:t>
    </dgm:pt>
    <dgm:pt modelId="{0C1D30A5-EEB7-E849-948D-87BFAD762211}" type="parTrans" cxnId="{8E44526A-6329-AE45-9CD1-342EE314E9E0}">
      <dgm:prSet/>
      <dgm:spPr/>
      <dgm:t>
        <a:bodyPr/>
        <a:lstStyle/>
        <a:p>
          <a:endParaRPr lang="es-ES"/>
        </a:p>
      </dgm:t>
    </dgm:pt>
    <dgm:pt modelId="{F63CBEBD-F9F1-4244-8CA7-715D525BEFEC}" type="sibTrans" cxnId="{8E44526A-6329-AE45-9CD1-342EE314E9E0}">
      <dgm:prSet/>
      <dgm:spPr/>
      <dgm:t>
        <a:bodyPr/>
        <a:lstStyle/>
        <a:p>
          <a:endParaRPr lang="es-ES"/>
        </a:p>
      </dgm:t>
    </dgm:pt>
    <dgm:pt modelId="{5D1B1E7C-FC9E-C84D-A1AD-3C992A1523FF}">
      <dgm:prSet phldrT="[Texto]"/>
      <dgm:spPr/>
      <dgm:t>
        <a:bodyPr/>
        <a:lstStyle/>
        <a:p>
          <a:r>
            <a:rPr lang="es-ES" dirty="0"/>
            <a:t>HFR</a:t>
          </a:r>
        </a:p>
      </dgm:t>
    </dgm:pt>
    <dgm:pt modelId="{DC1F73A0-FFE1-924E-8452-43565B182219}" type="parTrans" cxnId="{20B608EB-F75F-D44B-A9E1-4224EF4EE8B5}">
      <dgm:prSet/>
      <dgm:spPr/>
      <dgm:t>
        <a:bodyPr/>
        <a:lstStyle/>
        <a:p>
          <a:endParaRPr lang="es-ES"/>
        </a:p>
      </dgm:t>
    </dgm:pt>
    <dgm:pt modelId="{2C527D19-F922-1D4A-B9A1-048A6FC63F31}" type="sibTrans" cxnId="{20B608EB-F75F-D44B-A9E1-4224EF4EE8B5}">
      <dgm:prSet/>
      <dgm:spPr/>
      <dgm:t>
        <a:bodyPr/>
        <a:lstStyle/>
        <a:p>
          <a:endParaRPr lang="es-ES"/>
        </a:p>
      </dgm:t>
    </dgm:pt>
    <dgm:pt modelId="{3E84197F-D1D6-FC40-9EAB-80E0B368B34E}">
      <dgm:prSet phldrT="[Texto]"/>
      <dgm:spPr/>
      <dgm:t>
        <a:bodyPr/>
        <a:lstStyle/>
        <a:p>
          <a:r>
            <a:rPr lang="es-ES" dirty="0"/>
            <a:t>BR-2</a:t>
          </a:r>
        </a:p>
      </dgm:t>
    </dgm:pt>
    <dgm:pt modelId="{7887B86E-DE05-4247-8DC0-01E883F264E2}" type="parTrans" cxnId="{E9D906E0-7657-D54C-8421-823F18ED0671}">
      <dgm:prSet/>
      <dgm:spPr/>
      <dgm:t>
        <a:bodyPr/>
        <a:lstStyle/>
        <a:p>
          <a:endParaRPr lang="es-ES"/>
        </a:p>
      </dgm:t>
    </dgm:pt>
    <dgm:pt modelId="{7917E79F-29CE-C242-AD50-7EBDA25AE6F5}" type="sibTrans" cxnId="{E9D906E0-7657-D54C-8421-823F18ED0671}">
      <dgm:prSet/>
      <dgm:spPr/>
      <dgm:t>
        <a:bodyPr/>
        <a:lstStyle/>
        <a:p>
          <a:endParaRPr lang="es-ES"/>
        </a:p>
      </dgm:t>
    </dgm:pt>
    <dgm:pt modelId="{956F4F47-F4F2-BB47-B83F-5A8616F63125}">
      <dgm:prSet phldrT="[Texto]"/>
      <dgm:spPr/>
      <dgm:t>
        <a:bodyPr/>
        <a:lstStyle/>
        <a:p>
          <a:r>
            <a:rPr lang="es-ES" dirty="0"/>
            <a:t>SAFARI-1</a:t>
          </a:r>
        </a:p>
      </dgm:t>
    </dgm:pt>
    <dgm:pt modelId="{0F004F5B-B422-8644-999D-9679C668C4AB}" type="parTrans" cxnId="{F3DE5256-C5D9-7045-9DDB-B4FE3FD520DD}">
      <dgm:prSet/>
      <dgm:spPr/>
      <dgm:t>
        <a:bodyPr/>
        <a:lstStyle/>
        <a:p>
          <a:endParaRPr lang="es-ES"/>
        </a:p>
      </dgm:t>
    </dgm:pt>
    <dgm:pt modelId="{C25736D3-511B-3843-9D9B-8B98D31CB389}" type="sibTrans" cxnId="{F3DE5256-C5D9-7045-9DDB-B4FE3FD520DD}">
      <dgm:prSet/>
      <dgm:spPr/>
      <dgm:t>
        <a:bodyPr/>
        <a:lstStyle/>
        <a:p>
          <a:endParaRPr lang="es-ES"/>
        </a:p>
      </dgm:t>
    </dgm:pt>
    <dgm:pt modelId="{999E5F0B-8427-2046-B1C5-346F7BB22BE2}">
      <dgm:prSet phldrT="[Texto]"/>
      <dgm:spPr/>
      <dgm:t>
        <a:bodyPr/>
        <a:lstStyle/>
        <a:p>
          <a:r>
            <a:rPr lang="es-ES" dirty="0"/>
            <a:t>OPAL</a:t>
          </a:r>
        </a:p>
      </dgm:t>
    </dgm:pt>
    <dgm:pt modelId="{1A52DAC9-68CB-D04C-AA85-C11E0634FB1C}" type="parTrans" cxnId="{D55594E5-3B59-4D45-859C-DE0EB52C520F}">
      <dgm:prSet/>
      <dgm:spPr/>
      <dgm:t>
        <a:bodyPr/>
        <a:lstStyle/>
        <a:p>
          <a:endParaRPr lang="es-ES"/>
        </a:p>
      </dgm:t>
    </dgm:pt>
    <dgm:pt modelId="{32A79309-026F-074A-BFF5-A5D81BAECB2A}" type="sibTrans" cxnId="{D55594E5-3B59-4D45-859C-DE0EB52C520F}">
      <dgm:prSet/>
      <dgm:spPr/>
      <dgm:t>
        <a:bodyPr/>
        <a:lstStyle/>
        <a:p>
          <a:endParaRPr lang="es-ES"/>
        </a:p>
      </dgm:t>
    </dgm:pt>
    <dgm:pt modelId="{AB7BDE63-DE0A-3A48-B1A6-E4302E93DEF7}">
      <dgm:prSet phldrT="[Texto]"/>
      <dgm:spPr/>
      <dgm:t>
        <a:bodyPr/>
        <a:lstStyle/>
        <a:p>
          <a:r>
            <a:rPr lang="es-ES" dirty="0"/>
            <a:t>MARIA</a:t>
          </a:r>
        </a:p>
      </dgm:t>
    </dgm:pt>
    <dgm:pt modelId="{D2628820-2704-6745-875D-75AE9A73DF93}" type="parTrans" cxnId="{68237AEB-6AC1-F347-84D5-D7267E3E97E0}">
      <dgm:prSet/>
      <dgm:spPr/>
      <dgm:t>
        <a:bodyPr/>
        <a:lstStyle/>
        <a:p>
          <a:endParaRPr lang="es-ES"/>
        </a:p>
      </dgm:t>
    </dgm:pt>
    <dgm:pt modelId="{065F70A9-8227-2C43-80F5-DC90D7885C15}" type="sibTrans" cxnId="{68237AEB-6AC1-F347-84D5-D7267E3E97E0}">
      <dgm:prSet/>
      <dgm:spPr/>
      <dgm:t>
        <a:bodyPr/>
        <a:lstStyle/>
        <a:p>
          <a:endParaRPr lang="es-ES"/>
        </a:p>
      </dgm:t>
    </dgm:pt>
    <dgm:pt modelId="{BB4CAA6C-8EE8-C947-AD98-DD540B0C242D}">
      <dgm:prSet phldrT="[Texto]"/>
      <dgm:spPr/>
      <dgm:t>
        <a:bodyPr/>
        <a:lstStyle/>
        <a:p>
          <a:r>
            <a:rPr lang="es-ES" dirty="0"/>
            <a:t>IRE (</a:t>
          </a:r>
          <a:r>
            <a:rPr lang="es-ES" dirty="0" err="1"/>
            <a:t>Belgium</a:t>
          </a:r>
          <a:r>
            <a:rPr lang="es-ES" dirty="0"/>
            <a:t>)</a:t>
          </a:r>
        </a:p>
      </dgm:t>
    </dgm:pt>
    <dgm:pt modelId="{E46BA8E5-A86E-0948-9E01-21B63F548D0B}" type="parTrans" cxnId="{C98D1DDC-69E9-5446-A00A-F22FFBBD58BD}">
      <dgm:prSet/>
      <dgm:spPr/>
      <dgm:t>
        <a:bodyPr/>
        <a:lstStyle/>
        <a:p>
          <a:endParaRPr lang="es-ES"/>
        </a:p>
      </dgm:t>
    </dgm:pt>
    <dgm:pt modelId="{BD2CBC20-AD4B-154A-BB65-BBD38B9A4A5A}" type="sibTrans" cxnId="{C98D1DDC-69E9-5446-A00A-F22FFBBD58BD}">
      <dgm:prSet/>
      <dgm:spPr/>
      <dgm:t>
        <a:bodyPr/>
        <a:lstStyle/>
        <a:p>
          <a:endParaRPr lang="es-ES"/>
        </a:p>
      </dgm:t>
    </dgm:pt>
    <dgm:pt modelId="{8E83EA00-2DDC-FE47-8466-C2952A75EED7}">
      <dgm:prSet phldrT="[Texto]"/>
      <dgm:spPr/>
      <dgm:t>
        <a:bodyPr/>
        <a:lstStyle/>
        <a:p>
          <a:r>
            <a:rPr lang="es-ES" dirty="0"/>
            <a:t>NTP (South </a:t>
          </a:r>
          <a:r>
            <a:rPr lang="es-ES" dirty="0" err="1"/>
            <a:t>Africa</a:t>
          </a:r>
          <a:r>
            <a:rPr lang="es-ES" dirty="0"/>
            <a:t>)</a:t>
          </a:r>
        </a:p>
      </dgm:t>
    </dgm:pt>
    <dgm:pt modelId="{A5D55C38-FF15-404D-93EB-69363692C36D}" type="parTrans" cxnId="{9F98C835-7C22-8149-AD7F-5DEDC2BE96AC}">
      <dgm:prSet/>
      <dgm:spPr/>
      <dgm:t>
        <a:bodyPr/>
        <a:lstStyle/>
        <a:p>
          <a:endParaRPr lang="es-ES"/>
        </a:p>
      </dgm:t>
    </dgm:pt>
    <dgm:pt modelId="{462DCAD1-44AC-294E-BCB7-6F2351DADEEF}" type="sibTrans" cxnId="{9F98C835-7C22-8149-AD7F-5DEDC2BE96AC}">
      <dgm:prSet/>
      <dgm:spPr/>
      <dgm:t>
        <a:bodyPr/>
        <a:lstStyle/>
        <a:p>
          <a:endParaRPr lang="es-ES"/>
        </a:p>
      </dgm:t>
    </dgm:pt>
    <dgm:pt modelId="{ADD9B48F-5EAF-3644-8C24-0BDCBEA71A52}">
      <dgm:prSet phldrT="[Texto]"/>
      <dgm:spPr/>
      <dgm:t>
        <a:bodyPr/>
        <a:lstStyle/>
        <a:p>
          <a:r>
            <a:rPr lang="es-ES" dirty="0"/>
            <a:t>ANSTO (Australia)</a:t>
          </a:r>
        </a:p>
      </dgm:t>
    </dgm:pt>
    <dgm:pt modelId="{53454552-587B-DA40-88FD-DA23C5690B17}" type="parTrans" cxnId="{5475FD64-6610-2F4E-A4D2-B3F01E99B053}">
      <dgm:prSet/>
      <dgm:spPr/>
      <dgm:t>
        <a:bodyPr/>
        <a:lstStyle/>
        <a:p>
          <a:endParaRPr lang="es-ES"/>
        </a:p>
      </dgm:t>
    </dgm:pt>
    <dgm:pt modelId="{D34A90CB-E058-034C-AF84-F5FBC96E6129}" type="sibTrans" cxnId="{5475FD64-6610-2F4E-A4D2-B3F01E99B053}">
      <dgm:prSet/>
      <dgm:spPr/>
      <dgm:t>
        <a:bodyPr/>
        <a:lstStyle/>
        <a:p>
          <a:endParaRPr lang="es-ES"/>
        </a:p>
      </dgm:t>
    </dgm:pt>
    <dgm:pt modelId="{8C1BD781-3926-3649-95E2-981F4E0259A3}">
      <dgm:prSet/>
      <dgm:spPr/>
      <dgm:t>
        <a:bodyPr/>
        <a:lstStyle/>
        <a:p>
          <a:r>
            <a:rPr lang="es-ES" dirty="0" err="1"/>
            <a:t>Covidien</a:t>
          </a:r>
          <a:r>
            <a:rPr lang="es-ES" dirty="0"/>
            <a:t> (Missouri)</a:t>
          </a:r>
        </a:p>
      </dgm:t>
    </dgm:pt>
    <dgm:pt modelId="{7A2AE15E-45CC-9243-A5A5-2B498AE5A2D2}" type="parTrans" cxnId="{B5FC5595-B940-7C4A-AFAA-307742B0EB20}">
      <dgm:prSet/>
      <dgm:spPr/>
      <dgm:t>
        <a:bodyPr/>
        <a:lstStyle/>
        <a:p>
          <a:endParaRPr lang="es-ES"/>
        </a:p>
      </dgm:t>
    </dgm:pt>
    <dgm:pt modelId="{2B6CD395-7C00-BF40-9F97-4BE9761AFE32}" type="sibTrans" cxnId="{B5FC5595-B940-7C4A-AFAA-307742B0EB20}">
      <dgm:prSet/>
      <dgm:spPr/>
      <dgm:t>
        <a:bodyPr/>
        <a:lstStyle/>
        <a:p>
          <a:endParaRPr lang="es-ES"/>
        </a:p>
      </dgm:t>
    </dgm:pt>
    <dgm:pt modelId="{154EC681-8EE9-3547-BF70-D80CA7AFB11A}">
      <dgm:prSet/>
      <dgm:spPr/>
      <dgm:t>
        <a:bodyPr/>
        <a:lstStyle/>
        <a:p>
          <a:r>
            <a:rPr lang="es-ES" dirty="0" err="1"/>
            <a:t>Lantheus</a:t>
          </a:r>
          <a:r>
            <a:rPr lang="es-ES" dirty="0"/>
            <a:t> (</a:t>
          </a:r>
          <a:r>
            <a:rPr lang="es-ES" dirty="0" err="1"/>
            <a:t>MAssachusetts</a:t>
          </a:r>
          <a:r>
            <a:rPr lang="es-ES" dirty="0"/>
            <a:t>)</a:t>
          </a:r>
        </a:p>
      </dgm:t>
    </dgm:pt>
    <dgm:pt modelId="{1C0CAAE7-DAC4-AF41-9B5A-0B27CDAA394A}" type="parTrans" cxnId="{840FA41C-AD39-CD4B-A531-9BD3009CEEDF}">
      <dgm:prSet/>
      <dgm:spPr/>
      <dgm:t>
        <a:bodyPr/>
        <a:lstStyle/>
        <a:p>
          <a:endParaRPr lang="es-ES"/>
        </a:p>
      </dgm:t>
    </dgm:pt>
    <dgm:pt modelId="{347C19A0-B841-CC48-88EA-1D8EA03DD4B6}" type="sibTrans" cxnId="{840FA41C-AD39-CD4B-A531-9BD3009CEEDF}">
      <dgm:prSet/>
      <dgm:spPr/>
      <dgm:t>
        <a:bodyPr/>
        <a:lstStyle/>
        <a:p>
          <a:endParaRPr lang="es-ES"/>
        </a:p>
      </dgm:t>
    </dgm:pt>
    <dgm:pt modelId="{EB20FE59-B8A8-104B-91F4-D023CF5E7350}">
      <dgm:prSet/>
      <dgm:spPr/>
      <dgm:t>
        <a:bodyPr/>
        <a:lstStyle/>
        <a:p>
          <a:r>
            <a:rPr lang="es-ES" dirty="0"/>
            <a:t>And </a:t>
          </a:r>
          <a:r>
            <a:rPr lang="es-ES" dirty="0" err="1"/>
            <a:t>Others</a:t>
          </a:r>
          <a:endParaRPr lang="es-ES" dirty="0"/>
        </a:p>
      </dgm:t>
    </dgm:pt>
    <dgm:pt modelId="{20F4C210-4E7A-7B45-A7F1-0AE4487A6856}" type="parTrans" cxnId="{F32C773D-0222-164E-960B-7AC412E381E6}">
      <dgm:prSet/>
      <dgm:spPr/>
      <dgm:t>
        <a:bodyPr/>
        <a:lstStyle/>
        <a:p>
          <a:endParaRPr lang="es-ES"/>
        </a:p>
      </dgm:t>
    </dgm:pt>
    <dgm:pt modelId="{DC48F11E-CFA9-F241-A2EA-ED7E4B70309C}" type="sibTrans" cxnId="{F32C773D-0222-164E-960B-7AC412E381E6}">
      <dgm:prSet/>
      <dgm:spPr/>
      <dgm:t>
        <a:bodyPr/>
        <a:lstStyle/>
        <a:p>
          <a:endParaRPr lang="es-ES"/>
        </a:p>
      </dgm:t>
    </dgm:pt>
    <dgm:pt modelId="{26746724-FE85-6740-8DA9-44B0A9B2F21F}">
      <dgm:prSet/>
      <dgm:spPr/>
      <dgm:t>
        <a:bodyPr/>
        <a:lstStyle/>
        <a:p>
          <a:r>
            <a:rPr lang="es-ES" dirty="0" err="1"/>
            <a:t>Pharmacies</a:t>
          </a:r>
          <a:r>
            <a:rPr lang="es-ES" dirty="0"/>
            <a:t> </a:t>
          </a:r>
          <a:r>
            <a:rPr lang="es-ES" dirty="0" err="1"/>
            <a:t>Hospitals</a:t>
          </a:r>
          <a:endParaRPr lang="es-ES" dirty="0"/>
        </a:p>
      </dgm:t>
    </dgm:pt>
    <dgm:pt modelId="{3985C9EC-F8D9-494E-B3BF-BA26E0787214}" type="parTrans" cxnId="{AAA712D2-5A2B-094B-BFB7-06684FCD8951}">
      <dgm:prSet/>
      <dgm:spPr/>
      <dgm:t>
        <a:bodyPr/>
        <a:lstStyle/>
        <a:p>
          <a:endParaRPr lang="es-ES"/>
        </a:p>
      </dgm:t>
    </dgm:pt>
    <dgm:pt modelId="{C2AF0915-DCD0-BF47-931A-668BA7351963}" type="sibTrans" cxnId="{AAA712D2-5A2B-094B-BFB7-06684FCD8951}">
      <dgm:prSet/>
      <dgm:spPr/>
      <dgm:t>
        <a:bodyPr/>
        <a:lstStyle/>
        <a:p>
          <a:endParaRPr lang="es-ES"/>
        </a:p>
      </dgm:t>
    </dgm:pt>
    <dgm:pt modelId="{AD8C080C-8231-B948-82A3-D4346D22A89E}">
      <dgm:prSet phldrT="[Texto]"/>
      <dgm:spPr/>
      <dgm:t>
        <a:bodyPr/>
        <a:lstStyle/>
        <a:p>
          <a:r>
            <a:rPr lang="es-ES" dirty="0"/>
            <a:t>LVR-15</a:t>
          </a:r>
        </a:p>
      </dgm:t>
    </dgm:pt>
    <dgm:pt modelId="{79EEB39F-AEC1-A847-87E1-C90449C0EF26}" type="parTrans" cxnId="{3FA3ED85-6631-9142-BB0B-8FDD355564AA}">
      <dgm:prSet/>
      <dgm:spPr/>
      <dgm:t>
        <a:bodyPr/>
        <a:lstStyle/>
        <a:p>
          <a:endParaRPr lang="es-ES"/>
        </a:p>
      </dgm:t>
    </dgm:pt>
    <dgm:pt modelId="{6B52FC51-07D6-E84F-B2FD-712209033FB3}" type="sibTrans" cxnId="{3FA3ED85-6631-9142-BB0B-8FDD355564AA}">
      <dgm:prSet/>
      <dgm:spPr/>
      <dgm:t>
        <a:bodyPr/>
        <a:lstStyle/>
        <a:p>
          <a:endParaRPr lang="es-ES"/>
        </a:p>
      </dgm:t>
    </dgm:pt>
    <dgm:pt modelId="{78E241F9-623C-334C-9539-7CD57A303CA5}">
      <dgm:prSet phldrT="[Texto]"/>
      <dgm:spPr/>
      <dgm:t>
        <a:bodyPr/>
        <a:lstStyle/>
        <a:p>
          <a:r>
            <a:rPr lang="es-ES" dirty="0"/>
            <a:t>MURR</a:t>
          </a:r>
        </a:p>
      </dgm:t>
    </dgm:pt>
    <dgm:pt modelId="{731A83DA-12F1-784A-BCEB-7206F23A6F76}" type="parTrans" cxnId="{CB55DD5F-1EB3-F649-A2CF-4C31D0074A61}">
      <dgm:prSet/>
      <dgm:spPr/>
      <dgm:t>
        <a:bodyPr/>
        <a:lstStyle/>
        <a:p>
          <a:endParaRPr lang="es-ES"/>
        </a:p>
      </dgm:t>
    </dgm:pt>
    <dgm:pt modelId="{DF0ABE4D-F7E0-2342-9DA4-BD0DB0C4A31F}" type="sibTrans" cxnId="{CB55DD5F-1EB3-F649-A2CF-4C31D0074A61}">
      <dgm:prSet/>
      <dgm:spPr/>
      <dgm:t>
        <a:bodyPr/>
        <a:lstStyle/>
        <a:p>
          <a:endParaRPr lang="es-ES"/>
        </a:p>
      </dgm:t>
    </dgm:pt>
    <dgm:pt modelId="{BE8FB070-4F82-BB45-93D7-EBA75F7A28C2}">
      <dgm:prSet phldrT="[Texto]"/>
      <dgm:spPr/>
      <dgm:t>
        <a:bodyPr/>
        <a:lstStyle/>
        <a:p>
          <a:r>
            <a:rPr lang="es-ES" dirty="0"/>
            <a:t>RA-3/RA-10</a:t>
          </a:r>
        </a:p>
      </dgm:t>
    </dgm:pt>
    <dgm:pt modelId="{300914D5-0445-5A4F-BC4D-AE00F391A159}" type="parTrans" cxnId="{7322F5FE-4177-8C4C-BF7E-9BF13D34D1CE}">
      <dgm:prSet/>
      <dgm:spPr/>
      <dgm:t>
        <a:bodyPr/>
        <a:lstStyle/>
        <a:p>
          <a:endParaRPr lang="es-ES"/>
        </a:p>
      </dgm:t>
    </dgm:pt>
    <dgm:pt modelId="{DDCEBF45-C810-C145-ADDC-8F584D122EB8}" type="sibTrans" cxnId="{7322F5FE-4177-8C4C-BF7E-9BF13D34D1CE}">
      <dgm:prSet/>
      <dgm:spPr/>
      <dgm:t>
        <a:bodyPr/>
        <a:lstStyle/>
        <a:p>
          <a:endParaRPr lang="es-ES"/>
        </a:p>
      </dgm:t>
    </dgm:pt>
    <dgm:pt modelId="{21A52F04-089D-1A4E-B1B3-3FEDB7383CDE}">
      <dgm:prSet phldrT="[Texto]"/>
      <dgm:spPr/>
      <dgm:t>
        <a:bodyPr/>
        <a:lstStyle/>
        <a:p>
          <a:r>
            <a:rPr lang="es-ES" dirty="0"/>
            <a:t>RIAR</a:t>
          </a:r>
        </a:p>
      </dgm:t>
    </dgm:pt>
    <dgm:pt modelId="{8BFB6B7D-5DA5-604E-830B-2D126AC29ED6}" type="parTrans" cxnId="{FC4D1EF0-EB8E-FF48-BAAF-EA093E0DCD34}">
      <dgm:prSet/>
      <dgm:spPr/>
      <dgm:t>
        <a:bodyPr/>
        <a:lstStyle/>
        <a:p>
          <a:endParaRPr lang="es-ES"/>
        </a:p>
      </dgm:t>
    </dgm:pt>
    <dgm:pt modelId="{92AD73F1-BBEB-284C-8E62-1334F1F6CF60}" type="sibTrans" cxnId="{FC4D1EF0-EB8E-FF48-BAAF-EA093E0DCD34}">
      <dgm:prSet/>
      <dgm:spPr/>
      <dgm:t>
        <a:bodyPr/>
        <a:lstStyle/>
        <a:p>
          <a:endParaRPr lang="es-ES"/>
        </a:p>
      </dgm:t>
    </dgm:pt>
    <dgm:pt modelId="{E13C0C19-E1CF-D04A-AEB2-1A3840191500}">
      <dgm:prSet phldrT="[Texto]"/>
      <dgm:spPr/>
      <dgm:t>
        <a:bodyPr/>
        <a:lstStyle/>
        <a:p>
          <a:r>
            <a:rPr lang="es-ES" dirty="0"/>
            <a:t>KARPOV</a:t>
          </a:r>
        </a:p>
      </dgm:t>
    </dgm:pt>
    <dgm:pt modelId="{80737537-D6D2-BE48-BB00-C70EBCA20CAC}" type="parTrans" cxnId="{B209654F-C07D-984E-8688-3DC0B6534A20}">
      <dgm:prSet/>
      <dgm:spPr/>
      <dgm:t>
        <a:bodyPr/>
        <a:lstStyle/>
        <a:p>
          <a:endParaRPr lang="es-ES"/>
        </a:p>
      </dgm:t>
    </dgm:pt>
    <dgm:pt modelId="{45C6E009-DF20-A440-8812-2282F34065D1}" type="sibTrans" cxnId="{B209654F-C07D-984E-8688-3DC0B6534A20}">
      <dgm:prSet/>
      <dgm:spPr/>
      <dgm:t>
        <a:bodyPr/>
        <a:lstStyle/>
        <a:p>
          <a:endParaRPr lang="es-ES"/>
        </a:p>
      </dgm:t>
    </dgm:pt>
    <dgm:pt modelId="{FB4D6865-962C-824E-975C-F510C92B2FAB}">
      <dgm:prSet/>
      <dgm:spPr/>
      <dgm:t>
        <a:bodyPr/>
        <a:lstStyle/>
        <a:p>
          <a:r>
            <a:rPr lang="es-ES" dirty="0" err="1"/>
            <a:t>Curium</a:t>
          </a:r>
          <a:endParaRPr lang="es-ES" dirty="0"/>
        </a:p>
      </dgm:t>
    </dgm:pt>
    <dgm:pt modelId="{1718C7FE-F546-6049-BA39-599B678DA402}" type="parTrans" cxnId="{A0253EBE-ECCF-9046-8F52-715F3BE61CCE}">
      <dgm:prSet/>
      <dgm:spPr/>
      <dgm:t>
        <a:bodyPr/>
        <a:lstStyle/>
        <a:p>
          <a:endParaRPr lang="es-ES"/>
        </a:p>
      </dgm:t>
    </dgm:pt>
    <dgm:pt modelId="{621292C6-49B8-FB44-89F0-B957E2DDE652}" type="sibTrans" cxnId="{A0253EBE-ECCF-9046-8F52-715F3BE61CCE}">
      <dgm:prSet/>
      <dgm:spPr/>
      <dgm:t>
        <a:bodyPr/>
        <a:lstStyle/>
        <a:p>
          <a:endParaRPr lang="es-ES"/>
        </a:p>
      </dgm:t>
    </dgm:pt>
    <dgm:pt modelId="{A6398080-D05E-CC46-824C-370B38AB810E}">
      <dgm:prSet/>
      <dgm:spPr/>
      <dgm:t>
        <a:bodyPr/>
        <a:lstStyle/>
        <a:p>
          <a:r>
            <a:rPr lang="es-ES" dirty="0"/>
            <a:t>CNEA</a:t>
          </a:r>
        </a:p>
      </dgm:t>
    </dgm:pt>
    <dgm:pt modelId="{28AA4DE8-4FDA-5E49-8CD1-6797AD5BF22C}" type="parTrans" cxnId="{B0900B33-AB47-2E46-BC46-76699210CD80}">
      <dgm:prSet/>
      <dgm:spPr/>
      <dgm:t>
        <a:bodyPr/>
        <a:lstStyle/>
        <a:p>
          <a:endParaRPr lang="es-ES"/>
        </a:p>
      </dgm:t>
    </dgm:pt>
    <dgm:pt modelId="{C429815E-6017-594D-8D1D-6DAACBB9C458}" type="sibTrans" cxnId="{B0900B33-AB47-2E46-BC46-76699210CD80}">
      <dgm:prSet/>
      <dgm:spPr/>
      <dgm:t>
        <a:bodyPr/>
        <a:lstStyle/>
        <a:p>
          <a:endParaRPr lang="es-ES"/>
        </a:p>
      </dgm:t>
    </dgm:pt>
    <dgm:pt modelId="{52BE48C9-E6C0-9542-B075-CF224F0A805D}">
      <dgm:prSet/>
      <dgm:spPr/>
      <dgm:t>
        <a:bodyPr/>
        <a:lstStyle/>
        <a:p>
          <a:r>
            <a:rPr lang="es-ES" dirty="0"/>
            <a:t>MURR/North </a:t>
          </a:r>
          <a:r>
            <a:rPr lang="es-ES" dirty="0" err="1"/>
            <a:t>Star</a:t>
          </a:r>
          <a:endParaRPr lang="es-ES" dirty="0"/>
        </a:p>
      </dgm:t>
    </dgm:pt>
    <dgm:pt modelId="{2806D7FD-3BDF-574F-A2C2-087C6E2E35B6}" type="parTrans" cxnId="{FA5AF2FD-FDDA-F640-9CE8-81D5D2386CC8}">
      <dgm:prSet/>
      <dgm:spPr/>
      <dgm:t>
        <a:bodyPr/>
        <a:lstStyle/>
        <a:p>
          <a:endParaRPr lang="es-ES"/>
        </a:p>
      </dgm:t>
    </dgm:pt>
    <dgm:pt modelId="{24BB41A3-92B6-9842-87C8-5A6A9E39AAE6}" type="sibTrans" cxnId="{FA5AF2FD-FDDA-F640-9CE8-81D5D2386CC8}">
      <dgm:prSet/>
      <dgm:spPr/>
      <dgm:t>
        <a:bodyPr/>
        <a:lstStyle/>
        <a:p>
          <a:endParaRPr lang="es-ES"/>
        </a:p>
      </dgm:t>
    </dgm:pt>
    <dgm:pt modelId="{009843ED-F1B4-B441-898E-D934047A43BE}">
      <dgm:prSet/>
      <dgm:spPr/>
      <dgm:t>
        <a:bodyPr/>
        <a:lstStyle/>
        <a:p>
          <a:r>
            <a:rPr lang="es-ES" dirty="0"/>
            <a:t>KARPOV </a:t>
          </a:r>
          <a:r>
            <a:rPr lang="es-ES" dirty="0" err="1"/>
            <a:t>Insitute</a:t>
          </a:r>
          <a:endParaRPr lang="es-ES" dirty="0"/>
        </a:p>
      </dgm:t>
    </dgm:pt>
    <dgm:pt modelId="{15C64849-D18A-6142-9CBC-ED09243D07A4}" type="parTrans" cxnId="{EB80B448-BEFA-8543-B6FC-0480BE8523B0}">
      <dgm:prSet/>
      <dgm:spPr/>
      <dgm:t>
        <a:bodyPr/>
        <a:lstStyle/>
        <a:p>
          <a:endParaRPr lang="es-ES"/>
        </a:p>
      </dgm:t>
    </dgm:pt>
    <dgm:pt modelId="{BE4C0222-D041-FC41-BF97-3BFF052D674A}" type="sibTrans" cxnId="{EB80B448-BEFA-8543-B6FC-0480BE8523B0}">
      <dgm:prSet/>
      <dgm:spPr/>
      <dgm:t>
        <a:bodyPr/>
        <a:lstStyle/>
        <a:p>
          <a:endParaRPr lang="es-ES"/>
        </a:p>
      </dgm:t>
    </dgm:pt>
    <dgm:pt modelId="{F5B77754-FBCB-5D4C-AB39-B1A111233D05}" type="pres">
      <dgm:prSet presAssocID="{656DDD84-2F0D-5A40-9D4C-FDB1A54BE311}" presName="Name0" presStyleCnt="0">
        <dgm:presLayoutVars>
          <dgm:dir/>
        </dgm:presLayoutVars>
      </dgm:prSet>
      <dgm:spPr/>
      <dgm:t>
        <a:bodyPr/>
        <a:lstStyle/>
        <a:p>
          <a:endParaRPr lang="es-ES"/>
        </a:p>
      </dgm:t>
    </dgm:pt>
    <dgm:pt modelId="{BF49BD4D-2E3E-C34E-A7A7-55544D9D4170}" type="pres">
      <dgm:prSet presAssocID="{952A20E6-33F4-E64A-889D-1E3C8B3C7083}" presName="composite" presStyleCnt="0"/>
      <dgm:spPr/>
    </dgm:pt>
    <dgm:pt modelId="{C8922FDF-8127-544C-A7E3-B815217E9B11}" type="pres">
      <dgm:prSet presAssocID="{952A20E6-33F4-E64A-889D-1E3C8B3C7083}" presName="Accent" presStyleLbl="alignAcc1" presStyleIdx="0" presStyleCnt="5"/>
      <dgm:spPr/>
    </dgm:pt>
    <dgm:pt modelId="{723FE07B-CED1-C848-96AA-9193440DDBA2}" type="pres">
      <dgm:prSet presAssocID="{952A20E6-33F4-E64A-889D-1E3C8B3C7083}" presName="Image"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1B30AB78-FCAA-3740-AAA1-2189E3E0F656}" type="pres">
      <dgm:prSet presAssocID="{952A20E6-33F4-E64A-889D-1E3C8B3C7083}" presName="Child" presStyleLbl="revTx" presStyleIdx="0" presStyleCnt="5">
        <dgm:presLayoutVars>
          <dgm:bulletEnabled val="1"/>
        </dgm:presLayoutVars>
      </dgm:prSet>
      <dgm:spPr/>
      <dgm:t>
        <a:bodyPr/>
        <a:lstStyle/>
        <a:p>
          <a:endParaRPr lang="es-ES"/>
        </a:p>
      </dgm:t>
    </dgm:pt>
    <dgm:pt modelId="{449C74ED-A748-F642-BABF-0AFF6BE56F87}" type="pres">
      <dgm:prSet presAssocID="{952A20E6-33F4-E64A-889D-1E3C8B3C7083}" presName="Parent" presStyleLbl="alignNode1" presStyleIdx="0" presStyleCnt="5">
        <dgm:presLayoutVars>
          <dgm:bulletEnabled val="1"/>
        </dgm:presLayoutVars>
      </dgm:prSet>
      <dgm:spPr/>
      <dgm:t>
        <a:bodyPr/>
        <a:lstStyle/>
        <a:p>
          <a:endParaRPr lang="es-ES"/>
        </a:p>
      </dgm:t>
    </dgm:pt>
    <dgm:pt modelId="{D302020F-D363-B943-8F30-6A32CC44B152}" type="pres">
      <dgm:prSet presAssocID="{00D28FD7-805D-3C4B-87CB-BB7695F1B0C9}" presName="sibTrans" presStyleCnt="0"/>
      <dgm:spPr/>
    </dgm:pt>
    <dgm:pt modelId="{2363CEF2-E76C-5B49-B15B-1F8016BB3621}" type="pres">
      <dgm:prSet presAssocID="{956F5B96-E6E0-DD4A-9257-8EC28FAC4479}" presName="composite" presStyleCnt="0"/>
      <dgm:spPr/>
    </dgm:pt>
    <dgm:pt modelId="{EADE8580-186D-4348-80CA-415558A06FDD}" type="pres">
      <dgm:prSet presAssocID="{956F5B96-E6E0-DD4A-9257-8EC28FAC4479}" presName="Accent" presStyleLbl="alignAcc1" presStyleIdx="1" presStyleCnt="5"/>
      <dgm:spPr/>
    </dgm:pt>
    <dgm:pt modelId="{0AF52AB4-30E3-7742-BA1B-1A1546FAF962}" type="pres">
      <dgm:prSet presAssocID="{956F5B96-E6E0-DD4A-9257-8EC28FAC4479}" presName="Image"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145EDBE7-3532-9C4C-83AF-A05C6CD1AE93}" type="pres">
      <dgm:prSet presAssocID="{956F5B96-E6E0-DD4A-9257-8EC28FAC4479}" presName="Child" presStyleLbl="revTx" presStyleIdx="1" presStyleCnt="5">
        <dgm:presLayoutVars>
          <dgm:bulletEnabled val="1"/>
        </dgm:presLayoutVars>
      </dgm:prSet>
      <dgm:spPr/>
      <dgm:t>
        <a:bodyPr/>
        <a:lstStyle/>
        <a:p>
          <a:endParaRPr lang="es-ES"/>
        </a:p>
      </dgm:t>
    </dgm:pt>
    <dgm:pt modelId="{6DD6549B-BCDC-7648-A289-4BF2CCA60733}" type="pres">
      <dgm:prSet presAssocID="{956F5B96-E6E0-DD4A-9257-8EC28FAC4479}" presName="Parent" presStyleLbl="alignNode1" presStyleIdx="1" presStyleCnt="5">
        <dgm:presLayoutVars>
          <dgm:bulletEnabled val="1"/>
        </dgm:presLayoutVars>
      </dgm:prSet>
      <dgm:spPr/>
      <dgm:t>
        <a:bodyPr/>
        <a:lstStyle/>
        <a:p>
          <a:endParaRPr lang="es-ES"/>
        </a:p>
      </dgm:t>
    </dgm:pt>
    <dgm:pt modelId="{BE6B798C-F284-C44A-90C9-0B4BE9DCEE91}" type="pres">
      <dgm:prSet presAssocID="{01560612-BB24-A346-B687-F60106F39D03}" presName="sibTrans" presStyleCnt="0"/>
      <dgm:spPr/>
    </dgm:pt>
    <dgm:pt modelId="{3357C064-1840-084D-AD9D-E38E486282D2}" type="pres">
      <dgm:prSet presAssocID="{3519A1FE-888D-EF45-A8AA-23E4DB2F6504}" presName="composite" presStyleCnt="0"/>
      <dgm:spPr/>
    </dgm:pt>
    <dgm:pt modelId="{377B284D-2A59-E245-8364-5D2C9E8ED551}" type="pres">
      <dgm:prSet presAssocID="{3519A1FE-888D-EF45-A8AA-23E4DB2F6504}" presName="Accent" presStyleLbl="alignAcc1" presStyleIdx="2" presStyleCnt="5"/>
      <dgm:spPr/>
    </dgm:pt>
    <dgm:pt modelId="{900ECC33-69A5-AE44-9F8E-57C969F065B7}" type="pres">
      <dgm:prSet presAssocID="{3519A1FE-888D-EF45-A8AA-23E4DB2F6504}" presName="Image" presStyleLbl="node1" presStyleIdx="2" presStyleCnt="5" custLinFactNeighborX="-2466" custLinFactNeighborY="-203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pt>
    <dgm:pt modelId="{4BE9E896-B06E-1041-ADD5-71F5363721CA}" type="pres">
      <dgm:prSet presAssocID="{3519A1FE-888D-EF45-A8AA-23E4DB2F6504}" presName="Child" presStyleLbl="revTx" presStyleIdx="2" presStyleCnt="5">
        <dgm:presLayoutVars>
          <dgm:bulletEnabled val="1"/>
        </dgm:presLayoutVars>
      </dgm:prSet>
      <dgm:spPr/>
      <dgm:t>
        <a:bodyPr/>
        <a:lstStyle/>
        <a:p>
          <a:endParaRPr lang="es-ES"/>
        </a:p>
      </dgm:t>
    </dgm:pt>
    <dgm:pt modelId="{6343F48B-8CB4-FA49-BFC8-36663CED9623}" type="pres">
      <dgm:prSet presAssocID="{3519A1FE-888D-EF45-A8AA-23E4DB2F6504}" presName="Parent" presStyleLbl="alignNode1" presStyleIdx="2" presStyleCnt="5" custScaleX="100106" custScaleY="118880">
        <dgm:presLayoutVars>
          <dgm:bulletEnabled val="1"/>
        </dgm:presLayoutVars>
      </dgm:prSet>
      <dgm:spPr/>
      <dgm:t>
        <a:bodyPr/>
        <a:lstStyle/>
        <a:p>
          <a:endParaRPr lang="es-ES"/>
        </a:p>
      </dgm:t>
    </dgm:pt>
    <dgm:pt modelId="{C72C8316-156F-2E40-BD8E-915A038FF9BD}" type="pres">
      <dgm:prSet presAssocID="{87C13B34-7E84-8C44-A99E-FE7303B11347}" presName="sibTrans" presStyleCnt="0"/>
      <dgm:spPr/>
    </dgm:pt>
    <dgm:pt modelId="{C8D19F97-9FCE-814B-AE2F-8FB509E77BEB}" type="pres">
      <dgm:prSet presAssocID="{1BD21FE6-DDFA-BB4C-B711-4BC756936F1D}" presName="composite" presStyleCnt="0"/>
      <dgm:spPr/>
    </dgm:pt>
    <dgm:pt modelId="{E878F0C0-8204-E648-9409-FFD3DA419A6D}" type="pres">
      <dgm:prSet presAssocID="{1BD21FE6-DDFA-BB4C-B711-4BC756936F1D}" presName="Accent" presStyleLbl="alignAcc1" presStyleIdx="3" presStyleCnt="5"/>
      <dgm:spPr/>
    </dgm:pt>
    <dgm:pt modelId="{B635C696-E7ED-2B4C-9696-1AD868453C61}" type="pres">
      <dgm:prSet presAssocID="{1BD21FE6-DDFA-BB4C-B711-4BC756936F1D}" presName="Image" presStyleLbl="node1" presStyleIdx="3" presStyleCnt="5"/>
      <dgm:spPr>
        <a:blipFill>
          <a:blip xmlns:r="http://schemas.openxmlformats.org/officeDocument/2006/relationships" r:embed="rId4"/>
          <a:srcRect/>
          <a:stretch>
            <a:fillRect t="-8000" b="-8000"/>
          </a:stretch>
        </a:blipFill>
      </dgm:spPr>
    </dgm:pt>
    <dgm:pt modelId="{BD352FF5-D52D-8B4C-8E11-0B021DA00AC5}" type="pres">
      <dgm:prSet presAssocID="{1BD21FE6-DDFA-BB4C-B711-4BC756936F1D}" presName="Child" presStyleLbl="revTx" presStyleIdx="3" presStyleCnt="5">
        <dgm:presLayoutVars>
          <dgm:bulletEnabled val="1"/>
        </dgm:presLayoutVars>
      </dgm:prSet>
      <dgm:spPr/>
      <dgm:t>
        <a:bodyPr/>
        <a:lstStyle/>
        <a:p>
          <a:endParaRPr lang="es-ES"/>
        </a:p>
      </dgm:t>
    </dgm:pt>
    <dgm:pt modelId="{41E5EF2E-18A1-6043-BDC5-DB66E5899606}" type="pres">
      <dgm:prSet presAssocID="{1BD21FE6-DDFA-BB4C-B711-4BC756936F1D}" presName="Parent" presStyleLbl="alignNode1" presStyleIdx="3" presStyleCnt="5">
        <dgm:presLayoutVars>
          <dgm:bulletEnabled val="1"/>
        </dgm:presLayoutVars>
      </dgm:prSet>
      <dgm:spPr/>
      <dgm:t>
        <a:bodyPr/>
        <a:lstStyle/>
        <a:p>
          <a:endParaRPr lang="es-ES"/>
        </a:p>
      </dgm:t>
    </dgm:pt>
    <dgm:pt modelId="{B709FCFC-39A1-7248-8D59-494D54F9FC10}" type="pres">
      <dgm:prSet presAssocID="{A4E0F557-E20F-5E4B-8D41-AFC39AA379D4}" presName="sibTrans" presStyleCnt="0"/>
      <dgm:spPr/>
    </dgm:pt>
    <dgm:pt modelId="{AA3EE273-FC2C-6641-89FC-088278AFB662}" type="pres">
      <dgm:prSet presAssocID="{138B8253-E958-5849-9DEF-C93D24E9F9D0}" presName="composite" presStyleCnt="0"/>
      <dgm:spPr/>
    </dgm:pt>
    <dgm:pt modelId="{62AEE04D-8925-3B44-B2C7-1D12F14AD657}" type="pres">
      <dgm:prSet presAssocID="{138B8253-E958-5849-9DEF-C93D24E9F9D0}" presName="Accent" presStyleLbl="alignAcc1" presStyleIdx="4" presStyleCnt="5"/>
      <dgm:spPr/>
    </dgm:pt>
    <dgm:pt modelId="{56A18636-B4B9-6242-A1A5-5716FDDEC94A}" type="pres">
      <dgm:prSet presAssocID="{138B8253-E958-5849-9DEF-C93D24E9F9D0}" presName="Image"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pt>
    <dgm:pt modelId="{8E0C1610-6704-E248-9B05-DF3B1323C29B}" type="pres">
      <dgm:prSet presAssocID="{138B8253-E958-5849-9DEF-C93D24E9F9D0}" presName="Child" presStyleLbl="revTx" presStyleIdx="4" presStyleCnt="5">
        <dgm:presLayoutVars>
          <dgm:bulletEnabled val="1"/>
        </dgm:presLayoutVars>
      </dgm:prSet>
      <dgm:spPr/>
      <dgm:t>
        <a:bodyPr/>
        <a:lstStyle/>
        <a:p>
          <a:endParaRPr lang="es-ES"/>
        </a:p>
      </dgm:t>
    </dgm:pt>
    <dgm:pt modelId="{C96A3217-3C07-DF46-87FF-DA110449F170}" type="pres">
      <dgm:prSet presAssocID="{138B8253-E958-5849-9DEF-C93D24E9F9D0}" presName="Parent" presStyleLbl="alignNode1" presStyleIdx="4" presStyleCnt="5">
        <dgm:presLayoutVars>
          <dgm:bulletEnabled val="1"/>
        </dgm:presLayoutVars>
      </dgm:prSet>
      <dgm:spPr/>
      <dgm:t>
        <a:bodyPr/>
        <a:lstStyle/>
        <a:p>
          <a:endParaRPr lang="es-ES"/>
        </a:p>
      </dgm:t>
    </dgm:pt>
  </dgm:ptLst>
  <dgm:cxnLst>
    <dgm:cxn modelId="{8C7B11AB-FA5E-C748-9311-8FBF3560F9EC}" type="presOf" srcId="{96050EB4-AE2C-E241-AB00-363B28543566}" destId="{1B30AB78-FCAA-3740-AAA1-2189E3E0F656}" srcOrd="0" destOrd="1" presId="urn:microsoft.com/office/officeart/2008/layout/TitlePictureLineup"/>
    <dgm:cxn modelId="{DC257DC8-9401-5C4D-B8CB-3443237E87E2}" type="presOf" srcId="{138B8253-E958-5849-9DEF-C93D24E9F9D0}" destId="{C96A3217-3C07-DF46-87FF-DA110449F170}" srcOrd="0" destOrd="0" presId="urn:microsoft.com/office/officeart/2008/layout/TitlePictureLineup"/>
    <dgm:cxn modelId="{0CDDA641-9DBB-AB4D-A247-63556208D20D}" type="presOf" srcId="{999E5F0B-8427-2046-B1C5-346F7BB22BE2}" destId="{145EDBE7-3532-9C4C-83AF-A05C6CD1AE93}" srcOrd="0" destOrd="3" presId="urn:microsoft.com/office/officeart/2008/layout/TitlePictureLineup"/>
    <dgm:cxn modelId="{840FA41C-AD39-CD4B-A531-9BD3009CEEDF}" srcId="{1BD21FE6-DDFA-BB4C-B711-4BC756936F1D}" destId="{154EC681-8EE9-3547-BF70-D80CA7AFB11A}" srcOrd="1" destOrd="0" parTransId="{1C0CAAE7-DAC4-AF41-9B5A-0B27CDAA394A}" sibTransId="{347C19A0-B841-CC48-88EA-1D8EA03DD4B6}"/>
    <dgm:cxn modelId="{68596561-3F4A-1D4E-A4A1-3177DC82A21D}" type="presOf" srcId="{26746724-FE85-6740-8DA9-44B0A9B2F21F}" destId="{8E0C1610-6704-E248-9B05-DF3B1323C29B}" srcOrd="0" destOrd="0" presId="urn:microsoft.com/office/officeart/2008/layout/TitlePictureLineup"/>
    <dgm:cxn modelId="{BD66AF6D-6C1E-2C4A-9818-2461D65897DF}" type="presOf" srcId="{1BD21FE6-DDFA-BB4C-B711-4BC756936F1D}" destId="{41E5EF2E-18A1-6043-BDC5-DB66E5899606}" srcOrd="0" destOrd="0" presId="urn:microsoft.com/office/officeart/2008/layout/TitlePictureLineup"/>
    <dgm:cxn modelId="{D55594E5-3B59-4D45-859C-DE0EB52C520F}" srcId="{956F5B96-E6E0-DD4A-9257-8EC28FAC4479}" destId="{999E5F0B-8427-2046-B1C5-346F7BB22BE2}" srcOrd="3" destOrd="0" parTransId="{1A52DAC9-68CB-D04C-AA85-C11E0634FB1C}" sibTransId="{32A79309-026F-074A-BFF5-A5D81BAECB2A}"/>
    <dgm:cxn modelId="{AE1A4EEE-C98A-D647-82DB-988427B1F507}" type="presOf" srcId="{52BE48C9-E6C0-9542-B075-CF224F0A805D}" destId="{4BE9E896-B06E-1041-ADD5-71F5363721CA}" srcOrd="0" destOrd="4" presId="urn:microsoft.com/office/officeart/2008/layout/TitlePictureLineup"/>
    <dgm:cxn modelId="{28E2B704-1515-854C-9A05-6BCFF9D2F782}" type="presOf" srcId="{78E241F9-623C-334C-9539-7CD57A303CA5}" destId="{145EDBE7-3532-9C4C-83AF-A05C6CD1AE93}" srcOrd="0" destOrd="4" presId="urn:microsoft.com/office/officeart/2008/layout/TitlePictureLineup"/>
    <dgm:cxn modelId="{B209654F-C07D-984E-8688-3DC0B6534A20}" srcId="{956F5B96-E6E0-DD4A-9257-8EC28FAC4479}" destId="{E13C0C19-E1CF-D04A-AEB2-1A3840191500}" srcOrd="9" destOrd="0" parTransId="{80737537-D6D2-BE48-BB00-C70EBCA20CAC}" sibTransId="{45C6E009-DF20-A440-8812-2282F34065D1}"/>
    <dgm:cxn modelId="{20EA74BA-0E52-F942-9019-B1151076AA5F}" srcId="{952A20E6-33F4-E64A-889D-1E3C8B3C7083}" destId="{F727E382-94C2-D54F-8951-B9E19F2FC032}" srcOrd="0" destOrd="0" parTransId="{59D5AE6D-E8EA-EA40-932E-94600B7A8B62}" sibTransId="{204B1F1B-F502-3B40-92D2-E766D087CB37}"/>
    <dgm:cxn modelId="{AAA712D2-5A2B-094B-BFB7-06684FCD8951}" srcId="{138B8253-E958-5849-9DEF-C93D24E9F9D0}" destId="{26746724-FE85-6740-8DA9-44B0A9B2F21F}" srcOrd="0" destOrd="0" parTransId="{3985C9EC-F8D9-494E-B3BF-BA26E0787214}" sibTransId="{C2AF0915-DCD0-BF47-931A-668BA7351963}"/>
    <dgm:cxn modelId="{C98D1DDC-69E9-5446-A00A-F22FFBBD58BD}" srcId="{3519A1FE-888D-EF45-A8AA-23E4DB2F6504}" destId="{BB4CAA6C-8EE8-C947-AD98-DD540B0C242D}" srcOrd="3" destOrd="0" parTransId="{E46BA8E5-A86E-0948-9E01-21B63F548D0B}" sibTransId="{BD2CBC20-AD4B-154A-BB65-BBD38B9A4A5A}"/>
    <dgm:cxn modelId="{CBF94E6A-DB89-D94D-804C-01FE537813B4}" srcId="{656DDD84-2F0D-5A40-9D4C-FDB1A54BE311}" destId="{1BD21FE6-DDFA-BB4C-B711-4BC756936F1D}" srcOrd="3" destOrd="0" parTransId="{AEBE2331-5F88-904A-B85A-5D7B7B712A86}" sibTransId="{A4E0F557-E20F-5E4B-8D41-AFC39AA379D4}"/>
    <dgm:cxn modelId="{724FACA5-8E3B-5742-BC30-AF9A39ADF540}" type="presOf" srcId="{21A52F04-089D-1A4E-B1B3-3FEDB7383CDE}" destId="{145EDBE7-3532-9C4C-83AF-A05C6CD1AE93}" srcOrd="0" destOrd="8" presId="urn:microsoft.com/office/officeart/2008/layout/TitlePictureLineup"/>
    <dgm:cxn modelId="{62D80FE5-78C9-704B-8A2D-2A19FFC7B7F1}" type="presOf" srcId="{AD8C080C-8231-B948-82A3-D4346D22A89E}" destId="{145EDBE7-3532-9C4C-83AF-A05C6CD1AE93}" srcOrd="0" destOrd="2" presId="urn:microsoft.com/office/officeart/2008/layout/TitlePictureLineup"/>
    <dgm:cxn modelId="{9F98C835-7C22-8149-AD7F-5DEDC2BE96AC}" srcId="{3519A1FE-888D-EF45-A8AA-23E4DB2F6504}" destId="{8E83EA00-2DDC-FE47-8466-C2952A75EED7}" srcOrd="5" destOrd="0" parTransId="{A5D55C38-FF15-404D-93EB-69363692C36D}" sibTransId="{462DCAD1-44AC-294E-BCB7-6F2351DADEEF}"/>
    <dgm:cxn modelId="{EB80B448-BEFA-8543-B6FC-0480BE8523B0}" srcId="{3519A1FE-888D-EF45-A8AA-23E4DB2F6504}" destId="{009843ED-F1B4-B441-898E-D934047A43BE}" srcOrd="6" destOrd="0" parTransId="{15C64849-D18A-6142-9CBC-ED09243D07A4}" sibTransId="{BE4C0222-D041-FC41-BF97-3BFF052D674A}"/>
    <dgm:cxn modelId="{75CA97BB-E950-E04D-84CE-E96F4AAF4EE1}" type="presOf" srcId="{E13C0C19-E1CF-D04A-AEB2-1A3840191500}" destId="{145EDBE7-3532-9C4C-83AF-A05C6CD1AE93}" srcOrd="0" destOrd="9" presId="urn:microsoft.com/office/officeart/2008/layout/TitlePictureLineup"/>
    <dgm:cxn modelId="{4124012B-2A05-8144-930F-8BF5C3D885FA}" type="presOf" srcId="{8E83EA00-2DDC-FE47-8466-C2952A75EED7}" destId="{4BE9E896-B06E-1041-ADD5-71F5363721CA}" srcOrd="0" destOrd="5" presId="urn:microsoft.com/office/officeart/2008/layout/TitlePictureLineup"/>
    <dgm:cxn modelId="{7E241E35-65D8-3A44-A1A4-E009D2AA377E}" type="presOf" srcId="{956F5B96-E6E0-DD4A-9257-8EC28FAC4479}" destId="{6DD6549B-BCDC-7648-A289-4BF2CCA60733}" srcOrd="0" destOrd="0" presId="urn:microsoft.com/office/officeart/2008/layout/TitlePictureLineup"/>
    <dgm:cxn modelId="{B4E333E3-4606-3B4E-B28A-8D30D0BF2831}" srcId="{656DDD84-2F0D-5A40-9D4C-FDB1A54BE311}" destId="{956F5B96-E6E0-DD4A-9257-8EC28FAC4479}" srcOrd="1" destOrd="0" parTransId="{2F631356-A635-C24A-B550-9DE9ABEC25D2}" sibTransId="{01560612-BB24-A346-B687-F60106F39D03}"/>
    <dgm:cxn modelId="{B0900B33-AB47-2E46-BC46-76699210CD80}" srcId="{3519A1FE-888D-EF45-A8AA-23E4DB2F6504}" destId="{A6398080-D05E-CC46-824C-370B38AB810E}" srcOrd="1" destOrd="0" parTransId="{28AA4DE8-4FDA-5E49-8CD1-6797AD5BF22C}" sibTransId="{C429815E-6017-594D-8D1D-6DAACBB9C458}"/>
    <dgm:cxn modelId="{AEA5D057-4270-244B-849D-975BF6B1B736}" type="presOf" srcId="{ADD9B48F-5EAF-3644-8C24-0BDCBEA71A52}" destId="{4BE9E896-B06E-1041-ADD5-71F5363721CA}" srcOrd="0" destOrd="0" presId="urn:microsoft.com/office/officeart/2008/layout/TitlePictureLineup"/>
    <dgm:cxn modelId="{8185815E-0439-9B45-87C5-92E6FF0439E4}" type="presOf" srcId="{656DDD84-2F0D-5A40-9D4C-FDB1A54BE311}" destId="{F5B77754-FBCB-5D4C-AB39-B1A111233D05}" srcOrd="0" destOrd="0" presId="urn:microsoft.com/office/officeart/2008/layout/TitlePictureLineup"/>
    <dgm:cxn modelId="{89F3DDCB-25A6-194D-BA5E-DB7E41F7C884}" type="presOf" srcId="{3519A1FE-888D-EF45-A8AA-23E4DB2F6504}" destId="{6343F48B-8CB4-FA49-BFC8-36663CED9623}" srcOrd="0" destOrd="0" presId="urn:microsoft.com/office/officeart/2008/layout/TitlePictureLineup"/>
    <dgm:cxn modelId="{4723F8F8-5F94-A644-AFC0-5AB617EB727F}" type="presOf" srcId="{FB4D6865-962C-824E-975C-F510C92B2FAB}" destId="{4BE9E896-B06E-1041-ADD5-71F5363721CA}" srcOrd="0" destOrd="2" presId="urn:microsoft.com/office/officeart/2008/layout/TitlePictureLineup"/>
    <dgm:cxn modelId="{C961F2E7-323C-F94B-9FA9-A0947D832D79}" type="presOf" srcId="{952A20E6-33F4-E64A-889D-1E3C8B3C7083}" destId="{449C74ED-A748-F642-BABF-0AFF6BE56F87}" srcOrd="0" destOrd="0" presId="urn:microsoft.com/office/officeart/2008/layout/TitlePictureLineup"/>
    <dgm:cxn modelId="{3FA3ED85-6631-9142-BB0B-8FDD355564AA}" srcId="{956F5B96-E6E0-DD4A-9257-8EC28FAC4479}" destId="{AD8C080C-8231-B948-82A3-D4346D22A89E}" srcOrd="2" destOrd="0" parTransId="{79EEB39F-AEC1-A847-87E1-C90449C0EF26}" sibTransId="{6B52FC51-07D6-E84F-B2FD-712209033FB3}"/>
    <dgm:cxn modelId="{E9D906E0-7657-D54C-8421-823F18ED0671}" srcId="{956F5B96-E6E0-DD4A-9257-8EC28FAC4479}" destId="{3E84197F-D1D6-FC40-9EAB-80E0B368B34E}" srcOrd="0" destOrd="0" parTransId="{7887B86E-DE05-4247-8DC0-01E883F264E2}" sibTransId="{7917E79F-29CE-C242-AD50-7EBDA25AE6F5}"/>
    <dgm:cxn modelId="{604A00E6-CCBC-8745-8D23-4505DD323A5B}" type="presOf" srcId="{956F4F47-F4F2-BB47-B83F-5A8616F63125}" destId="{145EDBE7-3532-9C4C-83AF-A05C6CD1AE93}" srcOrd="0" destOrd="5" presId="urn:microsoft.com/office/officeart/2008/layout/TitlePictureLineup"/>
    <dgm:cxn modelId="{C0410281-BE05-4046-986E-9616570CE62A}" type="presOf" srcId="{BB4CAA6C-8EE8-C947-AD98-DD540B0C242D}" destId="{4BE9E896-B06E-1041-ADD5-71F5363721CA}" srcOrd="0" destOrd="3" presId="urn:microsoft.com/office/officeart/2008/layout/TitlePictureLineup"/>
    <dgm:cxn modelId="{8E44526A-6329-AE45-9CD1-342EE314E9E0}" srcId="{952A20E6-33F4-E64A-889D-1E3C8B3C7083}" destId="{96050EB4-AE2C-E241-AB00-363B28543566}" srcOrd="1" destOrd="0" parTransId="{0C1D30A5-EEB7-E849-948D-87BFAD762211}" sibTransId="{F63CBEBD-F9F1-4244-8CA7-715D525BEFEC}"/>
    <dgm:cxn modelId="{F32C773D-0222-164E-960B-7AC412E381E6}" srcId="{1BD21FE6-DDFA-BB4C-B711-4BC756936F1D}" destId="{EB20FE59-B8A8-104B-91F4-D023CF5E7350}" srcOrd="2" destOrd="0" parTransId="{20F4C210-4E7A-7B45-A7F1-0AE4487A6856}" sibTransId="{DC48F11E-CFA9-F241-A2EA-ED7E4B70309C}"/>
    <dgm:cxn modelId="{3F91E07E-9549-0A4C-8A86-7BAB45F1E602}" type="presOf" srcId="{8C1BD781-3926-3649-95E2-981F4E0259A3}" destId="{BD352FF5-D52D-8B4C-8E11-0B021DA00AC5}" srcOrd="0" destOrd="0" presId="urn:microsoft.com/office/officeart/2008/layout/TitlePictureLineup"/>
    <dgm:cxn modelId="{CEA07E3C-EBCC-CF4E-9013-FEF6E2B8B16D}" type="presOf" srcId="{5D1B1E7C-FC9E-C84D-A1AD-3C992A1523FF}" destId="{145EDBE7-3532-9C4C-83AF-A05C6CD1AE93}" srcOrd="0" destOrd="1" presId="urn:microsoft.com/office/officeart/2008/layout/TitlePictureLineup"/>
    <dgm:cxn modelId="{F3DE5256-C5D9-7045-9DDB-B4FE3FD520DD}" srcId="{956F5B96-E6E0-DD4A-9257-8EC28FAC4479}" destId="{956F4F47-F4F2-BB47-B83F-5A8616F63125}" srcOrd="5" destOrd="0" parTransId="{0F004F5B-B422-8644-999D-9679C668C4AB}" sibTransId="{C25736D3-511B-3843-9D9B-8B98D31CB389}"/>
    <dgm:cxn modelId="{7A78F288-9040-EA49-950C-D8675FB87F73}" srcId="{656DDD84-2F0D-5A40-9D4C-FDB1A54BE311}" destId="{138B8253-E958-5849-9DEF-C93D24E9F9D0}" srcOrd="4" destOrd="0" parTransId="{631E7359-15AF-7040-91CD-F5F0FEB286B2}" sibTransId="{B2150818-E335-F24A-BED5-CFCAFE30887B}"/>
    <dgm:cxn modelId="{3974F520-2D8E-FD45-81B7-97C523C4AEB0}" type="presOf" srcId="{3E84197F-D1D6-FC40-9EAB-80E0B368B34E}" destId="{145EDBE7-3532-9C4C-83AF-A05C6CD1AE93}" srcOrd="0" destOrd="0" presId="urn:microsoft.com/office/officeart/2008/layout/TitlePictureLineup"/>
    <dgm:cxn modelId="{F5A11E46-F0C3-9740-BBCF-44D5094A806F}" srcId="{656DDD84-2F0D-5A40-9D4C-FDB1A54BE311}" destId="{952A20E6-33F4-E64A-889D-1E3C8B3C7083}" srcOrd="0" destOrd="0" parTransId="{151AA8DD-8757-884A-9FB5-1F69BE3FF612}" sibTransId="{00D28FD7-805D-3C4B-87CB-BB7695F1B0C9}"/>
    <dgm:cxn modelId="{5475FD64-6610-2F4E-A4D2-B3F01E99B053}" srcId="{3519A1FE-888D-EF45-A8AA-23E4DB2F6504}" destId="{ADD9B48F-5EAF-3644-8C24-0BDCBEA71A52}" srcOrd="0" destOrd="0" parTransId="{53454552-587B-DA40-88FD-DA23C5690B17}" sibTransId="{D34A90CB-E058-034C-AF84-F5FBC96E6129}"/>
    <dgm:cxn modelId="{05751DA5-05AA-B74E-A609-5ACB6634F315}" type="presOf" srcId="{F727E382-94C2-D54F-8951-B9E19F2FC032}" destId="{1B30AB78-FCAA-3740-AAA1-2189E3E0F656}" srcOrd="0" destOrd="0" presId="urn:microsoft.com/office/officeart/2008/layout/TitlePictureLineup"/>
    <dgm:cxn modelId="{B56B32A3-0363-2F4F-A475-4A2147DD25D0}" type="presOf" srcId="{BE8FB070-4F82-BB45-93D7-EBA75F7A28C2}" destId="{145EDBE7-3532-9C4C-83AF-A05C6CD1AE93}" srcOrd="0" destOrd="7" presId="urn:microsoft.com/office/officeart/2008/layout/TitlePictureLineup"/>
    <dgm:cxn modelId="{DEA1F979-F1BA-A94C-9E1A-8023E6B67C6F}" type="presOf" srcId="{009843ED-F1B4-B441-898E-D934047A43BE}" destId="{4BE9E896-B06E-1041-ADD5-71F5363721CA}" srcOrd="0" destOrd="6" presId="urn:microsoft.com/office/officeart/2008/layout/TitlePictureLineup"/>
    <dgm:cxn modelId="{FC4D1EF0-EB8E-FF48-BAAF-EA093E0DCD34}" srcId="{956F5B96-E6E0-DD4A-9257-8EC28FAC4479}" destId="{21A52F04-089D-1A4E-B1B3-3FEDB7383CDE}" srcOrd="8" destOrd="0" parTransId="{8BFB6B7D-5DA5-604E-830B-2D126AC29ED6}" sibTransId="{92AD73F1-BBEB-284C-8E62-1334F1F6CF60}"/>
    <dgm:cxn modelId="{B5FC5595-B940-7C4A-AFAA-307742B0EB20}" srcId="{1BD21FE6-DDFA-BB4C-B711-4BC756936F1D}" destId="{8C1BD781-3926-3649-95E2-981F4E0259A3}" srcOrd="0" destOrd="0" parTransId="{7A2AE15E-45CC-9243-A5A5-2B498AE5A2D2}" sibTransId="{2B6CD395-7C00-BF40-9F97-4BE9761AFE32}"/>
    <dgm:cxn modelId="{D394AF45-D318-8B40-B52A-34F0C81ED19D}" type="presOf" srcId="{A6398080-D05E-CC46-824C-370B38AB810E}" destId="{4BE9E896-B06E-1041-ADD5-71F5363721CA}" srcOrd="0" destOrd="1" presId="urn:microsoft.com/office/officeart/2008/layout/TitlePictureLineup"/>
    <dgm:cxn modelId="{2EC72641-FF51-264B-A5C5-876935C3F4D3}" type="presOf" srcId="{EB20FE59-B8A8-104B-91F4-D023CF5E7350}" destId="{BD352FF5-D52D-8B4C-8E11-0B021DA00AC5}" srcOrd="0" destOrd="2" presId="urn:microsoft.com/office/officeart/2008/layout/TitlePictureLineup"/>
    <dgm:cxn modelId="{1D23CCBB-5E97-B846-A8CA-777826F1E5D0}" srcId="{656DDD84-2F0D-5A40-9D4C-FDB1A54BE311}" destId="{3519A1FE-888D-EF45-A8AA-23E4DB2F6504}" srcOrd="2" destOrd="0" parTransId="{81A119B1-93D2-9742-A950-492A857E7D2B}" sibTransId="{87C13B34-7E84-8C44-A99E-FE7303B11347}"/>
    <dgm:cxn modelId="{20B608EB-F75F-D44B-A9E1-4224EF4EE8B5}" srcId="{956F5B96-E6E0-DD4A-9257-8EC28FAC4479}" destId="{5D1B1E7C-FC9E-C84D-A1AD-3C992A1523FF}" srcOrd="1" destOrd="0" parTransId="{DC1F73A0-FFE1-924E-8452-43565B182219}" sibTransId="{2C527D19-F922-1D4A-B9A1-048A6FC63F31}"/>
    <dgm:cxn modelId="{68237AEB-6AC1-F347-84D5-D7267E3E97E0}" srcId="{956F5B96-E6E0-DD4A-9257-8EC28FAC4479}" destId="{AB7BDE63-DE0A-3A48-B1A6-E4302E93DEF7}" srcOrd="6" destOrd="0" parTransId="{D2628820-2704-6745-875D-75AE9A73DF93}" sibTransId="{065F70A9-8227-2C43-80F5-DC90D7885C15}"/>
    <dgm:cxn modelId="{FA5AF2FD-FDDA-F640-9CE8-81D5D2386CC8}" srcId="{3519A1FE-888D-EF45-A8AA-23E4DB2F6504}" destId="{52BE48C9-E6C0-9542-B075-CF224F0A805D}" srcOrd="4" destOrd="0" parTransId="{2806D7FD-3BDF-574F-A2C2-087C6E2E35B6}" sibTransId="{24BB41A3-92B6-9842-87C8-5A6A9E39AAE6}"/>
    <dgm:cxn modelId="{219B8187-57A6-D042-87C2-F256D9141E32}" type="presOf" srcId="{154EC681-8EE9-3547-BF70-D80CA7AFB11A}" destId="{BD352FF5-D52D-8B4C-8E11-0B021DA00AC5}" srcOrd="0" destOrd="1" presId="urn:microsoft.com/office/officeart/2008/layout/TitlePictureLineup"/>
    <dgm:cxn modelId="{934FE25C-8BA3-5645-9E5D-5B15B53E4E7F}" type="presOf" srcId="{AB7BDE63-DE0A-3A48-B1A6-E4302E93DEF7}" destId="{145EDBE7-3532-9C4C-83AF-A05C6CD1AE93}" srcOrd="0" destOrd="6" presId="urn:microsoft.com/office/officeart/2008/layout/TitlePictureLineup"/>
    <dgm:cxn modelId="{A0253EBE-ECCF-9046-8F52-715F3BE61CCE}" srcId="{3519A1FE-888D-EF45-A8AA-23E4DB2F6504}" destId="{FB4D6865-962C-824E-975C-F510C92B2FAB}" srcOrd="2" destOrd="0" parTransId="{1718C7FE-F546-6049-BA39-599B678DA402}" sibTransId="{621292C6-49B8-FB44-89F0-B957E2DDE652}"/>
    <dgm:cxn modelId="{CB55DD5F-1EB3-F649-A2CF-4C31D0074A61}" srcId="{956F5B96-E6E0-DD4A-9257-8EC28FAC4479}" destId="{78E241F9-623C-334C-9539-7CD57A303CA5}" srcOrd="4" destOrd="0" parTransId="{731A83DA-12F1-784A-BCEB-7206F23A6F76}" sibTransId="{DF0ABE4D-F7E0-2342-9DA4-BD0DB0C4A31F}"/>
    <dgm:cxn modelId="{7322F5FE-4177-8C4C-BF7E-9BF13D34D1CE}" srcId="{956F5B96-E6E0-DD4A-9257-8EC28FAC4479}" destId="{BE8FB070-4F82-BB45-93D7-EBA75F7A28C2}" srcOrd="7" destOrd="0" parTransId="{300914D5-0445-5A4F-BC4D-AE00F391A159}" sibTransId="{DDCEBF45-C810-C145-ADDC-8F584D122EB8}"/>
    <dgm:cxn modelId="{0BE57FCD-02E7-C34F-ACA5-A94CD27022B8}" type="presParOf" srcId="{F5B77754-FBCB-5D4C-AB39-B1A111233D05}" destId="{BF49BD4D-2E3E-C34E-A7A7-55544D9D4170}" srcOrd="0" destOrd="0" presId="urn:microsoft.com/office/officeart/2008/layout/TitlePictureLineup"/>
    <dgm:cxn modelId="{4ECA9979-009C-214F-B082-F6E0E769E887}" type="presParOf" srcId="{BF49BD4D-2E3E-C34E-A7A7-55544D9D4170}" destId="{C8922FDF-8127-544C-A7E3-B815217E9B11}" srcOrd="0" destOrd="0" presId="urn:microsoft.com/office/officeart/2008/layout/TitlePictureLineup"/>
    <dgm:cxn modelId="{3F33DEB3-7399-4F45-822A-24897053CBAA}" type="presParOf" srcId="{BF49BD4D-2E3E-C34E-A7A7-55544D9D4170}" destId="{723FE07B-CED1-C848-96AA-9193440DDBA2}" srcOrd="1" destOrd="0" presId="urn:microsoft.com/office/officeart/2008/layout/TitlePictureLineup"/>
    <dgm:cxn modelId="{6A07D7F7-D1A9-664D-96F8-5B9C13CEA071}" type="presParOf" srcId="{BF49BD4D-2E3E-C34E-A7A7-55544D9D4170}" destId="{1B30AB78-FCAA-3740-AAA1-2189E3E0F656}" srcOrd="2" destOrd="0" presId="urn:microsoft.com/office/officeart/2008/layout/TitlePictureLineup"/>
    <dgm:cxn modelId="{DB7FD96A-1FB3-A847-A627-03676E241DDC}" type="presParOf" srcId="{BF49BD4D-2E3E-C34E-A7A7-55544D9D4170}" destId="{449C74ED-A748-F642-BABF-0AFF6BE56F87}" srcOrd="3" destOrd="0" presId="urn:microsoft.com/office/officeart/2008/layout/TitlePictureLineup"/>
    <dgm:cxn modelId="{C71192F2-B090-FA46-85D7-D9DE28AB368E}" type="presParOf" srcId="{F5B77754-FBCB-5D4C-AB39-B1A111233D05}" destId="{D302020F-D363-B943-8F30-6A32CC44B152}" srcOrd="1" destOrd="0" presId="urn:microsoft.com/office/officeart/2008/layout/TitlePictureLineup"/>
    <dgm:cxn modelId="{B6BA3240-6637-C643-87A7-5C83AC99E398}" type="presParOf" srcId="{F5B77754-FBCB-5D4C-AB39-B1A111233D05}" destId="{2363CEF2-E76C-5B49-B15B-1F8016BB3621}" srcOrd="2" destOrd="0" presId="urn:microsoft.com/office/officeart/2008/layout/TitlePictureLineup"/>
    <dgm:cxn modelId="{3282E9F2-2F63-C746-9D6D-0E607F3B6C44}" type="presParOf" srcId="{2363CEF2-E76C-5B49-B15B-1F8016BB3621}" destId="{EADE8580-186D-4348-80CA-415558A06FDD}" srcOrd="0" destOrd="0" presId="urn:microsoft.com/office/officeart/2008/layout/TitlePictureLineup"/>
    <dgm:cxn modelId="{4D87F7F5-3E8F-FA4D-A1E7-15DBDDBB6FBC}" type="presParOf" srcId="{2363CEF2-E76C-5B49-B15B-1F8016BB3621}" destId="{0AF52AB4-30E3-7742-BA1B-1A1546FAF962}" srcOrd="1" destOrd="0" presId="urn:microsoft.com/office/officeart/2008/layout/TitlePictureLineup"/>
    <dgm:cxn modelId="{BBF14F54-A553-964E-BDB3-5AE47053596F}" type="presParOf" srcId="{2363CEF2-E76C-5B49-B15B-1F8016BB3621}" destId="{145EDBE7-3532-9C4C-83AF-A05C6CD1AE93}" srcOrd="2" destOrd="0" presId="urn:microsoft.com/office/officeart/2008/layout/TitlePictureLineup"/>
    <dgm:cxn modelId="{2F5EB648-767F-224F-872D-90F2296E4E07}" type="presParOf" srcId="{2363CEF2-E76C-5B49-B15B-1F8016BB3621}" destId="{6DD6549B-BCDC-7648-A289-4BF2CCA60733}" srcOrd="3" destOrd="0" presId="urn:microsoft.com/office/officeart/2008/layout/TitlePictureLineup"/>
    <dgm:cxn modelId="{DC2CACAE-42B0-134E-A13D-C10C9C9E5E96}" type="presParOf" srcId="{F5B77754-FBCB-5D4C-AB39-B1A111233D05}" destId="{BE6B798C-F284-C44A-90C9-0B4BE9DCEE91}" srcOrd="3" destOrd="0" presId="urn:microsoft.com/office/officeart/2008/layout/TitlePictureLineup"/>
    <dgm:cxn modelId="{085C0D37-2074-464F-98B4-781743F4C49D}" type="presParOf" srcId="{F5B77754-FBCB-5D4C-AB39-B1A111233D05}" destId="{3357C064-1840-084D-AD9D-E38E486282D2}" srcOrd="4" destOrd="0" presId="urn:microsoft.com/office/officeart/2008/layout/TitlePictureLineup"/>
    <dgm:cxn modelId="{439679FB-FE54-7B4B-B1FE-0EC0A3535B8A}" type="presParOf" srcId="{3357C064-1840-084D-AD9D-E38E486282D2}" destId="{377B284D-2A59-E245-8364-5D2C9E8ED551}" srcOrd="0" destOrd="0" presId="urn:microsoft.com/office/officeart/2008/layout/TitlePictureLineup"/>
    <dgm:cxn modelId="{8E354D02-0038-A145-A4D3-772957F01B25}" type="presParOf" srcId="{3357C064-1840-084D-AD9D-E38E486282D2}" destId="{900ECC33-69A5-AE44-9F8E-57C969F065B7}" srcOrd="1" destOrd="0" presId="urn:microsoft.com/office/officeart/2008/layout/TitlePictureLineup"/>
    <dgm:cxn modelId="{F20DFFF4-DC51-DA48-BEFC-4A27C58C2AD6}" type="presParOf" srcId="{3357C064-1840-084D-AD9D-E38E486282D2}" destId="{4BE9E896-B06E-1041-ADD5-71F5363721CA}" srcOrd="2" destOrd="0" presId="urn:microsoft.com/office/officeart/2008/layout/TitlePictureLineup"/>
    <dgm:cxn modelId="{1CB75529-E1CF-3C4F-8C69-6C37A0E86519}" type="presParOf" srcId="{3357C064-1840-084D-AD9D-E38E486282D2}" destId="{6343F48B-8CB4-FA49-BFC8-36663CED9623}" srcOrd="3" destOrd="0" presId="urn:microsoft.com/office/officeart/2008/layout/TitlePictureLineup"/>
    <dgm:cxn modelId="{78291810-FC56-9D4F-A3BE-540DED07B944}" type="presParOf" srcId="{F5B77754-FBCB-5D4C-AB39-B1A111233D05}" destId="{C72C8316-156F-2E40-BD8E-915A038FF9BD}" srcOrd="5" destOrd="0" presId="urn:microsoft.com/office/officeart/2008/layout/TitlePictureLineup"/>
    <dgm:cxn modelId="{8F05B42C-225D-7C42-AEFA-82B87CEC8487}" type="presParOf" srcId="{F5B77754-FBCB-5D4C-AB39-B1A111233D05}" destId="{C8D19F97-9FCE-814B-AE2F-8FB509E77BEB}" srcOrd="6" destOrd="0" presId="urn:microsoft.com/office/officeart/2008/layout/TitlePictureLineup"/>
    <dgm:cxn modelId="{DB732B7C-83BD-4E4C-A52E-2C7DBA9E13E9}" type="presParOf" srcId="{C8D19F97-9FCE-814B-AE2F-8FB509E77BEB}" destId="{E878F0C0-8204-E648-9409-FFD3DA419A6D}" srcOrd="0" destOrd="0" presId="urn:microsoft.com/office/officeart/2008/layout/TitlePictureLineup"/>
    <dgm:cxn modelId="{806606BF-46A5-E14B-92DA-3CC4CBEA8CF0}" type="presParOf" srcId="{C8D19F97-9FCE-814B-AE2F-8FB509E77BEB}" destId="{B635C696-E7ED-2B4C-9696-1AD868453C61}" srcOrd="1" destOrd="0" presId="urn:microsoft.com/office/officeart/2008/layout/TitlePictureLineup"/>
    <dgm:cxn modelId="{7A155561-37F5-A744-9496-CA54AFF8A9F6}" type="presParOf" srcId="{C8D19F97-9FCE-814B-AE2F-8FB509E77BEB}" destId="{BD352FF5-D52D-8B4C-8E11-0B021DA00AC5}" srcOrd="2" destOrd="0" presId="urn:microsoft.com/office/officeart/2008/layout/TitlePictureLineup"/>
    <dgm:cxn modelId="{5105CE4D-097D-7F4D-9820-DE19D16330D2}" type="presParOf" srcId="{C8D19F97-9FCE-814B-AE2F-8FB509E77BEB}" destId="{41E5EF2E-18A1-6043-BDC5-DB66E5899606}" srcOrd="3" destOrd="0" presId="urn:microsoft.com/office/officeart/2008/layout/TitlePictureLineup"/>
    <dgm:cxn modelId="{BFCC29AB-09BC-4F4E-A03B-EA808486AB5E}" type="presParOf" srcId="{F5B77754-FBCB-5D4C-AB39-B1A111233D05}" destId="{B709FCFC-39A1-7248-8D59-494D54F9FC10}" srcOrd="7" destOrd="0" presId="urn:microsoft.com/office/officeart/2008/layout/TitlePictureLineup"/>
    <dgm:cxn modelId="{0BA0BDCC-9606-4C4A-ABBF-77E8A5BB68D9}" type="presParOf" srcId="{F5B77754-FBCB-5D4C-AB39-B1A111233D05}" destId="{AA3EE273-FC2C-6641-89FC-088278AFB662}" srcOrd="8" destOrd="0" presId="urn:microsoft.com/office/officeart/2008/layout/TitlePictureLineup"/>
    <dgm:cxn modelId="{C81BDA89-A6A6-8A49-A8ED-49B492A0F8E1}" type="presParOf" srcId="{AA3EE273-FC2C-6641-89FC-088278AFB662}" destId="{62AEE04D-8925-3B44-B2C7-1D12F14AD657}" srcOrd="0" destOrd="0" presId="urn:microsoft.com/office/officeart/2008/layout/TitlePictureLineup"/>
    <dgm:cxn modelId="{4321C487-8027-CA44-BA3F-D445882CCE39}" type="presParOf" srcId="{AA3EE273-FC2C-6641-89FC-088278AFB662}" destId="{56A18636-B4B9-6242-A1A5-5716FDDEC94A}" srcOrd="1" destOrd="0" presId="urn:microsoft.com/office/officeart/2008/layout/TitlePictureLineup"/>
    <dgm:cxn modelId="{D0083C41-71FB-394E-8A70-F7E12BA56A78}" type="presParOf" srcId="{AA3EE273-FC2C-6641-89FC-088278AFB662}" destId="{8E0C1610-6704-E248-9B05-DF3B1323C29B}" srcOrd="2" destOrd="0" presId="urn:microsoft.com/office/officeart/2008/layout/TitlePictureLineup"/>
    <dgm:cxn modelId="{D84AF84D-38FB-5946-B689-09A9AA9FE5B6}" type="presParOf" srcId="{AA3EE273-FC2C-6641-89FC-088278AFB662}" destId="{C96A3217-3C07-DF46-87FF-DA110449F170}" srcOrd="3" destOrd="0" presId="urn:microsoft.com/office/officeart/2008/layout/TitlePictureLineup"/>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FF04C4-AEBB-2046-BB3D-7A56259369D5}" type="doc">
      <dgm:prSet loTypeId="urn:microsoft.com/office/officeart/2005/8/layout/chevron1" loCatId="" qsTypeId="urn:microsoft.com/office/officeart/2005/8/quickstyle/simple5" qsCatId="simple" csTypeId="urn:microsoft.com/office/officeart/2005/8/colors/accent3_5" csCatId="accent3" phldr="1"/>
      <dgm:spPr/>
    </dgm:pt>
    <dgm:pt modelId="{3C6A5637-7AE3-AB46-BF24-E7D6A9863B42}">
      <dgm:prSet phldrT="[Texto]" custT="1"/>
      <dgm:spPr/>
      <dgm:t>
        <a:bodyPr/>
        <a:lstStyle/>
        <a:p>
          <a:r>
            <a:rPr lang="es-ES" sz="1400" b="0" dirty="0">
              <a:solidFill>
                <a:schemeClr val="tx1"/>
              </a:solidFill>
            </a:rPr>
            <a:t>Target </a:t>
          </a:r>
          <a:r>
            <a:rPr lang="es-ES" sz="1400" b="0" dirty="0" err="1">
              <a:solidFill>
                <a:schemeClr val="tx1"/>
              </a:solidFill>
            </a:rPr>
            <a:t>irradiation</a:t>
          </a:r>
          <a:r>
            <a:rPr lang="es-ES" sz="1400" b="0" dirty="0">
              <a:solidFill>
                <a:schemeClr val="tx1"/>
              </a:solidFill>
            </a:rPr>
            <a:t> </a:t>
          </a:r>
        </a:p>
        <a:p>
          <a:r>
            <a:rPr lang="es-ES" sz="1400" b="0" dirty="0">
              <a:solidFill>
                <a:schemeClr val="tx1"/>
              </a:solidFill>
            </a:rPr>
            <a:t>(5-7 </a:t>
          </a:r>
          <a:r>
            <a:rPr lang="es-ES" sz="1400" b="0" dirty="0" err="1">
              <a:solidFill>
                <a:schemeClr val="tx1"/>
              </a:solidFill>
            </a:rPr>
            <a:t>days</a:t>
          </a:r>
          <a:r>
            <a:rPr lang="es-ES" sz="1400" b="0" dirty="0">
              <a:solidFill>
                <a:schemeClr val="tx1"/>
              </a:solidFill>
            </a:rPr>
            <a:t>)</a:t>
          </a:r>
        </a:p>
        <a:p>
          <a:r>
            <a:rPr lang="es-ES" sz="1400" b="1" dirty="0">
              <a:solidFill>
                <a:schemeClr val="tx1"/>
              </a:solidFill>
            </a:rPr>
            <a:t>EOB  </a:t>
          </a:r>
          <a:r>
            <a:rPr lang="es-ES" sz="1400" b="1" dirty="0">
              <a:solidFill>
                <a:schemeClr val="bg1"/>
              </a:solidFill>
            </a:rPr>
            <a:t>4.54 Ci</a:t>
          </a:r>
        </a:p>
      </dgm:t>
    </dgm:pt>
    <dgm:pt modelId="{79D9E5C5-C749-B744-AEB4-7901122638B9}" type="parTrans" cxnId="{4CC626E6-8DE5-8846-AFFD-963977E0DDFC}">
      <dgm:prSet/>
      <dgm:spPr/>
      <dgm:t>
        <a:bodyPr/>
        <a:lstStyle/>
        <a:p>
          <a:endParaRPr lang="es-ES" sz="1400" b="1">
            <a:solidFill>
              <a:schemeClr val="tx1"/>
            </a:solidFill>
          </a:endParaRPr>
        </a:p>
      </dgm:t>
    </dgm:pt>
    <dgm:pt modelId="{25D1156A-BEB0-9C40-BD07-DFFF611F54D3}" type="sibTrans" cxnId="{4CC626E6-8DE5-8846-AFFD-963977E0DDFC}">
      <dgm:prSet/>
      <dgm:spPr/>
      <dgm:t>
        <a:bodyPr/>
        <a:lstStyle/>
        <a:p>
          <a:endParaRPr lang="es-ES" sz="1400" b="1">
            <a:solidFill>
              <a:schemeClr val="tx1"/>
            </a:solidFill>
          </a:endParaRPr>
        </a:p>
      </dgm:t>
    </dgm:pt>
    <dgm:pt modelId="{035DE7A0-36CB-6644-A65B-51F03903816A}">
      <dgm:prSet phldrT="[Texto]" custT="1"/>
      <dgm:spPr/>
      <dgm:t>
        <a:bodyPr/>
        <a:lstStyle/>
        <a:p>
          <a:endParaRPr lang="es-ES" sz="1400" b="1" dirty="0">
            <a:solidFill>
              <a:schemeClr val="tx1"/>
            </a:solidFill>
          </a:endParaRPr>
        </a:p>
        <a:p>
          <a:r>
            <a:rPr lang="es-ES" sz="1400" b="0" dirty="0" err="1">
              <a:solidFill>
                <a:schemeClr val="tx1"/>
              </a:solidFill>
            </a:rPr>
            <a:t>Calibration</a:t>
          </a:r>
          <a:r>
            <a:rPr lang="es-ES" sz="1400" b="0" dirty="0">
              <a:solidFill>
                <a:schemeClr val="tx1"/>
              </a:solidFill>
            </a:rPr>
            <a:t> time</a:t>
          </a:r>
        </a:p>
        <a:p>
          <a:r>
            <a:rPr lang="es-ES" sz="1400" b="1" dirty="0">
              <a:solidFill>
                <a:schemeClr val="tx1"/>
              </a:solidFill>
            </a:rPr>
            <a:t>Ci 6-day</a:t>
          </a:r>
        </a:p>
        <a:p>
          <a:r>
            <a:rPr lang="es-ES" sz="1400" b="1" dirty="0">
              <a:solidFill>
                <a:schemeClr val="bg1"/>
              </a:solidFill>
            </a:rPr>
            <a:t>1 Ci</a:t>
          </a:r>
        </a:p>
        <a:p>
          <a:endParaRPr lang="es-ES" sz="1400" b="1" dirty="0">
            <a:solidFill>
              <a:schemeClr val="tx1"/>
            </a:solidFill>
          </a:endParaRPr>
        </a:p>
      </dgm:t>
    </dgm:pt>
    <dgm:pt modelId="{0D976DF2-9D65-D94A-B3A4-90CC1BA43721}" type="parTrans" cxnId="{0458745A-47C6-C84B-A6B1-15B71DF3D846}">
      <dgm:prSet/>
      <dgm:spPr/>
      <dgm:t>
        <a:bodyPr/>
        <a:lstStyle/>
        <a:p>
          <a:endParaRPr lang="es-ES" sz="1400" b="1">
            <a:solidFill>
              <a:schemeClr val="tx1"/>
            </a:solidFill>
          </a:endParaRPr>
        </a:p>
      </dgm:t>
    </dgm:pt>
    <dgm:pt modelId="{1575F3C1-5193-4E4F-A890-EDBFFF3F9B88}" type="sibTrans" cxnId="{0458745A-47C6-C84B-A6B1-15B71DF3D846}">
      <dgm:prSet/>
      <dgm:spPr/>
      <dgm:t>
        <a:bodyPr/>
        <a:lstStyle/>
        <a:p>
          <a:endParaRPr lang="es-ES" sz="1400" b="1">
            <a:solidFill>
              <a:schemeClr val="tx1"/>
            </a:solidFill>
          </a:endParaRPr>
        </a:p>
      </dgm:t>
    </dgm:pt>
    <dgm:pt modelId="{C2ACE53F-BEFC-1A40-B9E4-2AEAEB7B1734}">
      <dgm:prSet custT="1"/>
      <dgm:spPr/>
      <dgm:t>
        <a:bodyPr/>
        <a:lstStyle/>
        <a:p>
          <a:r>
            <a:rPr lang="es-ES" sz="1400" b="0" dirty="0">
              <a:solidFill>
                <a:schemeClr val="tx1"/>
              </a:solidFill>
            </a:rPr>
            <a:t>Target </a:t>
          </a:r>
          <a:r>
            <a:rPr lang="es-ES" sz="1400" b="0" dirty="0" err="1">
              <a:solidFill>
                <a:schemeClr val="tx1"/>
              </a:solidFill>
            </a:rPr>
            <a:t>processing</a:t>
          </a:r>
          <a:r>
            <a:rPr lang="es-ES" sz="1400" b="0" dirty="0">
              <a:solidFill>
                <a:schemeClr val="tx1"/>
              </a:solidFill>
            </a:rPr>
            <a:t> </a:t>
          </a:r>
        </a:p>
        <a:p>
          <a:r>
            <a:rPr lang="es-ES" sz="1400" b="0" dirty="0">
              <a:solidFill>
                <a:schemeClr val="tx1"/>
              </a:solidFill>
            </a:rPr>
            <a:t>(1 </a:t>
          </a:r>
          <a:r>
            <a:rPr lang="es-ES" sz="1400" b="0" dirty="0" err="1">
              <a:solidFill>
                <a:schemeClr val="tx1"/>
              </a:solidFill>
            </a:rPr>
            <a:t>day</a:t>
          </a:r>
          <a:r>
            <a:rPr lang="es-ES" sz="1400" b="0" dirty="0">
              <a:solidFill>
                <a:schemeClr val="tx1"/>
              </a:solidFill>
            </a:rPr>
            <a:t>)</a:t>
          </a:r>
        </a:p>
        <a:p>
          <a:r>
            <a:rPr lang="es-ES" sz="1400" b="1" dirty="0">
              <a:solidFill>
                <a:schemeClr val="tx1"/>
              </a:solidFill>
            </a:rPr>
            <a:t>EOP   </a:t>
          </a:r>
          <a:r>
            <a:rPr lang="es-ES" sz="1400" b="1" dirty="0">
              <a:solidFill>
                <a:schemeClr val="bg1"/>
              </a:solidFill>
            </a:rPr>
            <a:t>4.04 Ci</a:t>
          </a:r>
        </a:p>
      </dgm:t>
    </dgm:pt>
    <dgm:pt modelId="{59FC0D9B-1F73-F749-8EA7-30AC7E4D6F41}" type="parTrans" cxnId="{A2EEA75E-904E-1D42-9863-7F152E5FB0EB}">
      <dgm:prSet/>
      <dgm:spPr/>
      <dgm:t>
        <a:bodyPr/>
        <a:lstStyle/>
        <a:p>
          <a:endParaRPr lang="es-ES" sz="1400" b="1">
            <a:solidFill>
              <a:schemeClr val="tx1"/>
            </a:solidFill>
          </a:endParaRPr>
        </a:p>
      </dgm:t>
    </dgm:pt>
    <dgm:pt modelId="{2C2AFEF1-9D5A-9140-901C-B217C00A39B4}" type="sibTrans" cxnId="{A2EEA75E-904E-1D42-9863-7F152E5FB0EB}">
      <dgm:prSet/>
      <dgm:spPr/>
      <dgm:t>
        <a:bodyPr/>
        <a:lstStyle/>
        <a:p>
          <a:endParaRPr lang="es-ES" sz="1400" b="1">
            <a:solidFill>
              <a:schemeClr val="tx1"/>
            </a:solidFill>
          </a:endParaRPr>
        </a:p>
      </dgm:t>
    </dgm:pt>
    <dgm:pt modelId="{CDAB0480-81BD-7141-9BF5-51E0BF8ABDB1}" type="pres">
      <dgm:prSet presAssocID="{1AFF04C4-AEBB-2046-BB3D-7A56259369D5}" presName="Name0" presStyleCnt="0">
        <dgm:presLayoutVars>
          <dgm:dir/>
          <dgm:animLvl val="lvl"/>
          <dgm:resizeHandles val="exact"/>
        </dgm:presLayoutVars>
      </dgm:prSet>
      <dgm:spPr/>
    </dgm:pt>
    <dgm:pt modelId="{59C77F3B-A65A-E241-9AA4-1FCBBF56BFD4}" type="pres">
      <dgm:prSet presAssocID="{3C6A5637-7AE3-AB46-BF24-E7D6A9863B42}" presName="parTxOnly" presStyleLbl="node1" presStyleIdx="0" presStyleCnt="3">
        <dgm:presLayoutVars>
          <dgm:chMax val="0"/>
          <dgm:chPref val="0"/>
          <dgm:bulletEnabled val="1"/>
        </dgm:presLayoutVars>
      </dgm:prSet>
      <dgm:spPr/>
      <dgm:t>
        <a:bodyPr/>
        <a:lstStyle/>
        <a:p>
          <a:endParaRPr lang="es-ES"/>
        </a:p>
      </dgm:t>
    </dgm:pt>
    <dgm:pt modelId="{098AB96C-498C-694F-9AD8-5A7C57F12450}" type="pres">
      <dgm:prSet presAssocID="{25D1156A-BEB0-9C40-BD07-DFFF611F54D3}" presName="parTxOnlySpace" presStyleCnt="0"/>
      <dgm:spPr/>
    </dgm:pt>
    <dgm:pt modelId="{E42836B6-9802-7C4E-9D1D-F74C27A9F070}" type="pres">
      <dgm:prSet presAssocID="{C2ACE53F-BEFC-1A40-B9E4-2AEAEB7B1734}" presName="parTxOnly" presStyleLbl="node1" presStyleIdx="1" presStyleCnt="3">
        <dgm:presLayoutVars>
          <dgm:chMax val="0"/>
          <dgm:chPref val="0"/>
          <dgm:bulletEnabled val="1"/>
        </dgm:presLayoutVars>
      </dgm:prSet>
      <dgm:spPr/>
      <dgm:t>
        <a:bodyPr/>
        <a:lstStyle/>
        <a:p>
          <a:endParaRPr lang="es-ES"/>
        </a:p>
      </dgm:t>
    </dgm:pt>
    <dgm:pt modelId="{040E3843-07C2-054E-9025-B733196AF56B}" type="pres">
      <dgm:prSet presAssocID="{2C2AFEF1-9D5A-9140-901C-B217C00A39B4}" presName="parTxOnlySpace" presStyleCnt="0"/>
      <dgm:spPr/>
    </dgm:pt>
    <dgm:pt modelId="{2F507476-26BC-024F-8A06-AC029013B0CF}" type="pres">
      <dgm:prSet presAssocID="{035DE7A0-36CB-6644-A65B-51F03903816A}" presName="parTxOnly" presStyleLbl="node1" presStyleIdx="2" presStyleCnt="3">
        <dgm:presLayoutVars>
          <dgm:chMax val="0"/>
          <dgm:chPref val="0"/>
          <dgm:bulletEnabled val="1"/>
        </dgm:presLayoutVars>
      </dgm:prSet>
      <dgm:spPr/>
      <dgm:t>
        <a:bodyPr/>
        <a:lstStyle/>
        <a:p>
          <a:endParaRPr lang="es-ES"/>
        </a:p>
      </dgm:t>
    </dgm:pt>
  </dgm:ptLst>
  <dgm:cxnLst>
    <dgm:cxn modelId="{B29E4F30-7563-8247-A70F-830C1ED5E5FC}" type="presOf" srcId="{3C6A5637-7AE3-AB46-BF24-E7D6A9863B42}" destId="{59C77F3B-A65A-E241-9AA4-1FCBBF56BFD4}" srcOrd="0" destOrd="0" presId="urn:microsoft.com/office/officeart/2005/8/layout/chevron1"/>
    <dgm:cxn modelId="{6C41C0E4-2F07-3149-B65A-612DF572731E}" type="presOf" srcId="{1AFF04C4-AEBB-2046-BB3D-7A56259369D5}" destId="{CDAB0480-81BD-7141-9BF5-51E0BF8ABDB1}" srcOrd="0" destOrd="0" presId="urn:microsoft.com/office/officeart/2005/8/layout/chevron1"/>
    <dgm:cxn modelId="{A2EEA75E-904E-1D42-9863-7F152E5FB0EB}" srcId="{1AFF04C4-AEBB-2046-BB3D-7A56259369D5}" destId="{C2ACE53F-BEFC-1A40-B9E4-2AEAEB7B1734}" srcOrd="1" destOrd="0" parTransId="{59FC0D9B-1F73-F749-8EA7-30AC7E4D6F41}" sibTransId="{2C2AFEF1-9D5A-9140-901C-B217C00A39B4}"/>
    <dgm:cxn modelId="{4CC626E6-8DE5-8846-AFFD-963977E0DDFC}" srcId="{1AFF04C4-AEBB-2046-BB3D-7A56259369D5}" destId="{3C6A5637-7AE3-AB46-BF24-E7D6A9863B42}" srcOrd="0" destOrd="0" parTransId="{79D9E5C5-C749-B744-AEB4-7901122638B9}" sibTransId="{25D1156A-BEB0-9C40-BD07-DFFF611F54D3}"/>
    <dgm:cxn modelId="{E238299D-980F-1945-8AE2-9F583EDC04A2}" type="presOf" srcId="{035DE7A0-36CB-6644-A65B-51F03903816A}" destId="{2F507476-26BC-024F-8A06-AC029013B0CF}" srcOrd="0" destOrd="0" presId="urn:microsoft.com/office/officeart/2005/8/layout/chevron1"/>
    <dgm:cxn modelId="{0458745A-47C6-C84B-A6B1-15B71DF3D846}" srcId="{1AFF04C4-AEBB-2046-BB3D-7A56259369D5}" destId="{035DE7A0-36CB-6644-A65B-51F03903816A}" srcOrd="2" destOrd="0" parTransId="{0D976DF2-9D65-D94A-B3A4-90CC1BA43721}" sibTransId="{1575F3C1-5193-4E4F-A890-EDBFFF3F9B88}"/>
    <dgm:cxn modelId="{3A919C15-9E11-8747-9E62-36EBDA669DF7}" type="presOf" srcId="{C2ACE53F-BEFC-1A40-B9E4-2AEAEB7B1734}" destId="{E42836B6-9802-7C4E-9D1D-F74C27A9F070}" srcOrd="0" destOrd="0" presId="urn:microsoft.com/office/officeart/2005/8/layout/chevron1"/>
    <dgm:cxn modelId="{754555BD-0D26-014C-9CA5-74A15FD871C9}" type="presParOf" srcId="{CDAB0480-81BD-7141-9BF5-51E0BF8ABDB1}" destId="{59C77F3B-A65A-E241-9AA4-1FCBBF56BFD4}" srcOrd="0" destOrd="0" presId="urn:microsoft.com/office/officeart/2005/8/layout/chevron1"/>
    <dgm:cxn modelId="{374764D3-7771-4F4C-AE5D-19C61C41774B}" type="presParOf" srcId="{CDAB0480-81BD-7141-9BF5-51E0BF8ABDB1}" destId="{098AB96C-498C-694F-9AD8-5A7C57F12450}" srcOrd="1" destOrd="0" presId="urn:microsoft.com/office/officeart/2005/8/layout/chevron1"/>
    <dgm:cxn modelId="{37501633-63BF-1143-92A3-46930FCB7757}" type="presParOf" srcId="{CDAB0480-81BD-7141-9BF5-51E0BF8ABDB1}" destId="{E42836B6-9802-7C4E-9D1D-F74C27A9F070}" srcOrd="2" destOrd="0" presId="urn:microsoft.com/office/officeart/2005/8/layout/chevron1"/>
    <dgm:cxn modelId="{0B23C40D-EF40-0D44-ACFD-A368D46157E6}" type="presParOf" srcId="{CDAB0480-81BD-7141-9BF5-51E0BF8ABDB1}" destId="{040E3843-07C2-054E-9025-B733196AF56B}" srcOrd="3" destOrd="0" presId="urn:microsoft.com/office/officeart/2005/8/layout/chevron1"/>
    <dgm:cxn modelId="{89ECC53D-0897-A44B-9C5D-0C57F37DC4ED}" type="presParOf" srcId="{CDAB0480-81BD-7141-9BF5-51E0BF8ABDB1}" destId="{2F507476-26BC-024F-8A06-AC029013B0C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B4871-E5D5-A840-89FC-130A0344AEEC}" type="doc">
      <dgm:prSet loTypeId="urn:microsoft.com/office/officeart/2005/8/layout/hChevron3" loCatId="" qsTypeId="urn:microsoft.com/office/officeart/2005/8/quickstyle/simple3" qsCatId="simple" csTypeId="urn:microsoft.com/office/officeart/2005/8/colors/colorful5" csCatId="colorful" phldr="1"/>
      <dgm:spPr/>
    </dgm:pt>
    <dgm:pt modelId="{3FDB1C92-A405-4740-B836-14560B2EBFAC}">
      <dgm:prSet phldrT="[Texto]" custT="1"/>
      <dgm:spPr/>
      <dgm:t>
        <a:bodyPr/>
        <a:lstStyle/>
        <a:p>
          <a:r>
            <a:rPr lang="es-ES" sz="1600" b="1" baseline="30000" dirty="0"/>
            <a:t>235</a:t>
          </a:r>
          <a:r>
            <a:rPr lang="es-ES" sz="1600" b="1" dirty="0"/>
            <a:t>U</a:t>
          </a:r>
        </a:p>
      </dgm:t>
    </dgm:pt>
    <dgm:pt modelId="{252E9C84-0DDD-F24E-9BD3-56448889D19B}" type="parTrans" cxnId="{86D8901A-1A79-B04F-9F97-48FAFFF96FE0}">
      <dgm:prSet/>
      <dgm:spPr/>
      <dgm:t>
        <a:bodyPr/>
        <a:lstStyle/>
        <a:p>
          <a:endParaRPr lang="es-ES" sz="1600"/>
        </a:p>
      </dgm:t>
    </dgm:pt>
    <dgm:pt modelId="{C3F15775-F515-584E-819F-38140E040A2A}" type="sibTrans" cxnId="{86D8901A-1A79-B04F-9F97-48FAFFF96FE0}">
      <dgm:prSet/>
      <dgm:spPr/>
      <dgm:t>
        <a:bodyPr/>
        <a:lstStyle/>
        <a:p>
          <a:endParaRPr lang="es-ES" sz="1600"/>
        </a:p>
      </dgm:t>
    </dgm:pt>
    <dgm:pt modelId="{1011D6CA-7243-4546-AC1C-9BE6D1FA9DEC}">
      <dgm:prSet phldrT="[Texto]" custT="1"/>
      <dgm:spPr/>
      <dgm:t>
        <a:bodyPr/>
        <a:lstStyle/>
        <a:p>
          <a:r>
            <a:rPr lang="es-ES" sz="1600" baseline="30000" dirty="0"/>
            <a:t>99</a:t>
          </a:r>
          <a:r>
            <a:rPr lang="es-ES" sz="1600" dirty="0"/>
            <a:t>Mo</a:t>
          </a:r>
        </a:p>
      </dgm:t>
    </dgm:pt>
    <dgm:pt modelId="{C3991FE6-A8A2-8243-B9E6-952C38D57DE4}" type="parTrans" cxnId="{46B04DCD-00CC-994E-AC6B-22C9B869986F}">
      <dgm:prSet/>
      <dgm:spPr/>
      <dgm:t>
        <a:bodyPr/>
        <a:lstStyle/>
        <a:p>
          <a:endParaRPr lang="es-ES" sz="1600"/>
        </a:p>
      </dgm:t>
    </dgm:pt>
    <dgm:pt modelId="{C7BE6B75-DCA9-AF4A-B456-400225A73D7A}" type="sibTrans" cxnId="{46B04DCD-00CC-994E-AC6B-22C9B869986F}">
      <dgm:prSet/>
      <dgm:spPr/>
      <dgm:t>
        <a:bodyPr/>
        <a:lstStyle/>
        <a:p>
          <a:endParaRPr lang="es-ES" sz="1600"/>
        </a:p>
      </dgm:t>
    </dgm:pt>
    <dgm:pt modelId="{851A7A5B-2F59-9347-9D5E-435754866ABD}">
      <dgm:prSet phldrT="[Texto]" custT="1"/>
      <dgm:spPr/>
      <dgm:t>
        <a:bodyPr/>
        <a:lstStyle/>
        <a:p>
          <a:r>
            <a:rPr lang="es-ES" sz="1600" baseline="30000" dirty="0"/>
            <a:t>99m</a:t>
          </a:r>
          <a:r>
            <a:rPr lang="es-ES" sz="1600" dirty="0"/>
            <a:t>Tc</a:t>
          </a:r>
        </a:p>
      </dgm:t>
    </dgm:pt>
    <dgm:pt modelId="{AF4FD773-658A-B442-8B43-A1DE686E7FA0}" type="parTrans" cxnId="{48856524-E146-8042-914E-7895CBA074D4}">
      <dgm:prSet/>
      <dgm:spPr/>
      <dgm:t>
        <a:bodyPr/>
        <a:lstStyle/>
        <a:p>
          <a:endParaRPr lang="es-ES" sz="1600"/>
        </a:p>
      </dgm:t>
    </dgm:pt>
    <dgm:pt modelId="{B307B12A-DDF5-D644-AE7E-309AA2923D79}" type="sibTrans" cxnId="{48856524-E146-8042-914E-7895CBA074D4}">
      <dgm:prSet/>
      <dgm:spPr/>
      <dgm:t>
        <a:bodyPr/>
        <a:lstStyle/>
        <a:p>
          <a:endParaRPr lang="es-ES" sz="1600"/>
        </a:p>
      </dgm:t>
    </dgm:pt>
    <dgm:pt modelId="{4FF6F5A4-E8EF-3C42-844B-CC294EF84B94}">
      <dgm:prSet phldrT="[Texto]" custT="1"/>
      <dgm:spPr/>
      <dgm:t>
        <a:bodyPr/>
        <a:lstStyle/>
        <a:p>
          <a:r>
            <a:rPr lang="es-ES" sz="1600" dirty="0"/>
            <a:t>RI-</a:t>
          </a:r>
          <a:r>
            <a:rPr lang="es-ES" sz="1600" baseline="30000" dirty="0"/>
            <a:t>99m</a:t>
          </a:r>
          <a:r>
            <a:rPr lang="es-ES" sz="1600" dirty="0"/>
            <a:t>Tc</a:t>
          </a:r>
        </a:p>
      </dgm:t>
    </dgm:pt>
    <dgm:pt modelId="{0D7C6656-D1FD-0349-A90D-9E37F7781338}" type="parTrans" cxnId="{A4A38EDF-D1FA-CC4A-ABA4-36048DBC6848}">
      <dgm:prSet/>
      <dgm:spPr/>
      <dgm:t>
        <a:bodyPr/>
        <a:lstStyle/>
        <a:p>
          <a:endParaRPr lang="es-ES" sz="1600"/>
        </a:p>
      </dgm:t>
    </dgm:pt>
    <dgm:pt modelId="{36BA4DBA-01C6-9141-AFED-029B077C3AAC}" type="sibTrans" cxnId="{A4A38EDF-D1FA-CC4A-ABA4-36048DBC6848}">
      <dgm:prSet/>
      <dgm:spPr/>
      <dgm:t>
        <a:bodyPr/>
        <a:lstStyle/>
        <a:p>
          <a:endParaRPr lang="es-ES" sz="1600"/>
        </a:p>
      </dgm:t>
    </dgm:pt>
    <dgm:pt modelId="{15E47EC4-AE73-F345-B595-FF4BF8D91247}" type="pres">
      <dgm:prSet presAssocID="{F4CB4871-E5D5-A840-89FC-130A0344AEEC}" presName="Name0" presStyleCnt="0">
        <dgm:presLayoutVars>
          <dgm:dir/>
          <dgm:resizeHandles val="exact"/>
        </dgm:presLayoutVars>
      </dgm:prSet>
      <dgm:spPr/>
    </dgm:pt>
    <dgm:pt modelId="{A0D0F170-3B7D-134B-9BE6-9A7BE2CC9780}" type="pres">
      <dgm:prSet presAssocID="{3FDB1C92-A405-4740-B836-14560B2EBFAC}" presName="parTxOnly" presStyleLbl="node1" presStyleIdx="0" presStyleCnt="4" custLinFactX="3494" custLinFactNeighborX="100000" custLinFactNeighborY="3773">
        <dgm:presLayoutVars>
          <dgm:bulletEnabled val="1"/>
        </dgm:presLayoutVars>
      </dgm:prSet>
      <dgm:spPr/>
      <dgm:t>
        <a:bodyPr/>
        <a:lstStyle/>
        <a:p>
          <a:endParaRPr lang="es-ES"/>
        </a:p>
      </dgm:t>
    </dgm:pt>
    <dgm:pt modelId="{BE67AC9F-14B9-6B46-8FD0-35AE7AF937C6}" type="pres">
      <dgm:prSet presAssocID="{C3F15775-F515-584E-819F-38140E040A2A}" presName="parSpace" presStyleCnt="0"/>
      <dgm:spPr/>
    </dgm:pt>
    <dgm:pt modelId="{29E7DE63-EDC5-E948-BA8C-D97FEBEE5607}" type="pres">
      <dgm:prSet presAssocID="{1011D6CA-7243-4546-AC1C-9BE6D1FA9DEC}" presName="parTxOnly" presStyleLbl="node1" presStyleIdx="1" presStyleCnt="4" custLinFactNeighborX="46528" custLinFactNeighborY="-10158">
        <dgm:presLayoutVars>
          <dgm:bulletEnabled val="1"/>
        </dgm:presLayoutVars>
      </dgm:prSet>
      <dgm:spPr/>
      <dgm:t>
        <a:bodyPr/>
        <a:lstStyle/>
        <a:p>
          <a:endParaRPr lang="es-ES"/>
        </a:p>
      </dgm:t>
    </dgm:pt>
    <dgm:pt modelId="{09CDAAC5-147B-F942-B1A9-517BE54E0CEB}" type="pres">
      <dgm:prSet presAssocID="{C7BE6B75-DCA9-AF4A-B456-400225A73D7A}" presName="parSpace" presStyleCnt="0"/>
      <dgm:spPr/>
    </dgm:pt>
    <dgm:pt modelId="{9E64542F-053E-DD4E-84B3-62294EACF8E0}" type="pres">
      <dgm:prSet presAssocID="{851A7A5B-2F59-9347-9D5E-435754866ABD}" presName="parTxOnly" presStyleLbl="node1" presStyleIdx="2" presStyleCnt="4" custScaleX="108730" custLinFactX="3149" custLinFactNeighborX="100000" custLinFactNeighborY="-1801">
        <dgm:presLayoutVars>
          <dgm:bulletEnabled val="1"/>
        </dgm:presLayoutVars>
      </dgm:prSet>
      <dgm:spPr/>
      <dgm:t>
        <a:bodyPr/>
        <a:lstStyle/>
        <a:p>
          <a:endParaRPr lang="es-ES"/>
        </a:p>
      </dgm:t>
    </dgm:pt>
    <dgm:pt modelId="{6318F8A1-A0EE-B34B-8456-AAB6E8AC50CC}" type="pres">
      <dgm:prSet presAssocID="{B307B12A-DDF5-D644-AE7E-309AA2923D79}" presName="parSpace" presStyleCnt="0"/>
      <dgm:spPr/>
    </dgm:pt>
    <dgm:pt modelId="{3AE54A8C-48C8-4647-80FB-CAFF6229066D}" type="pres">
      <dgm:prSet presAssocID="{4FF6F5A4-E8EF-3C42-844B-CC294EF84B94}" presName="parTxOnly" presStyleLbl="node1" presStyleIdx="3" presStyleCnt="4" custLinFactNeighborX="37806">
        <dgm:presLayoutVars>
          <dgm:bulletEnabled val="1"/>
        </dgm:presLayoutVars>
      </dgm:prSet>
      <dgm:spPr/>
      <dgm:t>
        <a:bodyPr/>
        <a:lstStyle/>
        <a:p>
          <a:endParaRPr lang="es-ES"/>
        </a:p>
      </dgm:t>
    </dgm:pt>
  </dgm:ptLst>
  <dgm:cxnLst>
    <dgm:cxn modelId="{432D15E2-F0F3-AF4E-9E88-D94B92F4217E}" type="presOf" srcId="{F4CB4871-E5D5-A840-89FC-130A0344AEEC}" destId="{15E47EC4-AE73-F345-B595-FF4BF8D91247}" srcOrd="0" destOrd="0" presId="urn:microsoft.com/office/officeart/2005/8/layout/hChevron3"/>
    <dgm:cxn modelId="{86D8901A-1A79-B04F-9F97-48FAFFF96FE0}" srcId="{F4CB4871-E5D5-A840-89FC-130A0344AEEC}" destId="{3FDB1C92-A405-4740-B836-14560B2EBFAC}" srcOrd="0" destOrd="0" parTransId="{252E9C84-0DDD-F24E-9BD3-56448889D19B}" sibTransId="{C3F15775-F515-584E-819F-38140E040A2A}"/>
    <dgm:cxn modelId="{48856524-E146-8042-914E-7895CBA074D4}" srcId="{F4CB4871-E5D5-A840-89FC-130A0344AEEC}" destId="{851A7A5B-2F59-9347-9D5E-435754866ABD}" srcOrd="2" destOrd="0" parTransId="{AF4FD773-658A-B442-8B43-A1DE686E7FA0}" sibTransId="{B307B12A-DDF5-D644-AE7E-309AA2923D79}"/>
    <dgm:cxn modelId="{A4A38EDF-D1FA-CC4A-ABA4-36048DBC6848}" srcId="{F4CB4871-E5D5-A840-89FC-130A0344AEEC}" destId="{4FF6F5A4-E8EF-3C42-844B-CC294EF84B94}" srcOrd="3" destOrd="0" parTransId="{0D7C6656-D1FD-0349-A90D-9E37F7781338}" sibTransId="{36BA4DBA-01C6-9141-AFED-029B077C3AAC}"/>
    <dgm:cxn modelId="{C9D6D444-AB10-BF49-965F-2A531305CE2E}" type="presOf" srcId="{3FDB1C92-A405-4740-B836-14560B2EBFAC}" destId="{A0D0F170-3B7D-134B-9BE6-9A7BE2CC9780}" srcOrd="0" destOrd="0" presId="urn:microsoft.com/office/officeart/2005/8/layout/hChevron3"/>
    <dgm:cxn modelId="{1906B048-7B01-0645-B065-865C3AE187FA}" type="presOf" srcId="{4FF6F5A4-E8EF-3C42-844B-CC294EF84B94}" destId="{3AE54A8C-48C8-4647-80FB-CAFF6229066D}" srcOrd="0" destOrd="0" presId="urn:microsoft.com/office/officeart/2005/8/layout/hChevron3"/>
    <dgm:cxn modelId="{7CEE6154-41C3-A04B-A5B3-44F0A832C2E0}" type="presOf" srcId="{1011D6CA-7243-4546-AC1C-9BE6D1FA9DEC}" destId="{29E7DE63-EDC5-E948-BA8C-D97FEBEE5607}" srcOrd="0" destOrd="0" presId="urn:microsoft.com/office/officeart/2005/8/layout/hChevron3"/>
    <dgm:cxn modelId="{46B04DCD-00CC-994E-AC6B-22C9B869986F}" srcId="{F4CB4871-E5D5-A840-89FC-130A0344AEEC}" destId="{1011D6CA-7243-4546-AC1C-9BE6D1FA9DEC}" srcOrd="1" destOrd="0" parTransId="{C3991FE6-A8A2-8243-B9E6-952C38D57DE4}" sibTransId="{C7BE6B75-DCA9-AF4A-B456-400225A73D7A}"/>
    <dgm:cxn modelId="{055A0695-2EA0-B643-8A07-5C6B9985B7E9}" type="presOf" srcId="{851A7A5B-2F59-9347-9D5E-435754866ABD}" destId="{9E64542F-053E-DD4E-84B3-62294EACF8E0}" srcOrd="0" destOrd="0" presId="urn:microsoft.com/office/officeart/2005/8/layout/hChevron3"/>
    <dgm:cxn modelId="{AC015193-0FB8-EF44-849B-F0677D7A2553}" type="presParOf" srcId="{15E47EC4-AE73-F345-B595-FF4BF8D91247}" destId="{A0D0F170-3B7D-134B-9BE6-9A7BE2CC9780}" srcOrd="0" destOrd="0" presId="urn:microsoft.com/office/officeart/2005/8/layout/hChevron3"/>
    <dgm:cxn modelId="{A2DD4CDF-4C6B-AE48-831B-E7A0CDE10445}" type="presParOf" srcId="{15E47EC4-AE73-F345-B595-FF4BF8D91247}" destId="{BE67AC9F-14B9-6B46-8FD0-35AE7AF937C6}" srcOrd="1" destOrd="0" presId="urn:microsoft.com/office/officeart/2005/8/layout/hChevron3"/>
    <dgm:cxn modelId="{3214177C-4664-5F44-BD68-C6BBBBEC96C6}" type="presParOf" srcId="{15E47EC4-AE73-F345-B595-FF4BF8D91247}" destId="{29E7DE63-EDC5-E948-BA8C-D97FEBEE5607}" srcOrd="2" destOrd="0" presId="urn:microsoft.com/office/officeart/2005/8/layout/hChevron3"/>
    <dgm:cxn modelId="{20345D9C-1F6B-6F42-B713-A8CF1A69439A}" type="presParOf" srcId="{15E47EC4-AE73-F345-B595-FF4BF8D91247}" destId="{09CDAAC5-147B-F942-B1A9-517BE54E0CEB}" srcOrd="3" destOrd="0" presId="urn:microsoft.com/office/officeart/2005/8/layout/hChevron3"/>
    <dgm:cxn modelId="{48533812-EB14-FA46-BD79-E06E41D4DCB8}" type="presParOf" srcId="{15E47EC4-AE73-F345-B595-FF4BF8D91247}" destId="{9E64542F-053E-DD4E-84B3-62294EACF8E0}" srcOrd="4" destOrd="0" presId="urn:microsoft.com/office/officeart/2005/8/layout/hChevron3"/>
    <dgm:cxn modelId="{E581A7B4-210F-CF44-9DA7-C42423547B6C}" type="presParOf" srcId="{15E47EC4-AE73-F345-B595-FF4BF8D91247}" destId="{6318F8A1-A0EE-B34B-8456-AAB6E8AC50CC}" srcOrd="5" destOrd="0" presId="urn:microsoft.com/office/officeart/2005/8/layout/hChevron3"/>
    <dgm:cxn modelId="{2C37F30A-7922-F14F-B70C-6E20C2BBB15E}" type="presParOf" srcId="{15E47EC4-AE73-F345-B595-FF4BF8D91247}" destId="{3AE54A8C-48C8-4647-80FB-CAFF6229066D}" srcOrd="6"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ACCFF-C276-FA4D-A775-48D8A8F9D6FD}"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s-ES"/>
        </a:p>
      </dgm:t>
    </dgm:pt>
    <dgm:pt modelId="{C97AB62E-9E5C-7C4D-9DBB-FCD3E0B14E65}">
      <dgm:prSet phldrT="[Texto]"/>
      <dgm:spPr/>
      <dgm:t>
        <a:bodyPr/>
        <a:lstStyle/>
        <a:p>
          <a:r>
            <a:rPr lang="es-ES" dirty="0"/>
            <a:t>TARGET</a:t>
          </a:r>
        </a:p>
      </dgm:t>
    </dgm:pt>
    <dgm:pt modelId="{10B0E38F-3017-1941-95DA-E8FDB9E37DC4}" type="parTrans" cxnId="{A7F8C6AD-7E9E-6644-AD03-EAA057D9A845}">
      <dgm:prSet/>
      <dgm:spPr/>
      <dgm:t>
        <a:bodyPr/>
        <a:lstStyle/>
        <a:p>
          <a:endParaRPr lang="es-ES"/>
        </a:p>
      </dgm:t>
    </dgm:pt>
    <dgm:pt modelId="{2384CCC3-AC3E-474B-86D8-313F8372EFD6}" type="sibTrans" cxnId="{A7F8C6AD-7E9E-6644-AD03-EAA057D9A845}">
      <dgm:prSet/>
      <dgm:spPr/>
      <dgm:t>
        <a:bodyPr/>
        <a:lstStyle/>
        <a:p>
          <a:endParaRPr lang="es-ES"/>
        </a:p>
      </dgm:t>
    </dgm:pt>
    <dgm:pt modelId="{13364F7F-2E49-1C4B-B1B9-560A6E37BF42}">
      <dgm:prSet phldrT="[Texto]"/>
      <dgm:spPr/>
      <dgm:t>
        <a:bodyPr/>
        <a:lstStyle/>
        <a:p>
          <a:r>
            <a:rPr lang="es-ES" dirty="0" err="1"/>
            <a:t>Purification</a:t>
          </a:r>
          <a:r>
            <a:rPr lang="es-ES" dirty="0"/>
            <a:t> of </a:t>
          </a:r>
          <a:r>
            <a:rPr lang="es-ES" baseline="30000" dirty="0"/>
            <a:t>99m</a:t>
          </a:r>
          <a:r>
            <a:rPr lang="es-ES" dirty="0"/>
            <a:t>Tc post-</a:t>
          </a:r>
          <a:r>
            <a:rPr lang="es-ES" dirty="0" err="1"/>
            <a:t>irradiation</a:t>
          </a:r>
          <a:endParaRPr lang="es-ES" dirty="0"/>
        </a:p>
      </dgm:t>
    </dgm:pt>
    <dgm:pt modelId="{244D22D9-E5DF-0046-BE8B-28B7B7BE013C}" type="parTrans" cxnId="{1A4EA79F-42D2-3947-87DA-23EC6E627618}">
      <dgm:prSet/>
      <dgm:spPr/>
      <dgm:t>
        <a:bodyPr/>
        <a:lstStyle/>
        <a:p>
          <a:endParaRPr lang="es-ES"/>
        </a:p>
      </dgm:t>
    </dgm:pt>
    <dgm:pt modelId="{D3B261DB-BB74-3E40-A79B-FB0424DAC5FE}" type="sibTrans" cxnId="{1A4EA79F-42D2-3947-87DA-23EC6E627618}">
      <dgm:prSet/>
      <dgm:spPr/>
      <dgm:t>
        <a:bodyPr/>
        <a:lstStyle/>
        <a:p>
          <a:endParaRPr lang="es-ES"/>
        </a:p>
      </dgm:t>
    </dgm:pt>
    <dgm:pt modelId="{92FBEE64-7DBC-6A4C-AF29-5D689E4D2974}">
      <dgm:prSet phldrT="[Texto]"/>
      <dgm:spPr/>
      <dgm:t>
        <a:bodyPr/>
        <a:lstStyle/>
        <a:p>
          <a:r>
            <a:rPr lang="es-ES" dirty="0" err="1"/>
            <a:t>Recovery</a:t>
          </a:r>
          <a:r>
            <a:rPr lang="es-ES" dirty="0"/>
            <a:t> of non-</a:t>
          </a:r>
          <a:r>
            <a:rPr lang="es-ES" dirty="0" err="1"/>
            <a:t>transmuted</a:t>
          </a:r>
          <a:r>
            <a:rPr lang="es-ES" dirty="0"/>
            <a:t> </a:t>
          </a:r>
          <a:r>
            <a:rPr lang="es-ES" baseline="30000" dirty="0"/>
            <a:t>100</a:t>
          </a:r>
          <a:r>
            <a:rPr lang="es-ES" dirty="0"/>
            <a:t>Mo</a:t>
          </a:r>
        </a:p>
      </dgm:t>
    </dgm:pt>
    <dgm:pt modelId="{99322E4D-F4B5-0B44-B9DB-A666BC780CE0}" type="parTrans" cxnId="{004F87CF-4DD4-7041-9837-A94BD5A1FE0A}">
      <dgm:prSet/>
      <dgm:spPr/>
      <dgm:t>
        <a:bodyPr/>
        <a:lstStyle/>
        <a:p>
          <a:endParaRPr lang="es-ES"/>
        </a:p>
      </dgm:t>
    </dgm:pt>
    <dgm:pt modelId="{7C5ADF36-9F1E-8549-BBA5-94650CC2C4B6}" type="sibTrans" cxnId="{004F87CF-4DD4-7041-9837-A94BD5A1FE0A}">
      <dgm:prSet/>
      <dgm:spPr/>
      <dgm:t>
        <a:bodyPr/>
        <a:lstStyle/>
        <a:p>
          <a:endParaRPr lang="es-ES"/>
        </a:p>
      </dgm:t>
    </dgm:pt>
    <dgm:pt modelId="{5D314F3C-E52A-7742-83FE-121D726F3CE9}">
      <dgm:prSet phldrT="[Texto]"/>
      <dgm:spPr/>
      <dgm:t>
        <a:bodyPr/>
        <a:lstStyle/>
        <a:p>
          <a:r>
            <a:rPr lang="es-ES" baseline="30000" dirty="0"/>
            <a:t>100</a:t>
          </a:r>
          <a:r>
            <a:rPr lang="es-ES" dirty="0"/>
            <a:t>Mo </a:t>
          </a:r>
          <a:r>
            <a:rPr lang="es-ES" dirty="0" err="1"/>
            <a:t>synthesis</a:t>
          </a:r>
          <a:r>
            <a:rPr lang="es-ES" dirty="0"/>
            <a:t> and </a:t>
          </a:r>
          <a:r>
            <a:rPr lang="es-ES" dirty="0" err="1"/>
            <a:t>production</a:t>
          </a:r>
          <a:endParaRPr lang="es-ES" dirty="0"/>
        </a:p>
      </dgm:t>
    </dgm:pt>
    <dgm:pt modelId="{202204FB-697D-FA4E-B731-726BB10E2A5B}" type="sibTrans" cxnId="{4989F52F-EB1E-CC40-8694-C16D889D61B0}">
      <dgm:prSet/>
      <dgm:spPr/>
      <dgm:t>
        <a:bodyPr/>
        <a:lstStyle/>
        <a:p>
          <a:endParaRPr lang="es-ES"/>
        </a:p>
      </dgm:t>
    </dgm:pt>
    <dgm:pt modelId="{D7D69DC4-91A6-0240-A40D-600DD3CBCBBA}" type="parTrans" cxnId="{4989F52F-EB1E-CC40-8694-C16D889D61B0}">
      <dgm:prSet/>
      <dgm:spPr/>
      <dgm:t>
        <a:bodyPr/>
        <a:lstStyle/>
        <a:p>
          <a:endParaRPr lang="es-ES"/>
        </a:p>
      </dgm:t>
    </dgm:pt>
    <dgm:pt modelId="{820E5AAA-FFC8-4A42-BFC6-6FA29BF4D37C}" type="pres">
      <dgm:prSet presAssocID="{AD3ACCFF-C276-FA4D-A775-48D8A8F9D6FD}" presName="linear" presStyleCnt="0">
        <dgm:presLayoutVars>
          <dgm:dir/>
          <dgm:resizeHandles val="exact"/>
        </dgm:presLayoutVars>
      </dgm:prSet>
      <dgm:spPr/>
      <dgm:t>
        <a:bodyPr/>
        <a:lstStyle/>
        <a:p>
          <a:endParaRPr lang="es-ES"/>
        </a:p>
      </dgm:t>
    </dgm:pt>
    <dgm:pt modelId="{6ED17D1E-4BC8-AB46-9E1F-54CD1C1E4C90}" type="pres">
      <dgm:prSet presAssocID="{C97AB62E-9E5C-7C4D-9DBB-FCD3E0B14E65}" presName="comp" presStyleCnt="0"/>
      <dgm:spPr/>
    </dgm:pt>
    <dgm:pt modelId="{B1B03311-6548-A24F-8375-9AAB39AE1CD1}" type="pres">
      <dgm:prSet presAssocID="{C97AB62E-9E5C-7C4D-9DBB-FCD3E0B14E65}" presName="box" presStyleLbl="node1" presStyleIdx="0" presStyleCnt="1" custLinFactNeighborX="88234" custLinFactNeighborY="-16810"/>
      <dgm:spPr/>
      <dgm:t>
        <a:bodyPr/>
        <a:lstStyle/>
        <a:p>
          <a:endParaRPr lang="es-ES"/>
        </a:p>
      </dgm:t>
    </dgm:pt>
    <dgm:pt modelId="{C64FA38D-86F8-FD4C-BFD3-7830907EC3D1}" type="pres">
      <dgm:prSet presAssocID="{C97AB62E-9E5C-7C4D-9DBB-FCD3E0B14E65}" presName="img"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dgm:spPr>
    </dgm:pt>
    <dgm:pt modelId="{21378BDC-D50F-D646-9BE1-3E3414DFC0B6}" type="pres">
      <dgm:prSet presAssocID="{C97AB62E-9E5C-7C4D-9DBB-FCD3E0B14E65}" presName="text" presStyleLbl="node1" presStyleIdx="0" presStyleCnt="1">
        <dgm:presLayoutVars>
          <dgm:bulletEnabled val="1"/>
        </dgm:presLayoutVars>
      </dgm:prSet>
      <dgm:spPr/>
      <dgm:t>
        <a:bodyPr/>
        <a:lstStyle/>
        <a:p>
          <a:endParaRPr lang="es-ES"/>
        </a:p>
      </dgm:t>
    </dgm:pt>
  </dgm:ptLst>
  <dgm:cxnLst>
    <dgm:cxn modelId="{408C0AE5-3F64-FF4B-A8A3-B631307975C7}" type="presOf" srcId="{AD3ACCFF-C276-FA4D-A775-48D8A8F9D6FD}" destId="{820E5AAA-FFC8-4A42-BFC6-6FA29BF4D37C}" srcOrd="0" destOrd="0" presId="urn:microsoft.com/office/officeart/2005/8/layout/vList4"/>
    <dgm:cxn modelId="{EF09B30A-3639-D341-9C76-9C2B3E911C0A}" type="presOf" srcId="{92FBEE64-7DBC-6A4C-AF29-5D689E4D2974}" destId="{B1B03311-6548-A24F-8375-9AAB39AE1CD1}" srcOrd="0" destOrd="3" presId="urn:microsoft.com/office/officeart/2005/8/layout/vList4"/>
    <dgm:cxn modelId="{D0AA1795-D2CA-CB4D-9E3A-60839A5E74EB}" type="presOf" srcId="{13364F7F-2E49-1C4B-B1B9-560A6E37BF42}" destId="{21378BDC-D50F-D646-9BE1-3E3414DFC0B6}" srcOrd="1" destOrd="2" presId="urn:microsoft.com/office/officeart/2005/8/layout/vList4"/>
    <dgm:cxn modelId="{3DB450E1-4FC8-3A40-B5FD-5702713A7516}" type="presOf" srcId="{C97AB62E-9E5C-7C4D-9DBB-FCD3E0B14E65}" destId="{21378BDC-D50F-D646-9BE1-3E3414DFC0B6}" srcOrd="1" destOrd="0" presId="urn:microsoft.com/office/officeart/2005/8/layout/vList4"/>
    <dgm:cxn modelId="{0DFFC254-ADF8-4F44-B31D-F9F659A86FB3}" type="presOf" srcId="{5D314F3C-E52A-7742-83FE-121D726F3CE9}" destId="{21378BDC-D50F-D646-9BE1-3E3414DFC0B6}" srcOrd="1" destOrd="1" presId="urn:microsoft.com/office/officeart/2005/8/layout/vList4"/>
    <dgm:cxn modelId="{7BBF2216-E944-D242-B947-39EBE7F804E3}" type="presOf" srcId="{13364F7F-2E49-1C4B-B1B9-560A6E37BF42}" destId="{B1B03311-6548-A24F-8375-9AAB39AE1CD1}" srcOrd="0" destOrd="2" presId="urn:microsoft.com/office/officeart/2005/8/layout/vList4"/>
    <dgm:cxn modelId="{C2214D68-0BC0-5946-A7B6-89DC144E9B73}" type="presOf" srcId="{C97AB62E-9E5C-7C4D-9DBB-FCD3E0B14E65}" destId="{B1B03311-6548-A24F-8375-9AAB39AE1CD1}" srcOrd="0" destOrd="0" presId="urn:microsoft.com/office/officeart/2005/8/layout/vList4"/>
    <dgm:cxn modelId="{4A2D9A66-571D-384E-A0F2-51C5DA53DB79}" type="presOf" srcId="{5D314F3C-E52A-7742-83FE-121D726F3CE9}" destId="{B1B03311-6548-A24F-8375-9AAB39AE1CD1}" srcOrd="0" destOrd="1" presId="urn:microsoft.com/office/officeart/2005/8/layout/vList4"/>
    <dgm:cxn modelId="{A7F8C6AD-7E9E-6644-AD03-EAA057D9A845}" srcId="{AD3ACCFF-C276-FA4D-A775-48D8A8F9D6FD}" destId="{C97AB62E-9E5C-7C4D-9DBB-FCD3E0B14E65}" srcOrd="0" destOrd="0" parTransId="{10B0E38F-3017-1941-95DA-E8FDB9E37DC4}" sibTransId="{2384CCC3-AC3E-474B-86D8-313F8372EFD6}"/>
    <dgm:cxn modelId="{4989F52F-EB1E-CC40-8694-C16D889D61B0}" srcId="{C97AB62E-9E5C-7C4D-9DBB-FCD3E0B14E65}" destId="{5D314F3C-E52A-7742-83FE-121D726F3CE9}" srcOrd="0" destOrd="0" parTransId="{D7D69DC4-91A6-0240-A40D-600DD3CBCBBA}" sibTransId="{202204FB-697D-FA4E-B731-726BB10E2A5B}"/>
    <dgm:cxn modelId="{1A4EA79F-42D2-3947-87DA-23EC6E627618}" srcId="{C97AB62E-9E5C-7C4D-9DBB-FCD3E0B14E65}" destId="{13364F7F-2E49-1C4B-B1B9-560A6E37BF42}" srcOrd="1" destOrd="0" parTransId="{244D22D9-E5DF-0046-BE8B-28B7B7BE013C}" sibTransId="{D3B261DB-BB74-3E40-A79B-FB0424DAC5FE}"/>
    <dgm:cxn modelId="{28081605-5E2F-7A4D-AB89-D432989FC10B}" type="presOf" srcId="{92FBEE64-7DBC-6A4C-AF29-5D689E4D2974}" destId="{21378BDC-D50F-D646-9BE1-3E3414DFC0B6}" srcOrd="1" destOrd="3" presId="urn:microsoft.com/office/officeart/2005/8/layout/vList4"/>
    <dgm:cxn modelId="{004F87CF-4DD4-7041-9837-A94BD5A1FE0A}" srcId="{C97AB62E-9E5C-7C4D-9DBB-FCD3E0B14E65}" destId="{92FBEE64-7DBC-6A4C-AF29-5D689E4D2974}" srcOrd="2" destOrd="0" parTransId="{99322E4D-F4B5-0B44-B9DB-A666BC780CE0}" sibTransId="{7C5ADF36-9F1E-8549-BBA5-94650CC2C4B6}"/>
    <dgm:cxn modelId="{9AFA3815-0499-F94A-B141-BB1860F0750E}" type="presParOf" srcId="{820E5AAA-FFC8-4A42-BFC6-6FA29BF4D37C}" destId="{6ED17D1E-4BC8-AB46-9E1F-54CD1C1E4C90}" srcOrd="0" destOrd="0" presId="urn:microsoft.com/office/officeart/2005/8/layout/vList4"/>
    <dgm:cxn modelId="{219442E6-3B3E-0D42-A065-897D66F6E868}" type="presParOf" srcId="{6ED17D1E-4BC8-AB46-9E1F-54CD1C1E4C90}" destId="{B1B03311-6548-A24F-8375-9AAB39AE1CD1}" srcOrd="0" destOrd="0" presId="urn:microsoft.com/office/officeart/2005/8/layout/vList4"/>
    <dgm:cxn modelId="{5A986836-2055-8D49-A0B2-CC8FA4417EA9}" type="presParOf" srcId="{6ED17D1E-4BC8-AB46-9E1F-54CD1C1E4C90}" destId="{C64FA38D-86F8-FD4C-BFD3-7830907EC3D1}" srcOrd="1" destOrd="0" presId="urn:microsoft.com/office/officeart/2005/8/layout/vList4"/>
    <dgm:cxn modelId="{7C1DBC65-4BF3-1941-93CB-A3565594D8A5}" type="presParOf" srcId="{6ED17D1E-4BC8-AB46-9E1F-54CD1C1E4C90}" destId="{21378BDC-D50F-D646-9BE1-3E3414DFC0B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E150D6-C70A-499E-9198-2721277A7D2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051CB6D9-DC9D-4D00-A257-38D46013B72C}">
      <dgm:prSet phldrT="[Texto]" custT="1"/>
      <dgm:spPr/>
      <dgm:t>
        <a:bodyPr/>
        <a:lstStyle/>
        <a:p>
          <a:pPr marL="228600" marR="0" lvl="1" indent="0" defTabSz="1155700" eaLnBrk="1" fontAlgn="auto" latinLnBrk="0" hangingPunct="1">
            <a:lnSpc>
              <a:spcPct val="90000"/>
            </a:lnSpc>
            <a:spcBef>
              <a:spcPct val="0"/>
            </a:spcBef>
            <a:spcAft>
              <a:spcPct val="15000"/>
            </a:spcAft>
            <a:buClrTx/>
            <a:buSzTx/>
            <a:buFontTx/>
            <a:buNone/>
            <a:tabLst/>
            <a:defRPr/>
          </a:pPr>
          <a:r>
            <a:rPr lang="en-US" sz="1800" dirty="0"/>
            <a:t>DONES HAS GREAT POTENTIAL for RADIOISOTOPE PRODUCTION</a:t>
          </a:r>
          <a:endParaRPr lang="es-ES" dirty="0"/>
        </a:p>
      </dgm:t>
    </dgm:pt>
    <dgm:pt modelId="{4A630435-6430-482D-8429-5A03445D11EE}" type="parTrans" cxnId="{37CC20F9-F5FE-4AEC-8A5B-5EAC2AA9ACC8}">
      <dgm:prSet/>
      <dgm:spPr/>
      <dgm:t>
        <a:bodyPr/>
        <a:lstStyle/>
        <a:p>
          <a:endParaRPr lang="es-ES"/>
        </a:p>
      </dgm:t>
    </dgm:pt>
    <dgm:pt modelId="{D7219E01-5855-467B-BFB5-CF7DD0005404}" type="sibTrans" cxnId="{37CC20F9-F5FE-4AEC-8A5B-5EAC2AA9ACC8}">
      <dgm:prSet/>
      <dgm:spPr/>
      <dgm:t>
        <a:bodyPr/>
        <a:lstStyle/>
        <a:p>
          <a:endParaRPr lang="es-ES"/>
        </a:p>
      </dgm:t>
    </dgm:pt>
    <dgm:pt modelId="{6BF00A93-41D7-401F-8F9E-20A24FE02F8B}">
      <dgm:prSet phldrT="[Texto]"/>
      <dgm:spPr/>
      <dgm:t>
        <a:bodyPr/>
        <a:lstStyle/>
        <a:p>
          <a:pPr marL="228600" marR="0" lvl="1" indent="0" defTabSz="11557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800" dirty="0"/>
            <a:t> </a:t>
          </a:r>
          <a:r>
            <a:rPr lang="es-ES" sz="1800" dirty="0" err="1"/>
            <a:t>Could</a:t>
          </a:r>
          <a:r>
            <a:rPr lang="es-ES" sz="1800" dirty="0"/>
            <a:t> be a </a:t>
          </a:r>
          <a:r>
            <a:rPr lang="es-ES" sz="1800" dirty="0" err="1"/>
            <a:t>medium</a:t>
          </a:r>
          <a:r>
            <a:rPr lang="es-ES" sz="1800" dirty="0"/>
            <a:t> </a:t>
          </a:r>
          <a:r>
            <a:rPr lang="es-ES" sz="1800" dirty="0" err="1"/>
            <a:t>scale</a:t>
          </a:r>
          <a:r>
            <a:rPr lang="es-ES" sz="1800" dirty="0"/>
            <a:t> </a:t>
          </a:r>
          <a:r>
            <a:rPr lang="es-ES" sz="1800" dirty="0" err="1"/>
            <a:t>producer</a:t>
          </a:r>
          <a:r>
            <a:rPr lang="es-ES" sz="1800" dirty="0"/>
            <a:t> (200 to 1000 6-day Ci)</a:t>
          </a:r>
        </a:p>
      </dgm:t>
    </dgm:pt>
    <dgm:pt modelId="{6C942E01-60D6-42F4-9619-142B6260C80B}" type="parTrans" cxnId="{8CE37158-A75F-4914-A398-A6BCDB716FDD}">
      <dgm:prSet/>
      <dgm:spPr/>
      <dgm:t>
        <a:bodyPr/>
        <a:lstStyle/>
        <a:p>
          <a:endParaRPr lang="es-ES"/>
        </a:p>
      </dgm:t>
    </dgm:pt>
    <dgm:pt modelId="{2E41D755-4C8D-4859-9F2A-CFFA589897AD}" type="sibTrans" cxnId="{8CE37158-A75F-4914-A398-A6BCDB716FDD}">
      <dgm:prSet/>
      <dgm:spPr/>
      <dgm:t>
        <a:bodyPr/>
        <a:lstStyle/>
        <a:p>
          <a:endParaRPr lang="es-ES"/>
        </a:p>
      </dgm:t>
    </dgm:pt>
    <dgm:pt modelId="{3B178E56-23CB-466F-883B-849E043BF6A5}">
      <dgm:prSet phldrT="[Texto]" custT="1"/>
      <dgm:spPr/>
      <dgm:t>
        <a:bodyPr/>
        <a:lstStyle/>
        <a:p>
          <a:pPr marL="228600" marR="0" lvl="1" indent="0" defTabSz="11557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dirty="0"/>
            <a:t> Possible reinforcement of the supply of radioisotopes in Europe </a:t>
          </a:r>
          <a:endParaRPr lang="es-ES" dirty="0"/>
        </a:p>
      </dgm:t>
    </dgm:pt>
    <dgm:pt modelId="{0F2BBF53-0493-49C7-BCE4-2A9F7BB6EEF6}" type="parTrans" cxnId="{9F988DF0-648F-4BD1-AFED-2A035401D563}">
      <dgm:prSet/>
      <dgm:spPr/>
      <dgm:t>
        <a:bodyPr/>
        <a:lstStyle/>
        <a:p>
          <a:endParaRPr lang="es-ES"/>
        </a:p>
      </dgm:t>
    </dgm:pt>
    <dgm:pt modelId="{976370A2-3AED-425B-834D-FF3AF758F2C9}" type="sibTrans" cxnId="{9F988DF0-648F-4BD1-AFED-2A035401D563}">
      <dgm:prSet/>
      <dgm:spPr/>
      <dgm:t>
        <a:bodyPr/>
        <a:lstStyle/>
        <a:p>
          <a:endParaRPr lang="es-ES"/>
        </a:p>
      </dgm:t>
    </dgm:pt>
    <dgm:pt modelId="{0F7D4F6B-139B-486E-A4A8-A8389333034B}">
      <dgm:prSet phldrT="[Texto]"/>
      <dgm:spPr/>
      <dgm:t>
        <a:bodyPr/>
        <a:lstStyle/>
        <a:p>
          <a:pPr marL="176213" lvl="0" indent="0" defTabSz="889000">
            <a:lnSpc>
              <a:spcPct val="90000"/>
            </a:lnSpc>
            <a:spcBef>
              <a:spcPct val="0"/>
            </a:spcBef>
            <a:spcAft>
              <a:spcPct val="35000"/>
            </a:spcAft>
            <a:buNone/>
          </a:pPr>
          <a:r>
            <a:rPr lang="es-ES" sz="1600" dirty="0"/>
            <a:t>DEEPENING INTO OTHER ASPECTS IS NEEDED</a:t>
          </a:r>
        </a:p>
      </dgm:t>
    </dgm:pt>
    <dgm:pt modelId="{91480058-3656-4619-85A3-957DB689B26C}" type="parTrans" cxnId="{8FFF7C71-D166-417C-8A13-C2D5C863EFA9}">
      <dgm:prSet/>
      <dgm:spPr/>
      <dgm:t>
        <a:bodyPr/>
        <a:lstStyle/>
        <a:p>
          <a:endParaRPr lang="es-ES"/>
        </a:p>
      </dgm:t>
    </dgm:pt>
    <dgm:pt modelId="{25B7FA7C-CDB3-46B3-AE34-ECF76E6DA8C9}" type="sibTrans" cxnId="{8FFF7C71-D166-417C-8A13-C2D5C863EFA9}">
      <dgm:prSet/>
      <dgm:spPr/>
      <dgm:t>
        <a:bodyPr/>
        <a:lstStyle/>
        <a:p>
          <a:endParaRPr lang="es-ES"/>
        </a:p>
      </dgm:t>
    </dgm:pt>
    <dgm:pt modelId="{10D50291-E887-43E1-B6D6-EA4CA1795C0A}">
      <dgm:prSet phldrT="[Texto]" custT="1"/>
      <dgm:spPr/>
      <dgm:t>
        <a:bodyPr/>
        <a:lstStyle/>
        <a:p>
          <a:pPr marL="171450" lvl="0" indent="0" defTabSz="889000">
            <a:lnSpc>
              <a:spcPct val="90000"/>
            </a:lnSpc>
            <a:spcBef>
              <a:spcPct val="0"/>
            </a:spcBef>
            <a:spcAft>
              <a:spcPct val="35000"/>
            </a:spcAft>
          </a:pPr>
          <a:r>
            <a:rPr lang="es-ES" sz="1800" dirty="0"/>
            <a:t> </a:t>
          </a:r>
          <a:r>
            <a:rPr lang="es-ES" sz="1800" dirty="0" err="1"/>
            <a:t>Improve</a:t>
          </a:r>
          <a:r>
            <a:rPr lang="es-ES" sz="1800" dirty="0"/>
            <a:t> </a:t>
          </a:r>
          <a:r>
            <a:rPr lang="es-ES" sz="1800" dirty="0" err="1"/>
            <a:t>the</a:t>
          </a:r>
          <a:r>
            <a:rPr lang="es-ES" sz="1800" dirty="0"/>
            <a:t> </a:t>
          </a:r>
          <a:r>
            <a:rPr lang="es-ES" sz="1800" dirty="0" err="1"/>
            <a:t>design</a:t>
          </a:r>
          <a:endParaRPr lang="en-US" sz="1800" dirty="0"/>
        </a:p>
      </dgm:t>
    </dgm:pt>
    <dgm:pt modelId="{2A429D49-B8C9-48D0-A262-963457E16285}" type="parTrans" cxnId="{A31DEEA0-538D-4D87-9C6D-0DAE4AE1E7A1}">
      <dgm:prSet/>
      <dgm:spPr/>
      <dgm:t>
        <a:bodyPr/>
        <a:lstStyle/>
        <a:p>
          <a:endParaRPr lang="es-ES"/>
        </a:p>
      </dgm:t>
    </dgm:pt>
    <dgm:pt modelId="{D8E30C08-757F-4F50-90C0-ED79D23CF6D8}" type="sibTrans" cxnId="{A31DEEA0-538D-4D87-9C6D-0DAE4AE1E7A1}">
      <dgm:prSet/>
      <dgm:spPr/>
      <dgm:t>
        <a:bodyPr/>
        <a:lstStyle/>
        <a:p>
          <a:endParaRPr lang="es-ES"/>
        </a:p>
      </dgm:t>
    </dgm:pt>
    <dgm:pt modelId="{3614530A-5BD1-4F93-B801-BBEFB588FE92}">
      <dgm:prSet phldrT="[Texto]" custT="1" custLinFactNeighborX="1586" custLinFactNeighborY="-1441"/>
      <dgm:spPr/>
      <dgm:t>
        <a:bodyPr/>
        <a:lstStyle/>
        <a:p>
          <a:pPr marL="176213" lvl="0" indent="0" defTabSz="889000">
            <a:lnSpc>
              <a:spcPct val="90000"/>
            </a:lnSpc>
            <a:spcBef>
              <a:spcPct val="0"/>
            </a:spcBef>
            <a:spcAft>
              <a:spcPct val="35000"/>
            </a:spcAft>
          </a:pPr>
          <a:r>
            <a:rPr lang="en-US" sz="1800" dirty="0"/>
            <a:t> Overcome all the technological challenges presented</a:t>
          </a:r>
        </a:p>
      </dgm:t>
    </dgm:pt>
    <dgm:pt modelId="{829609AC-0439-4DCB-BA58-F894425B7DF6}" type="parTrans" cxnId="{9A9118AF-D0C5-4367-9A87-6154AF57F2D0}">
      <dgm:prSet/>
      <dgm:spPr/>
      <dgm:t>
        <a:bodyPr/>
        <a:lstStyle/>
        <a:p>
          <a:endParaRPr lang="es-ES"/>
        </a:p>
      </dgm:t>
    </dgm:pt>
    <dgm:pt modelId="{03F2F952-B499-4938-9840-B2B079138562}" type="sibTrans" cxnId="{9A9118AF-D0C5-4367-9A87-6154AF57F2D0}">
      <dgm:prSet/>
      <dgm:spPr/>
      <dgm:t>
        <a:bodyPr/>
        <a:lstStyle/>
        <a:p>
          <a:endParaRPr lang="es-ES"/>
        </a:p>
      </dgm:t>
    </dgm:pt>
    <dgm:pt modelId="{116EA2C7-9CF2-4591-BF03-7D6A91256872}">
      <dgm:prSet phldrT="[Texto]" custT="1"/>
      <dgm:spPr/>
      <dgm:t>
        <a:bodyPr/>
        <a:lstStyle/>
        <a:p>
          <a:pPr marL="176213" lvl="0" indent="0" defTabSz="889000">
            <a:lnSpc>
              <a:spcPct val="90000"/>
            </a:lnSpc>
            <a:spcBef>
              <a:spcPct val="0"/>
            </a:spcBef>
            <a:spcAft>
              <a:spcPct val="35000"/>
            </a:spcAft>
          </a:pPr>
          <a:r>
            <a:rPr lang="en-US" sz="1800" dirty="0">
              <a:solidFill>
                <a:schemeClr val="bg1"/>
              </a:solidFill>
            </a:rPr>
            <a:t>THE COST / BENEFIT RELATIONSHIP IS GOOD ENOUGH </a:t>
          </a:r>
        </a:p>
      </dgm:t>
    </dgm:pt>
    <dgm:pt modelId="{CA1F5F37-20C1-4217-BA47-D6CD5953FFE7}" type="sibTrans" cxnId="{0DBB885A-AE2C-485C-8DC6-4E8E38A61BD4}">
      <dgm:prSet/>
      <dgm:spPr/>
      <dgm:t>
        <a:bodyPr/>
        <a:lstStyle/>
        <a:p>
          <a:endParaRPr lang="es-ES"/>
        </a:p>
      </dgm:t>
    </dgm:pt>
    <dgm:pt modelId="{03489612-88EB-45C0-8FAD-423B3281EA98}" type="parTrans" cxnId="{0DBB885A-AE2C-485C-8DC6-4E8E38A61BD4}">
      <dgm:prSet/>
      <dgm:spPr/>
      <dgm:t>
        <a:bodyPr/>
        <a:lstStyle/>
        <a:p>
          <a:endParaRPr lang="es-ES"/>
        </a:p>
      </dgm:t>
    </dgm:pt>
    <dgm:pt modelId="{690A53E5-B98A-4E33-8E01-353D33C22458}">
      <dgm:prSet phldrT="[Texto]" custT="1"/>
      <dgm:spPr/>
      <dgm:t>
        <a:bodyPr/>
        <a:lstStyle/>
        <a:p>
          <a:pPr marL="171450" lvl="1" indent="0" defTabSz="711200">
            <a:lnSpc>
              <a:spcPct val="90000"/>
            </a:lnSpc>
            <a:spcBef>
              <a:spcPct val="0"/>
            </a:spcBef>
            <a:spcAft>
              <a:spcPct val="15000"/>
            </a:spcAft>
            <a:buFont typeface="Arial" panose="020B0604020202020204" pitchFamily="34" charset="0"/>
            <a:buChar char="•"/>
          </a:pPr>
          <a:r>
            <a:rPr lang="es-ES" sz="1800" b="0" dirty="0"/>
            <a:t> </a:t>
          </a:r>
          <a:r>
            <a:rPr lang="es-ES" sz="1800" b="0" dirty="0" err="1"/>
            <a:t>Processing</a:t>
          </a:r>
          <a:r>
            <a:rPr lang="es-ES" sz="1800" b="0" dirty="0"/>
            <a:t> </a:t>
          </a:r>
          <a:r>
            <a:rPr lang="es-ES" sz="1800" b="0" dirty="0" err="1"/>
            <a:t>facilities</a:t>
          </a:r>
          <a:endParaRPr lang="es-ES" sz="1800" b="0" dirty="0"/>
        </a:p>
      </dgm:t>
    </dgm:pt>
    <dgm:pt modelId="{51E5AD63-66DA-4A64-9D9B-100CBFA136B7}" type="parTrans" cxnId="{DDEC227F-5A5F-47A2-9783-A5413FFC2C45}">
      <dgm:prSet/>
      <dgm:spPr/>
      <dgm:t>
        <a:bodyPr/>
        <a:lstStyle/>
        <a:p>
          <a:endParaRPr lang="es-ES"/>
        </a:p>
      </dgm:t>
    </dgm:pt>
    <dgm:pt modelId="{3191F5D9-5EF8-4127-BE1E-04C7E96C4B04}" type="sibTrans" cxnId="{DDEC227F-5A5F-47A2-9783-A5413FFC2C45}">
      <dgm:prSet/>
      <dgm:spPr/>
      <dgm:t>
        <a:bodyPr/>
        <a:lstStyle/>
        <a:p>
          <a:endParaRPr lang="es-ES"/>
        </a:p>
      </dgm:t>
    </dgm:pt>
    <dgm:pt modelId="{A9F9C675-251B-074A-84F8-256CAF34F6C8}">
      <dgm:prSet phldrT="[Texto]" custT="1"/>
      <dgm:spPr/>
      <dgm:t>
        <a:bodyPr/>
        <a:lstStyle/>
        <a:p>
          <a:pPr marL="171450" lvl="1" indent="0" defTabSz="711200">
            <a:lnSpc>
              <a:spcPct val="90000"/>
            </a:lnSpc>
            <a:spcBef>
              <a:spcPct val="0"/>
            </a:spcBef>
            <a:spcAft>
              <a:spcPct val="15000"/>
            </a:spcAft>
            <a:buFont typeface="Arial" panose="020B0604020202020204" pitchFamily="34" charset="0"/>
            <a:buChar char="•"/>
          </a:pPr>
          <a:r>
            <a:rPr lang="es-ES" sz="1800" b="0" dirty="0"/>
            <a:t> Target</a:t>
          </a:r>
        </a:p>
      </dgm:t>
    </dgm:pt>
    <dgm:pt modelId="{D27E7539-309D-7243-927F-3460BBE5C000}" type="parTrans" cxnId="{D7389C33-8D41-614B-89ED-7E3A82B3AECC}">
      <dgm:prSet/>
      <dgm:spPr/>
      <dgm:t>
        <a:bodyPr/>
        <a:lstStyle/>
        <a:p>
          <a:endParaRPr lang="es-ES"/>
        </a:p>
      </dgm:t>
    </dgm:pt>
    <dgm:pt modelId="{711BB647-3B8C-4C44-8BC7-F9A44D5231F4}" type="sibTrans" cxnId="{D7389C33-8D41-614B-89ED-7E3A82B3AECC}">
      <dgm:prSet/>
      <dgm:spPr/>
      <dgm:t>
        <a:bodyPr/>
        <a:lstStyle/>
        <a:p>
          <a:endParaRPr lang="es-ES"/>
        </a:p>
      </dgm:t>
    </dgm:pt>
    <dgm:pt modelId="{0AFEE9BF-0173-F643-B129-E7B4C06C4B52}">
      <dgm:prSet phldrT="[Texto]" custT="1"/>
      <dgm:spPr/>
      <dgm:t>
        <a:bodyPr/>
        <a:lstStyle/>
        <a:p>
          <a:pPr marL="171450" lvl="1" indent="0" defTabSz="711200">
            <a:lnSpc>
              <a:spcPct val="90000"/>
            </a:lnSpc>
            <a:spcBef>
              <a:spcPct val="0"/>
            </a:spcBef>
            <a:spcAft>
              <a:spcPct val="15000"/>
            </a:spcAft>
            <a:buFont typeface="Arial" panose="020B0604020202020204" pitchFamily="34" charset="0"/>
            <a:buNone/>
          </a:pPr>
          <a:endParaRPr lang="es-ES" sz="1800" b="0" dirty="0"/>
        </a:p>
      </dgm:t>
    </dgm:pt>
    <dgm:pt modelId="{DD441CCD-520A-8B42-B812-BD4CD6C1ADE6}" type="parTrans" cxnId="{16F9C861-6EE6-F842-AF5B-EC96A93E1B45}">
      <dgm:prSet/>
      <dgm:spPr/>
      <dgm:t>
        <a:bodyPr/>
        <a:lstStyle/>
        <a:p>
          <a:endParaRPr lang="es-ES"/>
        </a:p>
      </dgm:t>
    </dgm:pt>
    <dgm:pt modelId="{C77A5764-8B8D-5741-BB87-0F7E40D1DC29}" type="sibTrans" cxnId="{16F9C861-6EE6-F842-AF5B-EC96A93E1B45}">
      <dgm:prSet/>
      <dgm:spPr/>
      <dgm:t>
        <a:bodyPr/>
        <a:lstStyle/>
        <a:p>
          <a:endParaRPr lang="es-ES"/>
        </a:p>
      </dgm:t>
    </dgm:pt>
    <dgm:pt modelId="{1FBCCED8-724B-E14C-90CE-F6EB371F7AAD}">
      <dgm:prSet phldrT="[Texto]" custT="1"/>
      <dgm:spPr/>
      <dgm:t>
        <a:bodyPr/>
        <a:lstStyle/>
        <a:p>
          <a:pPr marL="171450" lvl="1" indent="0" defTabSz="711200">
            <a:lnSpc>
              <a:spcPct val="90000"/>
            </a:lnSpc>
            <a:spcBef>
              <a:spcPct val="0"/>
            </a:spcBef>
            <a:spcAft>
              <a:spcPct val="15000"/>
            </a:spcAft>
            <a:buFont typeface="Arial" panose="020B0604020202020204" pitchFamily="34" charset="0"/>
            <a:buChar char="•"/>
          </a:pPr>
          <a:r>
            <a:rPr lang="es-ES" sz="1800" b="0" dirty="0"/>
            <a:t> </a:t>
          </a:r>
          <a:r>
            <a:rPr lang="es-ES" sz="1800" b="0" dirty="0" err="1"/>
            <a:t>Issues</a:t>
          </a:r>
          <a:endParaRPr lang="es-ES" sz="1800" b="0" dirty="0"/>
        </a:p>
      </dgm:t>
    </dgm:pt>
    <dgm:pt modelId="{68ED2232-C508-FB41-A0E7-F246CB94E786}" type="parTrans" cxnId="{764DCA3A-23E8-D04E-A598-88A50B425EAE}">
      <dgm:prSet/>
      <dgm:spPr/>
      <dgm:t>
        <a:bodyPr/>
        <a:lstStyle/>
        <a:p>
          <a:endParaRPr lang="es-ES"/>
        </a:p>
      </dgm:t>
    </dgm:pt>
    <dgm:pt modelId="{621D6A4D-8B5F-F449-A27E-DDBE2A80C865}" type="sibTrans" cxnId="{764DCA3A-23E8-D04E-A598-88A50B425EAE}">
      <dgm:prSet/>
      <dgm:spPr/>
      <dgm:t>
        <a:bodyPr/>
        <a:lstStyle/>
        <a:p>
          <a:endParaRPr lang="es-ES"/>
        </a:p>
      </dgm:t>
    </dgm:pt>
    <dgm:pt modelId="{18DF8EC6-9D1C-4114-9BE4-D32D88886F38}" type="pres">
      <dgm:prSet presAssocID="{41E150D6-C70A-499E-9198-2721277A7D2F}" presName="linear" presStyleCnt="0">
        <dgm:presLayoutVars>
          <dgm:dir/>
          <dgm:resizeHandles val="exact"/>
        </dgm:presLayoutVars>
      </dgm:prSet>
      <dgm:spPr/>
      <dgm:t>
        <a:bodyPr/>
        <a:lstStyle/>
        <a:p>
          <a:endParaRPr lang="es-ES"/>
        </a:p>
      </dgm:t>
    </dgm:pt>
    <dgm:pt modelId="{B646A784-AD5C-49AA-B8DE-E1E032A92482}" type="pres">
      <dgm:prSet presAssocID="{051CB6D9-DC9D-4D00-A257-38D46013B72C}" presName="comp" presStyleCnt="0"/>
      <dgm:spPr/>
    </dgm:pt>
    <dgm:pt modelId="{22AEAFF2-E5F9-4FA6-9997-3B93A47BCA54}" type="pres">
      <dgm:prSet presAssocID="{051CB6D9-DC9D-4D00-A257-38D46013B72C}" presName="box" presStyleLbl="node1" presStyleIdx="0" presStyleCnt="3" custScaleY="122114" custLinFactNeighborX="-1057" custLinFactNeighborY="-2162"/>
      <dgm:spPr/>
      <dgm:t>
        <a:bodyPr/>
        <a:lstStyle/>
        <a:p>
          <a:endParaRPr lang="es-ES"/>
        </a:p>
      </dgm:t>
    </dgm:pt>
    <dgm:pt modelId="{C33689CA-9BF8-415C-B3A9-8BF61CCB3A7F}" type="pres">
      <dgm:prSet presAssocID="{051CB6D9-DC9D-4D00-A257-38D46013B72C}" presName="img" presStyleLbl="fgImgPlace1" presStyleIdx="0" presStyleCnt="3" custScaleY="11413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dgm:spPr>
    </dgm:pt>
    <dgm:pt modelId="{BD3FF276-DC31-4D5B-9384-AA4E2D3E6925}" type="pres">
      <dgm:prSet presAssocID="{051CB6D9-DC9D-4D00-A257-38D46013B72C}" presName="text" presStyleLbl="node1" presStyleIdx="0" presStyleCnt="3">
        <dgm:presLayoutVars>
          <dgm:bulletEnabled val="1"/>
        </dgm:presLayoutVars>
      </dgm:prSet>
      <dgm:spPr/>
      <dgm:t>
        <a:bodyPr/>
        <a:lstStyle/>
        <a:p>
          <a:endParaRPr lang="es-ES"/>
        </a:p>
      </dgm:t>
    </dgm:pt>
    <dgm:pt modelId="{C136829C-3668-4AB6-923C-64FA72B11A61}" type="pres">
      <dgm:prSet presAssocID="{D7219E01-5855-467B-BFB5-CF7DD0005404}" presName="spacer" presStyleCnt="0"/>
      <dgm:spPr/>
    </dgm:pt>
    <dgm:pt modelId="{C95D0D1A-7C24-4561-97B4-3D5216F19BE7}" type="pres">
      <dgm:prSet presAssocID="{116EA2C7-9CF2-4591-BF03-7D6A91256872}" presName="comp" presStyleCnt="0"/>
      <dgm:spPr/>
    </dgm:pt>
    <dgm:pt modelId="{8C20B541-8A38-4A5E-B89B-7DD7683D216C}" type="pres">
      <dgm:prSet presAssocID="{116EA2C7-9CF2-4591-BF03-7D6A91256872}" presName="box" presStyleLbl="node1" presStyleIdx="1" presStyleCnt="3" custLinFactNeighborX="1586" custLinFactNeighborY="-1441"/>
      <dgm:spPr/>
      <dgm:t>
        <a:bodyPr/>
        <a:lstStyle/>
        <a:p>
          <a:endParaRPr lang="es-ES"/>
        </a:p>
      </dgm:t>
    </dgm:pt>
    <dgm:pt modelId="{15C48D0D-9389-4C48-A322-234F74BB28C4}" type="pres">
      <dgm:prSet presAssocID="{116EA2C7-9CF2-4591-BF03-7D6A91256872}"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2000" r="-12000"/>
          </a:stretch>
        </a:blipFill>
      </dgm:spPr>
    </dgm:pt>
    <dgm:pt modelId="{BA1EC7DB-8018-412C-B047-B7E38D8950B9}" type="pres">
      <dgm:prSet presAssocID="{116EA2C7-9CF2-4591-BF03-7D6A91256872}" presName="text" presStyleLbl="node1" presStyleIdx="1" presStyleCnt="3">
        <dgm:presLayoutVars>
          <dgm:bulletEnabled val="1"/>
        </dgm:presLayoutVars>
      </dgm:prSet>
      <dgm:spPr/>
      <dgm:t>
        <a:bodyPr/>
        <a:lstStyle/>
        <a:p>
          <a:endParaRPr lang="es-ES"/>
        </a:p>
      </dgm:t>
    </dgm:pt>
    <dgm:pt modelId="{56C43C77-6266-43DB-BC20-29615C58E2B4}" type="pres">
      <dgm:prSet presAssocID="{CA1F5F37-20C1-4217-BA47-D6CD5953FFE7}" presName="spacer" presStyleCnt="0"/>
      <dgm:spPr/>
    </dgm:pt>
    <dgm:pt modelId="{B55F3575-B347-4307-931B-51B88DC1E85E}" type="pres">
      <dgm:prSet presAssocID="{0F7D4F6B-139B-486E-A4A8-A8389333034B}" presName="comp" presStyleCnt="0"/>
      <dgm:spPr/>
    </dgm:pt>
    <dgm:pt modelId="{88B72396-011E-441D-A713-5446B7980859}" type="pres">
      <dgm:prSet presAssocID="{0F7D4F6B-139B-486E-A4A8-A8389333034B}" presName="box" presStyleLbl="node1" presStyleIdx="2" presStyleCnt="3" custLinFactNeighborX="1776" custLinFactNeighborY="-4275"/>
      <dgm:spPr/>
      <dgm:t>
        <a:bodyPr/>
        <a:lstStyle/>
        <a:p>
          <a:endParaRPr lang="es-ES"/>
        </a:p>
      </dgm:t>
    </dgm:pt>
    <dgm:pt modelId="{45376C79-4949-4935-B42B-25B385E40D0D}" type="pres">
      <dgm:prSet presAssocID="{0F7D4F6B-139B-486E-A4A8-A8389333034B}"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dgm:spPr>
    </dgm:pt>
    <dgm:pt modelId="{9070FCEA-743F-4360-8063-11BDE55AF581}" type="pres">
      <dgm:prSet presAssocID="{0F7D4F6B-139B-486E-A4A8-A8389333034B}" presName="text" presStyleLbl="node1" presStyleIdx="2" presStyleCnt="3">
        <dgm:presLayoutVars>
          <dgm:bulletEnabled val="1"/>
        </dgm:presLayoutVars>
      </dgm:prSet>
      <dgm:spPr/>
      <dgm:t>
        <a:bodyPr/>
        <a:lstStyle/>
        <a:p>
          <a:endParaRPr lang="es-ES"/>
        </a:p>
      </dgm:t>
    </dgm:pt>
  </dgm:ptLst>
  <dgm:cxnLst>
    <dgm:cxn modelId="{9F988DF0-648F-4BD1-AFED-2A035401D563}" srcId="{051CB6D9-DC9D-4D00-A257-38D46013B72C}" destId="{3B178E56-23CB-466F-883B-849E043BF6A5}" srcOrd="1" destOrd="0" parTransId="{0F2BBF53-0493-49C7-BCE4-2A9F7BB6EEF6}" sibTransId="{976370A2-3AED-425B-834D-FF3AF758F2C9}"/>
    <dgm:cxn modelId="{C3F20C60-81B2-4D8E-B350-610671A3C566}" type="presOf" srcId="{3614530A-5BD1-4F93-B801-BBEFB588FE92}" destId="{BA1EC7DB-8018-412C-B047-B7E38D8950B9}" srcOrd="1" destOrd="1" presId="urn:microsoft.com/office/officeart/2005/8/layout/vList4"/>
    <dgm:cxn modelId="{0DBB885A-AE2C-485C-8DC6-4E8E38A61BD4}" srcId="{41E150D6-C70A-499E-9198-2721277A7D2F}" destId="{116EA2C7-9CF2-4591-BF03-7D6A91256872}" srcOrd="1" destOrd="0" parTransId="{03489612-88EB-45C0-8FAD-423B3281EA98}" sibTransId="{CA1F5F37-20C1-4217-BA47-D6CD5953FFE7}"/>
    <dgm:cxn modelId="{D7389C33-8D41-614B-89ED-7E3A82B3AECC}" srcId="{0F7D4F6B-139B-486E-A4A8-A8389333034B}" destId="{A9F9C675-251B-074A-84F8-256CAF34F6C8}" srcOrd="0" destOrd="0" parTransId="{D27E7539-309D-7243-927F-3460BBE5C000}" sibTransId="{711BB647-3B8C-4C44-8BC7-F9A44D5231F4}"/>
    <dgm:cxn modelId="{69AB11CF-1645-44D6-88CD-8B41F22E432F}" type="presOf" srcId="{6BF00A93-41D7-401F-8F9E-20A24FE02F8B}" destId="{22AEAFF2-E5F9-4FA6-9997-3B93A47BCA54}" srcOrd="0" destOrd="1" presId="urn:microsoft.com/office/officeart/2005/8/layout/vList4"/>
    <dgm:cxn modelId="{E8BD9CE5-036B-44BF-94C9-929E1D321E00}" type="presOf" srcId="{051CB6D9-DC9D-4D00-A257-38D46013B72C}" destId="{22AEAFF2-E5F9-4FA6-9997-3B93A47BCA54}" srcOrd="0" destOrd="0" presId="urn:microsoft.com/office/officeart/2005/8/layout/vList4"/>
    <dgm:cxn modelId="{C0AF7509-E33A-44A3-BD85-FC1E8C874C71}" type="presOf" srcId="{41E150D6-C70A-499E-9198-2721277A7D2F}" destId="{18DF8EC6-9D1C-4114-9BE4-D32D88886F38}" srcOrd="0" destOrd="0" presId="urn:microsoft.com/office/officeart/2005/8/layout/vList4"/>
    <dgm:cxn modelId="{C0E020FF-10E8-4E73-BC15-7C0F1F722A2A}" type="presOf" srcId="{3B178E56-23CB-466F-883B-849E043BF6A5}" destId="{BD3FF276-DC31-4D5B-9384-AA4E2D3E6925}" srcOrd="1" destOrd="2" presId="urn:microsoft.com/office/officeart/2005/8/layout/vList4"/>
    <dgm:cxn modelId="{8FFF7C71-D166-417C-8A13-C2D5C863EFA9}" srcId="{41E150D6-C70A-499E-9198-2721277A7D2F}" destId="{0F7D4F6B-139B-486E-A4A8-A8389333034B}" srcOrd="2" destOrd="0" parTransId="{91480058-3656-4619-85A3-957DB689B26C}" sibTransId="{25B7FA7C-CDB3-46B3-AE34-ECF76E6DA8C9}"/>
    <dgm:cxn modelId="{2E1C3B81-1D9C-4251-9556-3BB40A4E5392}" type="presOf" srcId="{116EA2C7-9CF2-4591-BF03-7D6A91256872}" destId="{BA1EC7DB-8018-412C-B047-B7E38D8950B9}" srcOrd="1" destOrd="0" presId="urn:microsoft.com/office/officeart/2005/8/layout/vList4"/>
    <dgm:cxn modelId="{C8CB7714-0293-467B-852E-615518606AA0}" type="presOf" srcId="{690A53E5-B98A-4E33-8E01-353D33C22458}" destId="{9070FCEA-743F-4360-8063-11BDE55AF581}" srcOrd="1" destOrd="2" presId="urn:microsoft.com/office/officeart/2005/8/layout/vList4"/>
    <dgm:cxn modelId="{C26486F6-04DC-412F-86C9-F01F4DA0E20A}" type="presOf" srcId="{116EA2C7-9CF2-4591-BF03-7D6A91256872}" destId="{8C20B541-8A38-4A5E-B89B-7DD7683D216C}" srcOrd="0" destOrd="0" presId="urn:microsoft.com/office/officeart/2005/8/layout/vList4"/>
    <dgm:cxn modelId="{C4939A7C-31E3-4866-95B4-B2ACA05A38F2}" type="presOf" srcId="{3614530A-5BD1-4F93-B801-BBEFB588FE92}" destId="{8C20B541-8A38-4A5E-B89B-7DD7683D216C}" srcOrd="0" destOrd="1" presId="urn:microsoft.com/office/officeart/2005/8/layout/vList4"/>
    <dgm:cxn modelId="{7829C5A4-2CBB-C84D-891E-DC92B967BA7F}" type="presOf" srcId="{1FBCCED8-724B-E14C-90CE-F6EB371F7AAD}" destId="{9070FCEA-743F-4360-8063-11BDE55AF581}" srcOrd="1" destOrd="3" presId="urn:microsoft.com/office/officeart/2005/8/layout/vList4"/>
    <dgm:cxn modelId="{317A864C-2B5B-40C0-A1B5-9630B4AC2AAD}" type="presOf" srcId="{10D50291-E887-43E1-B6D6-EA4CA1795C0A}" destId="{8C20B541-8A38-4A5E-B89B-7DD7683D216C}" srcOrd="0" destOrd="2" presId="urn:microsoft.com/office/officeart/2005/8/layout/vList4"/>
    <dgm:cxn modelId="{C7BF82D9-2B11-4542-AD3C-BA847396B65A}" type="presOf" srcId="{0AFEE9BF-0173-F643-B129-E7B4C06C4B52}" destId="{88B72396-011E-441D-A713-5446B7980859}" srcOrd="0" destOrd="4" presId="urn:microsoft.com/office/officeart/2005/8/layout/vList4"/>
    <dgm:cxn modelId="{37CC20F9-F5FE-4AEC-8A5B-5EAC2AA9ACC8}" srcId="{41E150D6-C70A-499E-9198-2721277A7D2F}" destId="{051CB6D9-DC9D-4D00-A257-38D46013B72C}" srcOrd="0" destOrd="0" parTransId="{4A630435-6430-482D-8429-5A03445D11EE}" sibTransId="{D7219E01-5855-467B-BFB5-CF7DD0005404}"/>
    <dgm:cxn modelId="{74D18ECB-C166-48BE-83AE-F4DC9F61AD7E}" type="presOf" srcId="{6BF00A93-41D7-401F-8F9E-20A24FE02F8B}" destId="{BD3FF276-DC31-4D5B-9384-AA4E2D3E6925}" srcOrd="1" destOrd="1" presId="urn:microsoft.com/office/officeart/2005/8/layout/vList4"/>
    <dgm:cxn modelId="{8CE37158-A75F-4914-A398-A6BCDB716FDD}" srcId="{051CB6D9-DC9D-4D00-A257-38D46013B72C}" destId="{6BF00A93-41D7-401F-8F9E-20A24FE02F8B}" srcOrd="0" destOrd="0" parTransId="{6C942E01-60D6-42F4-9619-142B6260C80B}" sibTransId="{2E41D755-4C8D-4859-9F2A-CFFA589897AD}"/>
    <dgm:cxn modelId="{956DCD5B-A117-45D2-9074-F819BF012F8D}" type="presOf" srcId="{690A53E5-B98A-4E33-8E01-353D33C22458}" destId="{88B72396-011E-441D-A713-5446B7980859}" srcOrd="0" destOrd="2" presId="urn:microsoft.com/office/officeart/2005/8/layout/vList4"/>
    <dgm:cxn modelId="{24B3CC58-AD28-481D-96DF-4548F5D4E477}" type="presOf" srcId="{0F7D4F6B-139B-486E-A4A8-A8389333034B}" destId="{9070FCEA-743F-4360-8063-11BDE55AF581}" srcOrd="1" destOrd="0" presId="urn:microsoft.com/office/officeart/2005/8/layout/vList4"/>
    <dgm:cxn modelId="{897DB618-936A-DA49-9708-1A1991D79265}" type="presOf" srcId="{A9F9C675-251B-074A-84F8-256CAF34F6C8}" destId="{9070FCEA-743F-4360-8063-11BDE55AF581}" srcOrd="1" destOrd="1" presId="urn:microsoft.com/office/officeart/2005/8/layout/vList4"/>
    <dgm:cxn modelId="{A31DEEA0-538D-4D87-9C6D-0DAE4AE1E7A1}" srcId="{116EA2C7-9CF2-4591-BF03-7D6A91256872}" destId="{10D50291-E887-43E1-B6D6-EA4CA1795C0A}" srcOrd="1" destOrd="0" parTransId="{2A429D49-B8C9-48D0-A262-963457E16285}" sibTransId="{D8E30C08-757F-4F50-90C0-ED79D23CF6D8}"/>
    <dgm:cxn modelId="{4C59CCA9-A93F-4AAE-ADF6-07FAB3D71D9D}" type="presOf" srcId="{051CB6D9-DC9D-4D00-A257-38D46013B72C}" destId="{BD3FF276-DC31-4D5B-9384-AA4E2D3E6925}" srcOrd="1" destOrd="0" presId="urn:microsoft.com/office/officeart/2005/8/layout/vList4"/>
    <dgm:cxn modelId="{7F13C1A8-44CA-FE47-816A-F53E4350EE13}" type="presOf" srcId="{1FBCCED8-724B-E14C-90CE-F6EB371F7AAD}" destId="{88B72396-011E-441D-A713-5446B7980859}" srcOrd="0" destOrd="3" presId="urn:microsoft.com/office/officeart/2005/8/layout/vList4"/>
    <dgm:cxn modelId="{764DCA3A-23E8-D04E-A598-88A50B425EAE}" srcId="{0F7D4F6B-139B-486E-A4A8-A8389333034B}" destId="{1FBCCED8-724B-E14C-90CE-F6EB371F7AAD}" srcOrd="2" destOrd="0" parTransId="{68ED2232-C508-FB41-A0E7-F246CB94E786}" sibTransId="{621D6A4D-8B5F-F449-A27E-DDBE2A80C865}"/>
    <dgm:cxn modelId="{BE36ACE0-A67C-4DBD-A51C-BF9FDC14434A}" type="presOf" srcId="{3B178E56-23CB-466F-883B-849E043BF6A5}" destId="{22AEAFF2-E5F9-4FA6-9997-3B93A47BCA54}" srcOrd="0" destOrd="2" presId="urn:microsoft.com/office/officeart/2005/8/layout/vList4"/>
    <dgm:cxn modelId="{88E287F3-67DA-D14D-8491-2C98E995F64A}" type="presOf" srcId="{0AFEE9BF-0173-F643-B129-E7B4C06C4B52}" destId="{9070FCEA-743F-4360-8063-11BDE55AF581}" srcOrd="1" destOrd="4" presId="urn:microsoft.com/office/officeart/2005/8/layout/vList4"/>
    <dgm:cxn modelId="{2DEDD35C-A67A-4E99-AF46-A49427A86083}" type="presOf" srcId="{0F7D4F6B-139B-486E-A4A8-A8389333034B}" destId="{88B72396-011E-441D-A713-5446B7980859}" srcOrd="0" destOrd="0" presId="urn:microsoft.com/office/officeart/2005/8/layout/vList4"/>
    <dgm:cxn modelId="{38E1948D-A862-45C8-98C3-5CAB093CDC6B}" type="presOf" srcId="{10D50291-E887-43E1-B6D6-EA4CA1795C0A}" destId="{BA1EC7DB-8018-412C-B047-B7E38D8950B9}" srcOrd="1" destOrd="2" presId="urn:microsoft.com/office/officeart/2005/8/layout/vList4"/>
    <dgm:cxn modelId="{DDEC227F-5A5F-47A2-9783-A5413FFC2C45}" srcId="{0F7D4F6B-139B-486E-A4A8-A8389333034B}" destId="{690A53E5-B98A-4E33-8E01-353D33C22458}" srcOrd="1" destOrd="0" parTransId="{51E5AD63-66DA-4A64-9D9B-100CBFA136B7}" sibTransId="{3191F5D9-5EF8-4127-BE1E-04C7E96C4B04}"/>
    <dgm:cxn modelId="{408BF989-0E8C-9A4E-BBF3-7C17E64A8D3B}" type="presOf" srcId="{A9F9C675-251B-074A-84F8-256CAF34F6C8}" destId="{88B72396-011E-441D-A713-5446B7980859}" srcOrd="0" destOrd="1" presId="urn:microsoft.com/office/officeart/2005/8/layout/vList4"/>
    <dgm:cxn modelId="{9A9118AF-D0C5-4367-9A87-6154AF57F2D0}" srcId="{116EA2C7-9CF2-4591-BF03-7D6A91256872}" destId="{3614530A-5BD1-4F93-B801-BBEFB588FE92}" srcOrd="0" destOrd="0" parTransId="{829609AC-0439-4DCB-BA58-F894425B7DF6}" sibTransId="{03F2F952-B499-4938-9840-B2B079138562}"/>
    <dgm:cxn modelId="{16F9C861-6EE6-F842-AF5B-EC96A93E1B45}" srcId="{0F7D4F6B-139B-486E-A4A8-A8389333034B}" destId="{0AFEE9BF-0173-F643-B129-E7B4C06C4B52}" srcOrd="3" destOrd="0" parTransId="{DD441CCD-520A-8B42-B812-BD4CD6C1ADE6}" sibTransId="{C77A5764-8B8D-5741-BB87-0F7E40D1DC29}"/>
    <dgm:cxn modelId="{FCBF593E-2E45-4F18-92C5-C9C33C82CE83}" type="presParOf" srcId="{18DF8EC6-9D1C-4114-9BE4-D32D88886F38}" destId="{B646A784-AD5C-49AA-B8DE-E1E032A92482}" srcOrd="0" destOrd="0" presId="urn:microsoft.com/office/officeart/2005/8/layout/vList4"/>
    <dgm:cxn modelId="{2C14B8C2-4EAE-4CE4-969A-CCD242004A10}" type="presParOf" srcId="{B646A784-AD5C-49AA-B8DE-E1E032A92482}" destId="{22AEAFF2-E5F9-4FA6-9997-3B93A47BCA54}" srcOrd="0" destOrd="0" presId="urn:microsoft.com/office/officeart/2005/8/layout/vList4"/>
    <dgm:cxn modelId="{9C3BC2A0-61D1-4310-932D-E0C570DE5827}" type="presParOf" srcId="{B646A784-AD5C-49AA-B8DE-E1E032A92482}" destId="{C33689CA-9BF8-415C-B3A9-8BF61CCB3A7F}" srcOrd="1" destOrd="0" presId="urn:microsoft.com/office/officeart/2005/8/layout/vList4"/>
    <dgm:cxn modelId="{E8A49670-8C97-4914-B5D8-391B16425446}" type="presParOf" srcId="{B646A784-AD5C-49AA-B8DE-E1E032A92482}" destId="{BD3FF276-DC31-4D5B-9384-AA4E2D3E6925}" srcOrd="2" destOrd="0" presId="urn:microsoft.com/office/officeart/2005/8/layout/vList4"/>
    <dgm:cxn modelId="{41A48DB8-427E-4451-B346-80802FB3D660}" type="presParOf" srcId="{18DF8EC6-9D1C-4114-9BE4-D32D88886F38}" destId="{C136829C-3668-4AB6-923C-64FA72B11A61}" srcOrd="1" destOrd="0" presId="urn:microsoft.com/office/officeart/2005/8/layout/vList4"/>
    <dgm:cxn modelId="{95AC10B7-5579-4435-9CAD-C984560F984B}" type="presParOf" srcId="{18DF8EC6-9D1C-4114-9BE4-D32D88886F38}" destId="{C95D0D1A-7C24-4561-97B4-3D5216F19BE7}" srcOrd="2" destOrd="0" presId="urn:microsoft.com/office/officeart/2005/8/layout/vList4"/>
    <dgm:cxn modelId="{D26873C5-B72C-4F05-9966-F328A2532D28}" type="presParOf" srcId="{C95D0D1A-7C24-4561-97B4-3D5216F19BE7}" destId="{8C20B541-8A38-4A5E-B89B-7DD7683D216C}" srcOrd="0" destOrd="0" presId="urn:microsoft.com/office/officeart/2005/8/layout/vList4"/>
    <dgm:cxn modelId="{602B9EF8-51AA-4538-9CAC-AD2F30A6C618}" type="presParOf" srcId="{C95D0D1A-7C24-4561-97B4-3D5216F19BE7}" destId="{15C48D0D-9389-4C48-A322-234F74BB28C4}" srcOrd="1" destOrd="0" presId="urn:microsoft.com/office/officeart/2005/8/layout/vList4"/>
    <dgm:cxn modelId="{B03493E8-0BF4-4253-A135-3B0C88021999}" type="presParOf" srcId="{C95D0D1A-7C24-4561-97B4-3D5216F19BE7}" destId="{BA1EC7DB-8018-412C-B047-B7E38D8950B9}" srcOrd="2" destOrd="0" presId="urn:microsoft.com/office/officeart/2005/8/layout/vList4"/>
    <dgm:cxn modelId="{A6A9CEA8-F139-4CB2-B45E-E7310A3347E3}" type="presParOf" srcId="{18DF8EC6-9D1C-4114-9BE4-D32D88886F38}" destId="{56C43C77-6266-43DB-BC20-29615C58E2B4}" srcOrd="3" destOrd="0" presId="urn:microsoft.com/office/officeart/2005/8/layout/vList4"/>
    <dgm:cxn modelId="{B669B333-8B07-4A4F-86F2-11239A148E3C}" type="presParOf" srcId="{18DF8EC6-9D1C-4114-9BE4-D32D88886F38}" destId="{B55F3575-B347-4307-931B-51B88DC1E85E}" srcOrd="4" destOrd="0" presId="urn:microsoft.com/office/officeart/2005/8/layout/vList4"/>
    <dgm:cxn modelId="{1311FE52-F6C3-4365-A646-8125FC7F7FDF}" type="presParOf" srcId="{B55F3575-B347-4307-931B-51B88DC1E85E}" destId="{88B72396-011E-441D-A713-5446B7980859}" srcOrd="0" destOrd="0" presId="urn:microsoft.com/office/officeart/2005/8/layout/vList4"/>
    <dgm:cxn modelId="{79DB62EC-8940-45A6-8113-26B9981E4949}" type="presParOf" srcId="{B55F3575-B347-4307-931B-51B88DC1E85E}" destId="{45376C79-4949-4935-B42B-25B385E40D0D}" srcOrd="1" destOrd="0" presId="urn:microsoft.com/office/officeart/2005/8/layout/vList4"/>
    <dgm:cxn modelId="{93C8A9C2-634A-4E39-82F2-3A78B45C2F6E}" type="presParOf" srcId="{B55F3575-B347-4307-931B-51B88DC1E85E}" destId="{9070FCEA-743F-4360-8063-11BDE55AF58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22FDF-8127-544C-A7E3-B815217E9B11}">
      <dsp:nvSpPr>
        <dsp:cNvPr id="0" name=""/>
        <dsp:cNvSpPr/>
      </dsp:nvSpPr>
      <dsp:spPr>
        <a:xfrm>
          <a:off x="6163" y="1223826"/>
          <a:ext cx="0" cy="325499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FE07B-CED1-C848-96AA-9193440DDBA2}">
      <dsp:nvSpPr>
        <dsp:cNvPr id="0" name=""/>
        <dsp:cNvSpPr/>
      </dsp:nvSpPr>
      <dsp:spPr>
        <a:xfrm>
          <a:off x="96579" y="1332326"/>
          <a:ext cx="1711945" cy="146474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30AB78-FCAA-3740-AAA1-2189E3E0F656}">
      <dsp:nvSpPr>
        <dsp:cNvPr id="0" name=""/>
        <dsp:cNvSpPr/>
      </dsp:nvSpPr>
      <dsp:spPr>
        <a:xfrm>
          <a:off x="96579" y="2797073"/>
          <a:ext cx="1711945" cy="168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57150" lvl="1" indent="-57150" algn="l" defTabSz="444500">
            <a:lnSpc>
              <a:spcPct val="90000"/>
            </a:lnSpc>
            <a:spcBef>
              <a:spcPct val="0"/>
            </a:spcBef>
            <a:spcAft>
              <a:spcPct val="15000"/>
            </a:spcAft>
            <a:buChar char="••"/>
          </a:pPr>
          <a:r>
            <a:rPr lang="es-ES" sz="1000" kern="1200" dirty="0"/>
            <a:t>HEU</a:t>
          </a:r>
        </a:p>
        <a:p>
          <a:pPr marL="57150" lvl="1" indent="-57150" algn="l" defTabSz="444500">
            <a:lnSpc>
              <a:spcPct val="90000"/>
            </a:lnSpc>
            <a:spcBef>
              <a:spcPct val="0"/>
            </a:spcBef>
            <a:spcAft>
              <a:spcPct val="15000"/>
            </a:spcAft>
            <a:buChar char="••"/>
          </a:pPr>
          <a:r>
            <a:rPr lang="es-ES" sz="1000" kern="1200" dirty="0"/>
            <a:t>LEU</a:t>
          </a:r>
        </a:p>
      </dsp:txBody>
      <dsp:txXfrm>
        <a:off x="96579" y="2797073"/>
        <a:ext cx="1711945" cy="1681746"/>
      </dsp:txXfrm>
    </dsp:sp>
    <dsp:sp modelId="{449C74ED-A748-F642-BABF-0AFF6BE56F87}">
      <dsp:nvSpPr>
        <dsp:cNvPr id="0" name=""/>
        <dsp:cNvSpPr/>
      </dsp:nvSpPr>
      <dsp:spPr>
        <a:xfrm>
          <a:off x="6163" y="862160"/>
          <a:ext cx="1808329" cy="3616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S" sz="1800" b="1" kern="1200" dirty="0"/>
            <a:t>Targets</a:t>
          </a:r>
        </a:p>
      </dsp:txBody>
      <dsp:txXfrm>
        <a:off x="6163" y="862160"/>
        <a:ext cx="1808329" cy="361665"/>
      </dsp:txXfrm>
    </dsp:sp>
    <dsp:sp modelId="{EADE8580-186D-4348-80CA-415558A06FDD}">
      <dsp:nvSpPr>
        <dsp:cNvPr id="0" name=""/>
        <dsp:cNvSpPr/>
      </dsp:nvSpPr>
      <dsp:spPr>
        <a:xfrm>
          <a:off x="2166530" y="1223826"/>
          <a:ext cx="0" cy="325499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F52AB4-30E3-7742-BA1B-1A1546FAF962}">
      <dsp:nvSpPr>
        <dsp:cNvPr id="0" name=""/>
        <dsp:cNvSpPr/>
      </dsp:nvSpPr>
      <dsp:spPr>
        <a:xfrm>
          <a:off x="2256947" y="1332326"/>
          <a:ext cx="1711945" cy="146474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EDBE7-3532-9C4C-83AF-A05C6CD1AE93}">
      <dsp:nvSpPr>
        <dsp:cNvPr id="0" name=""/>
        <dsp:cNvSpPr/>
      </dsp:nvSpPr>
      <dsp:spPr>
        <a:xfrm>
          <a:off x="2256947" y="2797073"/>
          <a:ext cx="1711945" cy="168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57150" lvl="1" indent="-57150" algn="l" defTabSz="444500">
            <a:lnSpc>
              <a:spcPct val="90000"/>
            </a:lnSpc>
            <a:spcBef>
              <a:spcPct val="0"/>
            </a:spcBef>
            <a:spcAft>
              <a:spcPct val="15000"/>
            </a:spcAft>
            <a:buChar char="••"/>
          </a:pPr>
          <a:r>
            <a:rPr lang="es-ES" sz="1000" kern="1200" dirty="0"/>
            <a:t>BR-2</a:t>
          </a:r>
        </a:p>
        <a:p>
          <a:pPr marL="57150" lvl="1" indent="-57150" algn="l" defTabSz="444500">
            <a:lnSpc>
              <a:spcPct val="90000"/>
            </a:lnSpc>
            <a:spcBef>
              <a:spcPct val="0"/>
            </a:spcBef>
            <a:spcAft>
              <a:spcPct val="15000"/>
            </a:spcAft>
            <a:buChar char="••"/>
          </a:pPr>
          <a:r>
            <a:rPr lang="es-ES" sz="1000" kern="1200" dirty="0"/>
            <a:t>HFR</a:t>
          </a:r>
        </a:p>
        <a:p>
          <a:pPr marL="57150" lvl="1" indent="-57150" algn="l" defTabSz="444500">
            <a:lnSpc>
              <a:spcPct val="90000"/>
            </a:lnSpc>
            <a:spcBef>
              <a:spcPct val="0"/>
            </a:spcBef>
            <a:spcAft>
              <a:spcPct val="15000"/>
            </a:spcAft>
            <a:buChar char="••"/>
          </a:pPr>
          <a:r>
            <a:rPr lang="es-ES" sz="1000" kern="1200" dirty="0"/>
            <a:t>LVR-15</a:t>
          </a:r>
        </a:p>
        <a:p>
          <a:pPr marL="57150" lvl="1" indent="-57150" algn="l" defTabSz="444500">
            <a:lnSpc>
              <a:spcPct val="90000"/>
            </a:lnSpc>
            <a:spcBef>
              <a:spcPct val="0"/>
            </a:spcBef>
            <a:spcAft>
              <a:spcPct val="15000"/>
            </a:spcAft>
            <a:buChar char="••"/>
          </a:pPr>
          <a:r>
            <a:rPr lang="es-ES" sz="1000" kern="1200" dirty="0"/>
            <a:t>OPAL</a:t>
          </a:r>
        </a:p>
        <a:p>
          <a:pPr marL="57150" lvl="1" indent="-57150" algn="l" defTabSz="444500">
            <a:lnSpc>
              <a:spcPct val="90000"/>
            </a:lnSpc>
            <a:spcBef>
              <a:spcPct val="0"/>
            </a:spcBef>
            <a:spcAft>
              <a:spcPct val="15000"/>
            </a:spcAft>
            <a:buChar char="••"/>
          </a:pPr>
          <a:r>
            <a:rPr lang="es-ES" sz="1000" kern="1200" dirty="0"/>
            <a:t>MURR</a:t>
          </a:r>
        </a:p>
        <a:p>
          <a:pPr marL="57150" lvl="1" indent="-57150" algn="l" defTabSz="444500">
            <a:lnSpc>
              <a:spcPct val="90000"/>
            </a:lnSpc>
            <a:spcBef>
              <a:spcPct val="0"/>
            </a:spcBef>
            <a:spcAft>
              <a:spcPct val="15000"/>
            </a:spcAft>
            <a:buChar char="••"/>
          </a:pPr>
          <a:r>
            <a:rPr lang="es-ES" sz="1000" kern="1200" dirty="0"/>
            <a:t>SAFARI-1</a:t>
          </a:r>
        </a:p>
        <a:p>
          <a:pPr marL="57150" lvl="1" indent="-57150" algn="l" defTabSz="444500">
            <a:lnSpc>
              <a:spcPct val="90000"/>
            </a:lnSpc>
            <a:spcBef>
              <a:spcPct val="0"/>
            </a:spcBef>
            <a:spcAft>
              <a:spcPct val="15000"/>
            </a:spcAft>
            <a:buChar char="••"/>
          </a:pPr>
          <a:r>
            <a:rPr lang="es-ES" sz="1000" kern="1200" dirty="0"/>
            <a:t>MARIA</a:t>
          </a:r>
        </a:p>
        <a:p>
          <a:pPr marL="57150" lvl="1" indent="-57150" algn="l" defTabSz="444500">
            <a:lnSpc>
              <a:spcPct val="90000"/>
            </a:lnSpc>
            <a:spcBef>
              <a:spcPct val="0"/>
            </a:spcBef>
            <a:spcAft>
              <a:spcPct val="15000"/>
            </a:spcAft>
            <a:buChar char="••"/>
          </a:pPr>
          <a:r>
            <a:rPr lang="es-ES" sz="1000" kern="1200" dirty="0"/>
            <a:t>RA-3/RA-10</a:t>
          </a:r>
        </a:p>
        <a:p>
          <a:pPr marL="57150" lvl="1" indent="-57150" algn="l" defTabSz="444500">
            <a:lnSpc>
              <a:spcPct val="90000"/>
            </a:lnSpc>
            <a:spcBef>
              <a:spcPct val="0"/>
            </a:spcBef>
            <a:spcAft>
              <a:spcPct val="15000"/>
            </a:spcAft>
            <a:buChar char="••"/>
          </a:pPr>
          <a:r>
            <a:rPr lang="es-ES" sz="1000" kern="1200" dirty="0"/>
            <a:t>RIAR</a:t>
          </a:r>
        </a:p>
        <a:p>
          <a:pPr marL="57150" lvl="1" indent="-57150" algn="l" defTabSz="444500">
            <a:lnSpc>
              <a:spcPct val="90000"/>
            </a:lnSpc>
            <a:spcBef>
              <a:spcPct val="0"/>
            </a:spcBef>
            <a:spcAft>
              <a:spcPct val="15000"/>
            </a:spcAft>
            <a:buChar char="••"/>
          </a:pPr>
          <a:r>
            <a:rPr lang="es-ES" sz="1000" kern="1200" dirty="0"/>
            <a:t>KARPOV</a:t>
          </a:r>
        </a:p>
      </dsp:txBody>
      <dsp:txXfrm>
        <a:off x="2256947" y="2797073"/>
        <a:ext cx="1711945" cy="1681746"/>
      </dsp:txXfrm>
    </dsp:sp>
    <dsp:sp modelId="{6DD6549B-BCDC-7648-A289-4BF2CCA60733}">
      <dsp:nvSpPr>
        <dsp:cNvPr id="0" name=""/>
        <dsp:cNvSpPr/>
      </dsp:nvSpPr>
      <dsp:spPr>
        <a:xfrm>
          <a:off x="2166530" y="862160"/>
          <a:ext cx="1808329" cy="3616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S" sz="1800" b="1" kern="1200" dirty="0" err="1"/>
            <a:t>Reactors</a:t>
          </a:r>
          <a:endParaRPr lang="es-ES" sz="1800" b="1" kern="1200" dirty="0"/>
        </a:p>
      </dsp:txBody>
      <dsp:txXfrm>
        <a:off x="2166530" y="862160"/>
        <a:ext cx="1808329" cy="361665"/>
      </dsp:txXfrm>
    </dsp:sp>
    <dsp:sp modelId="{377B284D-2A59-E245-8364-5D2C9E8ED551}">
      <dsp:nvSpPr>
        <dsp:cNvPr id="0" name=""/>
        <dsp:cNvSpPr/>
      </dsp:nvSpPr>
      <dsp:spPr>
        <a:xfrm>
          <a:off x="4327856" y="1257968"/>
          <a:ext cx="0" cy="325499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ECC33-69A5-AE44-9F8E-57C969F065B7}">
      <dsp:nvSpPr>
        <dsp:cNvPr id="0" name=""/>
        <dsp:cNvSpPr/>
      </dsp:nvSpPr>
      <dsp:spPr>
        <a:xfrm>
          <a:off x="4376056" y="1336616"/>
          <a:ext cx="1711945" cy="146474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9E896-B06E-1041-ADD5-71F5363721CA}">
      <dsp:nvSpPr>
        <dsp:cNvPr id="0" name=""/>
        <dsp:cNvSpPr/>
      </dsp:nvSpPr>
      <dsp:spPr>
        <a:xfrm>
          <a:off x="4418273" y="2831215"/>
          <a:ext cx="1711945" cy="168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57150" lvl="1" indent="-57150" algn="l" defTabSz="444500">
            <a:lnSpc>
              <a:spcPct val="90000"/>
            </a:lnSpc>
            <a:spcBef>
              <a:spcPct val="0"/>
            </a:spcBef>
            <a:spcAft>
              <a:spcPct val="15000"/>
            </a:spcAft>
            <a:buChar char="••"/>
          </a:pPr>
          <a:r>
            <a:rPr lang="es-ES" sz="1000" kern="1200" dirty="0"/>
            <a:t>ANSTO (Australia)</a:t>
          </a:r>
        </a:p>
        <a:p>
          <a:pPr marL="57150" lvl="1" indent="-57150" algn="l" defTabSz="444500">
            <a:lnSpc>
              <a:spcPct val="90000"/>
            </a:lnSpc>
            <a:spcBef>
              <a:spcPct val="0"/>
            </a:spcBef>
            <a:spcAft>
              <a:spcPct val="15000"/>
            </a:spcAft>
            <a:buChar char="••"/>
          </a:pPr>
          <a:r>
            <a:rPr lang="es-ES" sz="1000" kern="1200" dirty="0"/>
            <a:t>CNEA</a:t>
          </a:r>
        </a:p>
        <a:p>
          <a:pPr marL="57150" lvl="1" indent="-57150" algn="l" defTabSz="444500">
            <a:lnSpc>
              <a:spcPct val="90000"/>
            </a:lnSpc>
            <a:spcBef>
              <a:spcPct val="0"/>
            </a:spcBef>
            <a:spcAft>
              <a:spcPct val="15000"/>
            </a:spcAft>
            <a:buChar char="••"/>
          </a:pPr>
          <a:r>
            <a:rPr lang="es-ES" sz="1000" kern="1200" dirty="0" err="1"/>
            <a:t>Curium</a:t>
          </a:r>
          <a:endParaRPr lang="es-ES" sz="1000" kern="1200" dirty="0"/>
        </a:p>
        <a:p>
          <a:pPr marL="57150" lvl="1" indent="-57150" algn="l" defTabSz="444500">
            <a:lnSpc>
              <a:spcPct val="90000"/>
            </a:lnSpc>
            <a:spcBef>
              <a:spcPct val="0"/>
            </a:spcBef>
            <a:spcAft>
              <a:spcPct val="15000"/>
            </a:spcAft>
            <a:buChar char="••"/>
          </a:pPr>
          <a:r>
            <a:rPr lang="es-ES" sz="1000" kern="1200" dirty="0"/>
            <a:t>IRE (</a:t>
          </a:r>
          <a:r>
            <a:rPr lang="es-ES" sz="1000" kern="1200" dirty="0" err="1"/>
            <a:t>Belgium</a:t>
          </a:r>
          <a:r>
            <a:rPr lang="es-ES" sz="1000" kern="1200" dirty="0"/>
            <a:t>)</a:t>
          </a:r>
        </a:p>
        <a:p>
          <a:pPr marL="57150" lvl="1" indent="-57150" algn="l" defTabSz="444500">
            <a:lnSpc>
              <a:spcPct val="90000"/>
            </a:lnSpc>
            <a:spcBef>
              <a:spcPct val="0"/>
            </a:spcBef>
            <a:spcAft>
              <a:spcPct val="15000"/>
            </a:spcAft>
            <a:buChar char="••"/>
          </a:pPr>
          <a:r>
            <a:rPr lang="es-ES" sz="1000" kern="1200" dirty="0"/>
            <a:t>MURR/North </a:t>
          </a:r>
          <a:r>
            <a:rPr lang="es-ES" sz="1000" kern="1200" dirty="0" err="1"/>
            <a:t>Star</a:t>
          </a:r>
          <a:endParaRPr lang="es-ES" sz="1000" kern="1200" dirty="0"/>
        </a:p>
        <a:p>
          <a:pPr marL="57150" lvl="1" indent="-57150" algn="l" defTabSz="444500">
            <a:lnSpc>
              <a:spcPct val="90000"/>
            </a:lnSpc>
            <a:spcBef>
              <a:spcPct val="0"/>
            </a:spcBef>
            <a:spcAft>
              <a:spcPct val="15000"/>
            </a:spcAft>
            <a:buChar char="••"/>
          </a:pPr>
          <a:r>
            <a:rPr lang="es-ES" sz="1000" kern="1200" dirty="0"/>
            <a:t>NTP (South </a:t>
          </a:r>
          <a:r>
            <a:rPr lang="es-ES" sz="1000" kern="1200" dirty="0" err="1"/>
            <a:t>Africa</a:t>
          </a:r>
          <a:r>
            <a:rPr lang="es-ES" sz="1000" kern="1200" dirty="0"/>
            <a:t>)</a:t>
          </a:r>
        </a:p>
        <a:p>
          <a:pPr marL="57150" lvl="1" indent="-57150" algn="l" defTabSz="444500">
            <a:lnSpc>
              <a:spcPct val="90000"/>
            </a:lnSpc>
            <a:spcBef>
              <a:spcPct val="0"/>
            </a:spcBef>
            <a:spcAft>
              <a:spcPct val="15000"/>
            </a:spcAft>
            <a:buChar char="••"/>
          </a:pPr>
          <a:r>
            <a:rPr lang="es-ES" sz="1000" kern="1200" dirty="0"/>
            <a:t>KARPOV </a:t>
          </a:r>
          <a:r>
            <a:rPr lang="es-ES" sz="1000" kern="1200" dirty="0" err="1"/>
            <a:t>Insitute</a:t>
          </a:r>
          <a:endParaRPr lang="es-ES" sz="1000" kern="1200" dirty="0"/>
        </a:p>
      </dsp:txBody>
      <dsp:txXfrm>
        <a:off x="4418273" y="2831215"/>
        <a:ext cx="1711945" cy="1681746"/>
      </dsp:txXfrm>
    </dsp:sp>
    <dsp:sp modelId="{6343F48B-8CB4-FA49-BFC8-36663CED9623}">
      <dsp:nvSpPr>
        <dsp:cNvPr id="0" name=""/>
        <dsp:cNvSpPr/>
      </dsp:nvSpPr>
      <dsp:spPr>
        <a:xfrm>
          <a:off x="4326898" y="862160"/>
          <a:ext cx="1810246" cy="4299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S" sz="1600" b="1" kern="1200" dirty="0"/>
            <a:t>Mo-99 </a:t>
          </a:r>
          <a:r>
            <a:rPr lang="es-ES" sz="1600" b="1" kern="1200" dirty="0" err="1"/>
            <a:t>Processing</a:t>
          </a:r>
          <a:r>
            <a:rPr lang="es-ES" sz="1600" b="1" kern="1200" dirty="0"/>
            <a:t> </a:t>
          </a:r>
          <a:r>
            <a:rPr lang="es-ES" sz="1600" b="1" kern="1200" dirty="0" err="1"/>
            <a:t>Facilities</a:t>
          </a:r>
          <a:endParaRPr lang="es-ES" sz="1600" b="1" kern="1200" dirty="0"/>
        </a:p>
      </dsp:txBody>
      <dsp:txXfrm>
        <a:off x="4326898" y="862160"/>
        <a:ext cx="1810246" cy="429948"/>
      </dsp:txXfrm>
    </dsp:sp>
    <dsp:sp modelId="{E878F0C0-8204-E648-9409-FFD3DA419A6D}">
      <dsp:nvSpPr>
        <dsp:cNvPr id="0" name=""/>
        <dsp:cNvSpPr/>
      </dsp:nvSpPr>
      <dsp:spPr>
        <a:xfrm>
          <a:off x="6489182" y="1223826"/>
          <a:ext cx="0" cy="325499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35C696-E7ED-2B4C-9696-1AD868453C61}">
      <dsp:nvSpPr>
        <dsp:cNvPr id="0" name=""/>
        <dsp:cNvSpPr/>
      </dsp:nvSpPr>
      <dsp:spPr>
        <a:xfrm>
          <a:off x="6579598" y="1332326"/>
          <a:ext cx="1711945" cy="1464747"/>
        </a:xfrm>
        <a:prstGeom prst="rect">
          <a:avLst/>
        </a:prstGeom>
        <a:blipFill>
          <a:blip xmlns:r="http://schemas.openxmlformats.org/officeDocument/2006/relationships" r:embed="rId4"/>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52FF5-D52D-8B4C-8E11-0B021DA00AC5}">
      <dsp:nvSpPr>
        <dsp:cNvPr id="0" name=""/>
        <dsp:cNvSpPr/>
      </dsp:nvSpPr>
      <dsp:spPr>
        <a:xfrm>
          <a:off x="6579598" y="2797073"/>
          <a:ext cx="1711945" cy="168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57150" lvl="1" indent="-57150" algn="l" defTabSz="444500">
            <a:lnSpc>
              <a:spcPct val="90000"/>
            </a:lnSpc>
            <a:spcBef>
              <a:spcPct val="0"/>
            </a:spcBef>
            <a:spcAft>
              <a:spcPct val="15000"/>
            </a:spcAft>
            <a:buChar char="••"/>
          </a:pPr>
          <a:r>
            <a:rPr lang="es-ES" sz="1000" kern="1200" dirty="0" err="1"/>
            <a:t>Covidien</a:t>
          </a:r>
          <a:r>
            <a:rPr lang="es-ES" sz="1000" kern="1200" dirty="0"/>
            <a:t> (Missouri)</a:t>
          </a:r>
        </a:p>
        <a:p>
          <a:pPr marL="57150" lvl="1" indent="-57150" algn="l" defTabSz="444500">
            <a:lnSpc>
              <a:spcPct val="90000"/>
            </a:lnSpc>
            <a:spcBef>
              <a:spcPct val="0"/>
            </a:spcBef>
            <a:spcAft>
              <a:spcPct val="15000"/>
            </a:spcAft>
            <a:buChar char="••"/>
          </a:pPr>
          <a:r>
            <a:rPr lang="es-ES" sz="1000" kern="1200" dirty="0" err="1"/>
            <a:t>Lantheus</a:t>
          </a:r>
          <a:r>
            <a:rPr lang="es-ES" sz="1000" kern="1200" dirty="0"/>
            <a:t> (</a:t>
          </a:r>
          <a:r>
            <a:rPr lang="es-ES" sz="1000" kern="1200" dirty="0" err="1"/>
            <a:t>MAssachusetts</a:t>
          </a:r>
          <a:r>
            <a:rPr lang="es-ES" sz="1000" kern="1200" dirty="0"/>
            <a:t>)</a:t>
          </a:r>
        </a:p>
        <a:p>
          <a:pPr marL="57150" lvl="1" indent="-57150" algn="l" defTabSz="444500">
            <a:lnSpc>
              <a:spcPct val="90000"/>
            </a:lnSpc>
            <a:spcBef>
              <a:spcPct val="0"/>
            </a:spcBef>
            <a:spcAft>
              <a:spcPct val="15000"/>
            </a:spcAft>
            <a:buChar char="••"/>
          </a:pPr>
          <a:r>
            <a:rPr lang="es-ES" sz="1000" kern="1200" dirty="0"/>
            <a:t>And </a:t>
          </a:r>
          <a:r>
            <a:rPr lang="es-ES" sz="1000" kern="1200" dirty="0" err="1"/>
            <a:t>Others</a:t>
          </a:r>
          <a:endParaRPr lang="es-ES" sz="1000" kern="1200" dirty="0"/>
        </a:p>
      </dsp:txBody>
      <dsp:txXfrm>
        <a:off x="6579598" y="2797073"/>
        <a:ext cx="1711945" cy="1681746"/>
      </dsp:txXfrm>
    </dsp:sp>
    <dsp:sp modelId="{41E5EF2E-18A1-6043-BDC5-DB66E5899606}">
      <dsp:nvSpPr>
        <dsp:cNvPr id="0" name=""/>
        <dsp:cNvSpPr/>
      </dsp:nvSpPr>
      <dsp:spPr>
        <a:xfrm>
          <a:off x="6489182" y="862160"/>
          <a:ext cx="1808329" cy="3616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S" sz="1800" b="1" kern="1200" dirty="0" err="1"/>
            <a:t>Generator</a:t>
          </a:r>
          <a:r>
            <a:rPr lang="es-ES" sz="1800" b="1" kern="1200" dirty="0"/>
            <a:t> </a:t>
          </a:r>
          <a:r>
            <a:rPr lang="es-ES" sz="1800" b="1" kern="1200" dirty="0" err="1"/>
            <a:t>facility</a:t>
          </a:r>
          <a:endParaRPr lang="es-ES" sz="1800" b="1" kern="1200" dirty="0"/>
        </a:p>
      </dsp:txBody>
      <dsp:txXfrm>
        <a:off x="6489182" y="862160"/>
        <a:ext cx="1808329" cy="361665"/>
      </dsp:txXfrm>
    </dsp:sp>
    <dsp:sp modelId="{62AEE04D-8925-3B44-B2C7-1D12F14AD657}">
      <dsp:nvSpPr>
        <dsp:cNvPr id="0" name=""/>
        <dsp:cNvSpPr/>
      </dsp:nvSpPr>
      <dsp:spPr>
        <a:xfrm>
          <a:off x="8649549" y="1223826"/>
          <a:ext cx="0" cy="325499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A18636-B4B9-6242-A1A5-5716FDDEC94A}">
      <dsp:nvSpPr>
        <dsp:cNvPr id="0" name=""/>
        <dsp:cNvSpPr/>
      </dsp:nvSpPr>
      <dsp:spPr>
        <a:xfrm>
          <a:off x="8739966" y="1332326"/>
          <a:ext cx="1711945" cy="146474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C1610-6704-E248-9B05-DF3B1323C29B}">
      <dsp:nvSpPr>
        <dsp:cNvPr id="0" name=""/>
        <dsp:cNvSpPr/>
      </dsp:nvSpPr>
      <dsp:spPr>
        <a:xfrm>
          <a:off x="8739966" y="2797073"/>
          <a:ext cx="1711945" cy="168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lvl="0" algn="ctr" defTabSz="577850">
            <a:lnSpc>
              <a:spcPct val="90000"/>
            </a:lnSpc>
            <a:spcBef>
              <a:spcPct val="0"/>
            </a:spcBef>
            <a:spcAft>
              <a:spcPct val="35000"/>
            </a:spcAft>
          </a:pPr>
          <a:r>
            <a:rPr lang="es-ES" sz="1300" kern="1200" dirty="0" err="1"/>
            <a:t>Pharmacies</a:t>
          </a:r>
          <a:r>
            <a:rPr lang="es-ES" sz="1300" kern="1200" dirty="0"/>
            <a:t> </a:t>
          </a:r>
          <a:r>
            <a:rPr lang="es-ES" sz="1300" kern="1200" dirty="0" err="1"/>
            <a:t>Hospitals</a:t>
          </a:r>
          <a:endParaRPr lang="es-ES" sz="1300" kern="1200" dirty="0"/>
        </a:p>
      </dsp:txBody>
      <dsp:txXfrm>
        <a:off x="8739966" y="2797073"/>
        <a:ext cx="1711945" cy="1681746"/>
      </dsp:txXfrm>
    </dsp:sp>
    <dsp:sp modelId="{C96A3217-3C07-DF46-87FF-DA110449F170}">
      <dsp:nvSpPr>
        <dsp:cNvPr id="0" name=""/>
        <dsp:cNvSpPr/>
      </dsp:nvSpPr>
      <dsp:spPr>
        <a:xfrm>
          <a:off x="8649549" y="862160"/>
          <a:ext cx="1808329" cy="3616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S" sz="1800" b="1" kern="1200" dirty="0"/>
            <a:t>Hospital</a:t>
          </a:r>
        </a:p>
      </dsp:txBody>
      <dsp:txXfrm>
        <a:off x="8649549" y="862160"/>
        <a:ext cx="1808329" cy="361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77F3B-A65A-E241-9AA4-1FCBBF56BFD4}">
      <dsp:nvSpPr>
        <dsp:cNvPr id="0" name=""/>
        <dsp:cNvSpPr/>
      </dsp:nvSpPr>
      <dsp:spPr>
        <a:xfrm>
          <a:off x="1934" y="0"/>
          <a:ext cx="2356533" cy="688178"/>
        </a:xfrm>
        <a:prstGeom prst="chevron">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0" kern="1200" dirty="0">
              <a:solidFill>
                <a:schemeClr val="tx1"/>
              </a:solidFill>
            </a:rPr>
            <a:t>Target </a:t>
          </a:r>
          <a:r>
            <a:rPr lang="es-ES" sz="1400" b="0" kern="1200" dirty="0" err="1">
              <a:solidFill>
                <a:schemeClr val="tx1"/>
              </a:solidFill>
            </a:rPr>
            <a:t>irradiation</a:t>
          </a:r>
          <a:r>
            <a:rPr lang="es-ES" sz="1400" b="0" kern="1200" dirty="0">
              <a:solidFill>
                <a:schemeClr val="tx1"/>
              </a:solidFill>
            </a:rPr>
            <a:t> </a:t>
          </a:r>
        </a:p>
        <a:p>
          <a:pPr lvl="0" algn="ctr" defTabSz="622300">
            <a:lnSpc>
              <a:spcPct val="90000"/>
            </a:lnSpc>
            <a:spcBef>
              <a:spcPct val="0"/>
            </a:spcBef>
            <a:spcAft>
              <a:spcPct val="35000"/>
            </a:spcAft>
          </a:pPr>
          <a:r>
            <a:rPr lang="es-ES" sz="1400" b="0" kern="1200" dirty="0">
              <a:solidFill>
                <a:schemeClr val="tx1"/>
              </a:solidFill>
            </a:rPr>
            <a:t>(5-7 </a:t>
          </a:r>
          <a:r>
            <a:rPr lang="es-ES" sz="1400" b="0" kern="1200" dirty="0" err="1">
              <a:solidFill>
                <a:schemeClr val="tx1"/>
              </a:solidFill>
            </a:rPr>
            <a:t>days</a:t>
          </a:r>
          <a:r>
            <a:rPr lang="es-ES" sz="1400" b="0" kern="1200" dirty="0">
              <a:solidFill>
                <a:schemeClr val="tx1"/>
              </a:solidFill>
            </a:rPr>
            <a:t>)</a:t>
          </a:r>
        </a:p>
        <a:p>
          <a:pPr lvl="0" algn="ctr" defTabSz="622300">
            <a:lnSpc>
              <a:spcPct val="90000"/>
            </a:lnSpc>
            <a:spcBef>
              <a:spcPct val="0"/>
            </a:spcBef>
            <a:spcAft>
              <a:spcPct val="35000"/>
            </a:spcAft>
          </a:pPr>
          <a:r>
            <a:rPr lang="es-ES" sz="1400" b="1" kern="1200" dirty="0">
              <a:solidFill>
                <a:schemeClr val="tx1"/>
              </a:solidFill>
            </a:rPr>
            <a:t>EOB  </a:t>
          </a:r>
          <a:r>
            <a:rPr lang="es-ES" sz="1400" b="1" kern="1200" dirty="0">
              <a:solidFill>
                <a:schemeClr val="bg1"/>
              </a:solidFill>
            </a:rPr>
            <a:t>4.54 Ci</a:t>
          </a:r>
        </a:p>
      </dsp:txBody>
      <dsp:txXfrm>
        <a:off x="346023" y="0"/>
        <a:ext cx="1668355" cy="688178"/>
      </dsp:txXfrm>
    </dsp:sp>
    <dsp:sp modelId="{E42836B6-9802-7C4E-9D1D-F74C27A9F070}">
      <dsp:nvSpPr>
        <dsp:cNvPr id="0" name=""/>
        <dsp:cNvSpPr/>
      </dsp:nvSpPr>
      <dsp:spPr>
        <a:xfrm>
          <a:off x="2122813" y="0"/>
          <a:ext cx="2356533" cy="688178"/>
        </a:xfrm>
        <a:prstGeom prst="chevron">
          <a:avLst/>
        </a:prstGeom>
        <a:gradFill rotWithShape="0">
          <a:gsLst>
            <a:gs pos="0">
              <a:schemeClr val="accent3">
                <a:alpha val="90000"/>
                <a:hueOff val="0"/>
                <a:satOff val="0"/>
                <a:lumOff val="0"/>
                <a:alphaOff val="-20000"/>
                <a:satMod val="103000"/>
                <a:lumMod val="102000"/>
                <a:tint val="94000"/>
              </a:schemeClr>
            </a:gs>
            <a:gs pos="50000">
              <a:schemeClr val="accent3">
                <a:alpha val="90000"/>
                <a:hueOff val="0"/>
                <a:satOff val="0"/>
                <a:lumOff val="0"/>
                <a:alphaOff val="-20000"/>
                <a:satMod val="110000"/>
                <a:lumMod val="100000"/>
                <a:shade val="100000"/>
              </a:schemeClr>
            </a:gs>
            <a:gs pos="100000">
              <a:schemeClr val="accent3">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0" kern="1200" dirty="0">
              <a:solidFill>
                <a:schemeClr val="tx1"/>
              </a:solidFill>
            </a:rPr>
            <a:t>Target </a:t>
          </a:r>
          <a:r>
            <a:rPr lang="es-ES" sz="1400" b="0" kern="1200" dirty="0" err="1">
              <a:solidFill>
                <a:schemeClr val="tx1"/>
              </a:solidFill>
            </a:rPr>
            <a:t>processing</a:t>
          </a:r>
          <a:r>
            <a:rPr lang="es-ES" sz="1400" b="0" kern="1200" dirty="0">
              <a:solidFill>
                <a:schemeClr val="tx1"/>
              </a:solidFill>
            </a:rPr>
            <a:t> </a:t>
          </a:r>
        </a:p>
        <a:p>
          <a:pPr lvl="0" algn="ctr" defTabSz="622300">
            <a:lnSpc>
              <a:spcPct val="90000"/>
            </a:lnSpc>
            <a:spcBef>
              <a:spcPct val="0"/>
            </a:spcBef>
            <a:spcAft>
              <a:spcPct val="35000"/>
            </a:spcAft>
          </a:pPr>
          <a:r>
            <a:rPr lang="es-ES" sz="1400" b="0" kern="1200" dirty="0">
              <a:solidFill>
                <a:schemeClr val="tx1"/>
              </a:solidFill>
            </a:rPr>
            <a:t>(1 </a:t>
          </a:r>
          <a:r>
            <a:rPr lang="es-ES" sz="1400" b="0" kern="1200" dirty="0" err="1">
              <a:solidFill>
                <a:schemeClr val="tx1"/>
              </a:solidFill>
            </a:rPr>
            <a:t>day</a:t>
          </a:r>
          <a:r>
            <a:rPr lang="es-ES" sz="1400" b="0" kern="1200" dirty="0">
              <a:solidFill>
                <a:schemeClr val="tx1"/>
              </a:solidFill>
            </a:rPr>
            <a:t>)</a:t>
          </a:r>
        </a:p>
        <a:p>
          <a:pPr lvl="0" algn="ctr" defTabSz="622300">
            <a:lnSpc>
              <a:spcPct val="90000"/>
            </a:lnSpc>
            <a:spcBef>
              <a:spcPct val="0"/>
            </a:spcBef>
            <a:spcAft>
              <a:spcPct val="35000"/>
            </a:spcAft>
          </a:pPr>
          <a:r>
            <a:rPr lang="es-ES" sz="1400" b="1" kern="1200" dirty="0">
              <a:solidFill>
                <a:schemeClr val="tx1"/>
              </a:solidFill>
            </a:rPr>
            <a:t>EOP   </a:t>
          </a:r>
          <a:r>
            <a:rPr lang="es-ES" sz="1400" b="1" kern="1200" dirty="0">
              <a:solidFill>
                <a:schemeClr val="bg1"/>
              </a:solidFill>
            </a:rPr>
            <a:t>4.04 Ci</a:t>
          </a:r>
        </a:p>
      </dsp:txBody>
      <dsp:txXfrm>
        <a:off x="2466902" y="0"/>
        <a:ext cx="1668355" cy="688178"/>
      </dsp:txXfrm>
    </dsp:sp>
    <dsp:sp modelId="{2F507476-26BC-024F-8A06-AC029013B0CF}">
      <dsp:nvSpPr>
        <dsp:cNvPr id="0" name=""/>
        <dsp:cNvSpPr/>
      </dsp:nvSpPr>
      <dsp:spPr>
        <a:xfrm>
          <a:off x="4243693" y="0"/>
          <a:ext cx="2356533" cy="688178"/>
        </a:xfrm>
        <a:prstGeom prst="chevron">
          <a:avLst/>
        </a:prstGeom>
        <a:gradFill rotWithShape="0">
          <a:gsLst>
            <a:gs pos="0">
              <a:schemeClr val="accent3">
                <a:alpha val="90000"/>
                <a:hueOff val="0"/>
                <a:satOff val="0"/>
                <a:lumOff val="0"/>
                <a:alphaOff val="-40000"/>
                <a:satMod val="103000"/>
                <a:lumMod val="102000"/>
                <a:tint val="94000"/>
              </a:schemeClr>
            </a:gs>
            <a:gs pos="50000">
              <a:schemeClr val="accent3">
                <a:alpha val="90000"/>
                <a:hueOff val="0"/>
                <a:satOff val="0"/>
                <a:lumOff val="0"/>
                <a:alphaOff val="-40000"/>
                <a:satMod val="110000"/>
                <a:lumMod val="100000"/>
                <a:shade val="100000"/>
              </a:schemeClr>
            </a:gs>
            <a:gs pos="100000">
              <a:schemeClr val="accent3">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endParaRPr lang="es-ES" sz="1400" b="1" kern="1200" dirty="0">
            <a:solidFill>
              <a:schemeClr val="tx1"/>
            </a:solidFill>
          </a:endParaRPr>
        </a:p>
        <a:p>
          <a:pPr lvl="0" algn="ctr" defTabSz="622300">
            <a:lnSpc>
              <a:spcPct val="90000"/>
            </a:lnSpc>
            <a:spcBef>
              <a:spcPct val="0"/>
            </a:spcBef>
            <a:spcAft>
              <a:spcPct val="35000"/>
            </a:spcAft>
          </a:pPr>
          <a:r>
            <a:rPr lang="es-ES" sz="1400" b="0" kern="1200" dirty="0" err="1">
              <a:solidFill>
                <a:schemeClr val="tx1"/>
              </a:solidFill>
            </a:rPr>
            <a:t>Calibration</a:t>
          </a:r>
          <a:r>
            <a:rPr lang="es-ES" sz="1400" b="0" kern="1200" dirty="0">
              <a:solidFill>
                <a:schemeClr val="tx1"/>
              </a:solidFill>
            </a:rPr>
            <a:t> time</a:t>
          </a:r>
        </a:p>
        <a:p>
          <a:pPr lvl="0" algn="ctr" defTabSz="622300">
            <a:lnSpc>
              <a:spcPct val="90000"/>
            </a:lnSpc>
            <a:spcBef>
              <a:spcPct val="0"/>
            </a:spcBef>
            <a:spcAft>
              <a:spcPct val="35000"/>
            </a:spcAft>
          </a:pPr>
          <a:r>
            <a:rPr lang="es-ES" sz="1400" b="1" kern="1200" dirty="0">
              <a:solidFill>
                <a:schemeClr val="tx1"/>
              </a:solidFill>
            </a:rPr>
            <a:t>Ci 6-day</a:t>
          </a:r>
        </a:p>
        <a:p>
          <a:pPr lvl="0" algn="ctr" defTabSz="622300">
            <a:lnSpc>
              <a:spcPct val="90000"/>
            </a:lnSpc>
            <a:spcBef>
              <a:spcPct val="0"/>
            </a:spcBef>
            <a:spcAft>
              <a:spcPct val="35000"/>
            </a:spcAft>
          </a:pPr>
          <a:r>
            <a:rPr lang="es-ES" sz="1400" b="1" kern="1200" dirty="0">
              <a:solidFill>
                <a:schemeClr val="bg1"/>
              </a:solidFill>
            </a:rPr>
            <a:t>1 Ci</a:t>
          </a:r>
        </a:p>
        <a:p>
          <a:pPr lvl="0" algn="ctr" defTabSz="622300">
            <a:lnSpc>
              <a:spcPct val="90000"/>
            </a:lnSpc>
            <a:spcBef>
              <a:spcPct val="0"/>
            </a:spcBef>
            <a:spcAft>
              <a:spcPct val="35000"/>
            </a:spcAft>
          </a:pPr>
          <a:endParaRPr lang="es-ES" sz="1400" b="1" kern="1200" dirty="0">
            <a:solidFill>
              <a:schemeClr val="tx1"/>
            </a:solidFill>
          </a:endParaRPr>
        </a:p>
      </dsp:txBody>
      <dsp:txXfrm>
        <a:off x="4587782" y="0"/>
        <a:ext cx="1668355" cy="688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0F170-3B7D-134B-9BE6-9A7BE2CC9780}">
      <dsp:nvSpPr>
        <dsp:cNvPr id="0" name=""/>
        <dsp:cNvSpPr/>
      </dsp:nvSpPr>
      <dsp:spPr>
        <a:xfrm>
          <a:off x="597132" y="0"/>
          <a:ext cx="2532867" cy="295506"/>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s-ES" sz="1600" b="1" kern="1200" baseline="30000" dirty="0"/>
            <a:t>235</a:t>
          </a:r>
          <a:r>
            <a:rPr lang="es-ES" sz="1600" b="1" kern="1200" dirty="0"/>
            <a:t>U</a:t>
          </a:r>
        </a:p>
      </dsp:txBody>
      <dsp:txXfrm>
        <a:off x="597132" y="0"/>
        <a:ext cx="2458991" cy="295506"/>
      </dsp:txXfrm>
    </dsp:sp>
    <dsp:sp modelId="{29E7DE63-EDC5-E948-BA8C-D97FEBEE5607}">
      <dsp:nvSpPr>
        <dsp:cNvPr id="0" name=""/>
        <dsp:cNvSpPr/>
      </dsp:nvSpPr>
      <dsp:spPr>
        <a:xfrm>
          <a:off x="2264052" y="0"/>
          <a:ext cx="2532867" cy="295506"/>
        </a:xfrm>
        <a:prstGeom prst="chevron">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sz="1600" kern="1200" baseline="30000" dirty="0"/>
            <a:t>99</a:t>
          </a:r>
          <a:r>
            <a:rPr lang="es-ES" sz="1600" kern="1200" dirty="0"/>
            <a:t>Mo</a:t>
          </a:r>
        </a:p>
      </dsp:txBody>
      <dsp:txXfrm>
        <a:off x="2411805" y="0"/>
        <a:ext cx="2237361" cy="295506"/>
      </dsp:txXfrm>
    </dsp:sp>
    <dsp:sp modelId="{9E64542F-053E-DD4E-84B3-62294EACF8E0}">
      <dsp:nvSpPr>
        <dsp:cNvPr id="0" name=""/>
        <dsp:cNvSpPr/>
      </dsp:nvSpPr>
      <dsp:spPr>
        <a:xfrm>
          <a:off x="4640981" y="0"/>
          <a:ext cx="2753986" cy="295506"/>
        </a:xfrm>
        <a:prstGeom prst="chevron">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sz="1600" kern="1200" baseline="30000" dirty="0"/>
            <a:t>99m</a:t>
          </a:r>
          <a:r>
            <a:rPr lang="es-ES" sz="1600" kern="1200" dirty="0"/>
            <a:t>Tc</a:t>
          </a:r>
        </a:p>
      </dsp:txBody>
      <dsp:txXfrm>
        <a:off x="4788734" y="0"/>
        <a:ext cx="2458480" cy="295506"/>
      </dsp:txXfrm>
    </dsp:sp>
    <dsp:sp modelId="{3AE54A8C-48C8-4647-80FB-CAFF6229066D}">
      <dsp:nvSpPr>
        <dsp:cNvPr id="0" name=""/>
        <dsp:cNvSpPr/>
      </dsp:nvSpPr>
      <dsp:spPr>
        <a:xfrm>
          <a:off x="6304121" y="0"/>
          <a:ext cx="2532867" cy="295506"/>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ES" sz="1600" kern="1200" dirty="0"/>
            <a:t>RI-</a:t>
          </a:r>
          <a:r>
            <a:rPr lang="es-ES" sz="1600" kern="1200" baseline="30000" dirty="0"/>
            <a:t>99m</a:t>
          </a:r>
          <a:r>
            <a:rPr lang="es-ES" sz="1600" kern="1200" dirty="0"/>
            <a:t>Tc</a:t>
          </a:r>
        </a:p>
      </dsp:txBody>
      <dsp:txXfrm>
        <a:off x="6451874" y="0"/>
        <a:ext cx="2237361" cy="2955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03311-6548-A24F-8375-9AAB39AE1CD1}">
      <dsp:nvSpPr>
        <dsp:cNvPr id="0" name=""/>
        <dsp:cNvSpPr/>
      </dsp:nvSpPr>
      <dsp:spPr>
        <a:xfrm>
          <a:off x="0" y="0"/>
          <a:ext cx="6252536" cy="19464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s-ES" sz="3000" kern="1200" dirty="0"/>
            <a:t>TARGET</a:t>
          </a:r>
        </a:p>
        <a:p>
          <a:pPr marL="228600" lvl="1" indent="-228600" algn="l" defTabSz="1022350">
            <a:lnSpc>
              <a:spcPct val="90000"/>
            </a:lnSpc>
            <a:spcBef>
              <a:spcPct val="0"/>
            </a:spcBef>
            <a:spcAft>
              <a:spcPct val="15000"/>
            </a:spcAft>
            <a:buChar char="••"/>
          </a:pPr>
          <a:r>
            <a:rPr lang="es-ES" sz="2300" kern="1200" baseline="30000" dirty="0"/>
            <a:t>100</a:t>
          </a:r>
          <a:r>
            <a:rPr lang="es-ES" sz="2300" kern="1200" dirty="0"/>
            <a:t>Mo </a:t>
          </a:r>
          <a:r>
            <a:rPr lang="es-ES" sz="2300" kern="1200" dirty="0" err="1"/>
            <a:t>synthesis</a:t>
          </a:r>
          <a:r>
            <a:rPr lang="es-ES" sz="2300" kern="1200" dirty="0"/>
            <a:t> and </a:t>
          </a:r>
          <a:r>
            <a:rPr lang="es-ES" sz="2300" kern="1200" dirty="0" err="1"/>
            <a:t>production</a:t>
          </a:r>
          <a:endParaRPr lang="es-ES" sz="2300" kern="1200" dirty="0"/>
        </a:p>
        <a:p>
          <a:pPr marL="228600" lvl="1" indent="-228600" algn="l" defTabSz="1022350">
            <a:lnSpc>
              <a:spcPct val="90000"/>
            </a:lnSpc>
            <a:spcBef>
              <a:spcPct val="0"/>
            </a:spcBef>
            <a:spcAft>
              <a:spcPct val="15000"/>
            </a:spcAft>
            <a:buChar char="••"/>
          </a:pPr>
          <a:r>
            <a:rPr lang="es-ES" sz="2300" kern="1200" dirty="0" err="1"/>
            <a:t>Purification</a:t>
          </a:r>
          <a:r>
            <a:rPr lang="es-ES" sz="2300" kern="1200" dirty="0"/>
            <a:t> of </a:t>
          </a:r>
          <a:r>
            <a:rPr lang="es-ES" sz="2300" kern="1200" baseline="30000" dirty="0"/>
            <a:t>99m</a:t>
          </a:r>
          <a:r>
            <a:rPr lang="es-ES" sz="2300" kern="1200" dirty="0"/>
            <a:t>Tc post-</a:t>
          </a:r>
          <a:r>
            <a:rPr lang="es-ES" sz="2300" kern="1200" dirty="0" err="1"/>
            <a:t>irradiation</a:t>
          </a:r>
          <a:endParaRPr lang="es-ES" sz="2300" kern="1200" dirty="0"/>
        </a:p>
        <a:p>
          <a:pPr marL="228600" lvl="1" indent="-228600" algn="l" defTabSz="1022350">
            <a:lnSpc>
              <a:spcPct val="90000"/>
            </a:lnSpc>
            <a:spcBef>
              <a:spcPct val="0"/>
            </a:spcBef>
            <a:spcAft>
              <a:spcPct val="15000"/>
            </a:spcAft>
            <a:buChar char="••"/>
          </a:pPr>
          <a:r>
            <a:rPr lang="es-ES" sz="2300" kern="1200" dirty="0" err="1"/>
            <a:t>Recovery</a:t>
          </a:r>
          <a:r>
            <a:rPr lang="es-ES" sz="2300" kern="1200" dirty="0"/>
            <a:t> of non-</a:t>
          </a:r>
          <a:r>
            <a:rPr lang="es-ES" sz="2300" kern="1200" dirty="0" err="1"/>
            <a:t>transmuted</a:t>
          </a:r>
          <a:r>
            <a:rPr lang="es-ES" sz="2300" kern="1200" dirty="0"/>
            <a:t> </a:t>
          </a:r>
          <a:r>
            <a:rPr lang="es-ES" sz="2300" kern="1200" baseline="30000" dirty="0"/>
            <a:t>100</a:t>
          </a:r>
          <a:r>
            <a:rPr lang="es-ES" sz="2300" kern="1200" dirty="0"/>
            <a:t>Mo</a:t>
          </a:r>
        </a:p>
      </dsp:txBody>
      <dsp:txXfrm>
        <a:off x="1445155" y="0"/>
        <a:ext cx="4807380" cy="1946483"/>
      </dsp:txXfrm>
    </dsp:sp>
    <dsp:sp modelId="{C64FA38D-86F8-FD4C-BFD3-7830907EC3D1}">
      <dsp:nvSpPr>
        <dsp:cNvPr id="0" name=""/>
        <dsp:cNvSpPr/>
      </dsp:nvSpPr>
      <dsp:spPr>
        <a:xfrm>
          <a:off x="194648" y="194648"/>
          <a:ext cx="1250507" cy="155718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EAFF2-E5F9-4FA6-9997-3B93A47BCA54}">
      <dsp:nvSpPr>
        <dsp:cNvPr id="0" name=""/>
        <dsp:cNvSpPr/>
      </dsp:nvSpPr>
      <dsp:spPr>
        <a:xfrm>
          <a:off x="0" y="0"/>
          <a:ext cx="8054631" cy="1596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228600" marR="0" lvl="1" indent="0" algn="l" defTabSz="1155700" eaLnBrk="1" fontAlgn="auto" latinLnBrk="0" hangingPunct="1">
            <a:lnSpc>
              <a:spcPct val="90000"/>
            </a:lnSpc>
            <a:spcBef>
              <a:spcPct val="0"/>
            </a:spcBef>
            <a:spcAft>
              <a:spcPct val="15000"/>
            </a:spcAft>
            <a:buClrTx/>
            <a:buSzTx/>
            <a:buFontTx/>
            <a:buNone/>
            <a:tabLst/>
            <a:defRPr/>
          </a:pPr>
          <a:r>
            <a:rPr lang="en-US" sz="1800" kern="1200" dirty="0"/>
            <a:t>DONES HAS GREAT POTENTIAL for RADIOISOTOPE PRODUCTION</a:t>
          </a:r>
          <a:endParaRPr lang="es-ES" kern="1200" dirty="0"/>
        </a:p>
        <a:p>
          <a:pPr marL="228600" marR="0" lvl="1" indent="0" algn="l" defTabSz="11557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800" kern="1200" dirty="0"/>
            <a:t> </a:t>
          </a:r>
          <a:r>
            <a:rPr lang="es-ES" sz="1800" kern="1200" dirty="0" err="1"/>
            <a:t>Could</a:t>
          </a:r>
          <a:r>
            <a:rPr lang="es-ES" sz="1800" kern="1200" dirty="0"/>
            <a:t> be a </a:t>
          </a:r>
          <a:r>
            <a:rPr lang="es-ES" sz="1800" kern="1200" dirty="0" err="1"/>
            <a:t>medium</a:t>
          </a:r>
          <a:r>
            <a:rPr lang="es-ES" sz="1800" kern="1200" dirty="0"/>
            <a:t> </a:t>
          </a:r>
          <a:r>
            <a:rPr lang="es-ES" sz="1800" kern="1200" dirty="0" err="1"/>
            <a:t>scale</a:t>
          </a:r>
          <a:r>
            <a:rPr lang="es-ES" sz="1800" kern="1200" dirty="0"/>
            <a:t> </a:t>
          </a:r>
          <a:r>
            <a:rPr lang="es-ES" sz="1800" kern="1200" dirty="0" err="1"/>
            <a:t>producer</a:t>
          </a:r>
          <a:r>
            <a:rPr lang="es-ES" sz="1800" kern="1200" dirty="0"/>
            <a:t> (200 to 1000 6-day Ci)</a:t>
          </a:r>
        </a:p>
        <a:p>
          <a:pPr marL="228600" marR="0" lvl="1" indent="0" algn="l" defTabSz="11557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kern="1200" dirty="0"/>
            <a:t> Possible reinforcement of the supply of radioisotopes in Europe </a:t>
          </a:r>
          <a:endParaRPr lang="es-ES" kern="1200" dirty="0"/>
        </a:p>
      </dsp:txBody>
      <dsp:txXfrm>
        <a:off x="1741694" y="0"/>
        <a:ext cx="6312936" cy="1596862"/>
      </dsp:txXfrm>
    </dsp:sp>
    <dsp:sp modelId="{C33689CA-9BF8-415C-B3A9-8BF61CCB3A7F}">
      <dsp:nvSpPr>
        <dsp:cNvPr id="0" name=""/>
        <dsp:cNvSpPr/>
      </dsp:nvSpPr>
      <dsp:spPr>
        <a:xfrm>
          <a:off x="130768" y="201448"/>
          <a:ext cx="1610926" cy="119396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20B541-8A38-4A5E-B89B-7DD7683D216C}">
      <dsp:nvSpPr>
        <dsp:cNvPr id="0" name=""/>
        <dsp:cNvSpPr/>
      </dsp:nvSpPr>
      <dsp:spPr>
        <a:xfrm>
          <a:off x="0" y="1708786"/>
          <a:ext cx="8054631" cy="1307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176213" lvl="0" indent="0" algn="l" defTabSz="889000">
            <a:lnSpc>
              <a:spcPct val="90000"/>
            </a:lnSpc>
            <a:spcBef>
              <a:spcPct val="0"/>
            </a:spcBef>
            <a:spcAft>
              <a:spcPct val="35000"/>
            </a:spcAft>
          </a:pPr>
          <a:r>
            <a:rPr lang="en-US" sz="1800" kern="1200" dirty="0">
              <a:solidFill>
                <a:schemeClr val="bg1"/>
              </a:solidFill>
            </a:rPr>
            <a:t>THE COST / BENEFIT RELATIONSHIP IS GOOD ENOUGH </a:t>
          </a:r>
        </a:p>
        <a:p>
          <a:pPr marL="176213" lvl="0" indent="0" algn="l" defTabSz="889000">
            <a:lnSpc>
              <a:spcPct val="90000"/>
            </a:lnSpc>
            <a:spcBef>
              <a:spcPct val="0"/>
            </a:spcBef>
            <a:spcAft>
              <a:spcPct val="35000"/>
            </a:spcAft>
            <a:buChar char="••"/>
          </a:pPr>
          <a:r>
            <a:rPr lang="en-US" sz="1800" kern="1200" dirty="0"/>
            <a:t> Overcome all the technological challenges presented</a:t>
          </a:r>
        </a:p>
        <a:p>
          <a:pPr marL="171450" lvl="0" indent="0" algn="l" defTabSz="889000">
            <a:lnSpc>
              <a:spcPct val="90000"/>
            </a:lnSpc>
            <a:spcBef>
              <a:spcPct val="0"/>
            </a:spcBef>
            <a:spcAft>
              <a:spcPct val="35000"/>
            </a:spcAft>
            <a:buChar char="••"/>
          </a:pPr>
          <a:r>
            <a:rPr lang="es-ES" sz="1800" kern="1200" dirty="0"/>
            <a:t> </a:t>
          </a:r>
          <a:r>
            <a:rPr lang="es-ES" sz="1800" kern="1200" dirty="0" err="1"/>
            <a:t>Improve</a:t>
          </a:r>
          <a:r>
            <a:rPr lang="es-ES" sz="1800" kern="1200" dirty="0"/>
            <a:t> </a:t>
          </a:r>
          <a:r>
            <a:rPr lang="es-ES" sz="1800" kern="1200" dirty="0" err="1"/>
            <a:t>the</a:t>
          </a:r>
          <a:r>
            <a:rPr lang="es-ES" sz="1800" kern="1200" dirty="0"/>
            <a:t> </a:t>
          </a:r>
          <a:r>
            <a:rPr lang="es-ES" sz="1800" kern="1200" dirty="0" err="1"/>
            <a:t>design</a:t>
          </a:r>
          <a:endParaRPr lang="en-US" sz="1800" kern="1200" dirty="0"/>
        </a:p>
      </dsp:txBody>
      <dsp:txXfrm>
        <a:off x="1741694" y="1708786"/>
        <a:ext cx="6312936" cy="1307681"/>
      </dsp:txXfrm>
    </dsp:sp>
    <dsp:sp modelId="{15C48D0D-9389-4C48-A322-234F74BB28C4}">
      <dsp:nvSpPr>
        <dsp:cNvPr id="0" name=""/>
        <dsp:cNvSpPr/>
      </dsp:nvSpPr>
      <dsp:spPr>
        <a:xfrm>
          <a:off x="130768" y="1858398"/>
          <a:ext cx="1610926" cy="104614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B72396-011E-441D-A713-5446B7980859}">
      <dsp:nvSpPr>
        <dsp:cNvPr id="0" name=""/>
        <dsp:cNvSpPr/>
      </dsp:nvSpPr>
      <dsp:spPr>
        <a:xfrm>
          <a:off x="0" y="3110177"/>
          <a:ext cx="8054631" cy="1307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176213" lvl="0" indent="0" algn="l" defTabSz="889000">
            <a:lnSpc>
              <a:spcPct val="90000"/>
            </a:lnSpc>
            <a:spcBef>
              <a:spcPct val="0"/>
            </a:spcBef>
            <a:spcAft>
              <a:spcPct val="35000"/>
            </a:spcAft>
            <a:buNone/>
          </a:pPr>
          <a:r>
            <a:rPr lang="es-ES" sz="1600" kern="1200" dirty="0"/>
            <a:t>DEEPENING INTO OTHER ASPECTS IS NEEDED</a:t>
          </a:r>
        </a:p>
        <a:p>
          <a:pPr marL="171450" lvl="1" indent="0" algn="l" defTabSz="711200">
            <a:lnSpc>
              <a:spcPct val="90000"/>
            </a:lnSpc>
            <a:spcBef>
              <a:spcPct val="0"/>
            </a:spcBef>
            <a:spcAft>
              <a:spcPct val="15000"/>
            </a:spcAft>
            <a:buFont typeface="Arial" panose="020B0604020202020204" pitchFamily="34" charset="0"/>
            <a:buChar char="••"/>
          </a:pPr>
          <a:r>
            <a:rPr lang="es-ES" sz="1800" b="0" kern="1200" dirty="0"/>
            <a:t> Target</a:t>
          </a:r>
        </a:p>
        <a:p>
          <a:pPr marL="171450" lvl="1" indent="0" algn="l" defTabSz="711200">
            <a:lnSpc>
              <a:spcPct val="90000"/>
            </a:lnSpc>
            <a:spcBef>
              <a:spcPct val="0"/>
            </a:spcBef>
            <a:spcAft>
              <a:spcPct val="15000"/>
            </a:spcAft>
            <a:buFont typeface="Arial" panose="020B0604020202020204" pitchFamily="34" charset="0"/>
            <a:buChar char="••"/>
          </a:pPr>
          <a:r>
            <a:rPr lang="es-ES" sz="1800" b="0" kern="1200" dirty="0"/>
            <a:t> </a:t>
          </a:r>
          <a:r>
            <a:rPr lang="es-ES" sz="1800" b="0" kern="1200" dirty="0" err="1"/>
            <a:t>Processing</a:t>
          </a:r>
          <a:r>
            <a:rPr lang="es-ES" sz="1800" b="0" kern="1200" dirty="0"/>
            <a:t> </a:t>
          </a:r>
          <a:r>
            <a:rPr lang="es-ES" sz="1800" b="0" kern="1200" dirty="0" err="1"/>
            <a:t>facilities</a:t>
          </a:r>
          <a:endParaRPr lang="es-ES" sz="1800" b="0" kern="1200" dirty="0"/>
        </a:p>
        <a:p>
          <a:pPr marL="171450" lvl="1" indent="0" algn="l" defTabSz="711200">
            <a:lnSpc>
              <a:spcPct val="90000"/>
            </a:lnSpc>
            <a:spcBef>
              <a:spcPct val="0"/>
            </a:spcBef>
            <a:spcAft>
              <a:spcPct val="15000"/>
            </a:spcAft>
            <a:buFont typeface="Arial" panose="020B0604020202020204" pitchFamily="34" charset="0"/>
            <a:buChar char="••"/>
          </a:pPr>
          <a:r>
            <a:rPr lang="es-ES" sz="1800" b="0" kern="1200" dirty="0"/>
            <a:t> </a:t>
          </a:r>
          <a:r>
            <a:rPr lang="es-ES" sz="1800" b="0" kern="1200" dirty="0" err="1"/>
            <a:t>Issues</a:t>
          </a:r>
          <a:endParaRPr lang="es-ES" sz="1800" b="0" kern="1200" dirty="0"/>
        </a:p>
        <a:p>
          <a:pPr marL="171450" lvl="1" indent="0" algn="l" defTabSz="711200">
            <a:lnSpc>
              <a:spcPct val="90000"/>
            </a:lnSpc>
            <a:spcBef>
              <a:spcPct val="0"/>
            </a:spcBef>
            <a:spcAft>
              <a:spcPct val="15000"/>
            </a:spcAft>
            <a:buFont typeface="Arial" panose="020B0604020202020204" pitchFamily="34" charset="0"/>
            <a:buChar char="••"/>
          </a:pPr>
          <a:endParaRPr lang="es-ES" sz="1800" b="0" kern="1200" dirty="0"/>
        </a:p>
      </dsp:txBody>
      <dsp:txXfrm>
        <a:off x="1741694" y="3110177"/>
        <a:ext cx="6312936" cy="1307681"/>
      </dsp:txXfrm>
    </dsp:sp>
    <dsp:sp modelId="{45376C79-4949-4935-B42B-25B385E40D0D}">
      <dsp:nvSpPr>
        <dsp:cNvPr id="0" name=""/>
        <dsp:cNvSpPr/>
      </dsp:nvSpPr>
      <dsp:spPr>
        <a:xfrm>
          <a:off x="130768" y="3296848"/>
          <a:ext cx="1610926" cy="104614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C10B23E-DBCE-D940-9D25-319CB5A779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861ACA70-BA9A-E447-AE84-92F1E05D79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45548A-2EB6-AB40-98C4-C4C717A5F576}" type="datetimeFigureOut">
              <a:rPr lang="es-ES" smtClean="0"/>
              <a:t>02/10/2024</a:t>
            </a:fld>
            <a:endParaRPr lang="es-ES"/>
          </a:p>
        </p:txBody>
      </p:sp>
      <p:sp>
        <p:nvSpPr>
          <p:cNvPr id="4" name="Marcador de pie de página 3">
            <a:extLst>
              <a:ext uri="{FF2B5EF4-FFF2-40B4-BE49-F238E27FC236}">
                <a16:creationId xmlns:a16="http://schemas.microsoft.com/office/drawing/2014/main" id="{F99E1259-63F5-BF40-B48D-872C25DB8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4549C986-F4B0-F14D-A710-2D85C01705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5CF931-6D00-4847-BD31-DC866CAAC166}" type="slidenum">
              <a:rPr lang="es-ES" smtClean="0"/>
              <a:t>‹Nº›</a:t>
            </a:fld>
            <a:endParaRPr lang="es-ES"/>
          </a:p>
        </p:txBody>
      </p:sp>
    </p:spTree>
    <p:extLst>
      <p:ext uri="{BB962C8B-B14F-4D97-AF65-F5344CB8AC3E}">
        <p14:creationId xmlns:p14="http://schemas.microsoft.com/office/powerpoint/2010/main" val="639712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3FDB9-873F-E549-AA92-2A61168F14D6}" type="datetimeFigureOut">
              <a:rPr lang="es-ES" smtClean="0"/>
              <a:t>02/10/2024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2E38F-39CA-DD4A-B1B9-8C0D094040BB}" type="slidenum">
              <a:rPr lang="es-ES" smtClean="0"/>
              <a:t>‹Nº›</a:t>
            </a:fld>
            <a:endParaRPr lang="es-ES"/>
          </a:p>
        </p:txBody>
      </p:sp>
    </p:spTree>
    <p:extLst>
      <p:ext uri="{BB962C8B-B14F-4D97-AF65-F5344CB8AC3E}">
        <p14:creationId xmlns:p14="http://schemas.microsoft.com/office/powerpoint/2010/main" val="274093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a:t>
            </a:fld>
            <a:endParaRPr lang="es-ES"/>
          </a:p>
        </p:txBody>
      </p:sp>
    </p:spTree>
    <p:extLst>
      <p:ext uri="{BB962C8B-B14F-4D97-AF65-F5344CB8AC3E}">
        <p14:creationId xmlns:p14="http://schemas.microsoft.com/office/powerpoint/2010/main" val="326381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Calibri" panose="020F0502020204030204" pitchFamily="34" charset="0"/>
                <a:cs typeface="Calibri" panose="020F0502020204030204" pitchFamily="34" charset="0"/>
              </a:rPr>
              <a:t>The cross section of this process has a threshold energy at about </a:t>
            </a:r>
            <a:r>
              <a:rPr lang="en-GB" b="1" dirty="0">
                <a:solidFill>
                  <a:srgbClr val="0070C0"/>
                </a:solidFill>
                <a:latin typeface="Calibri" panose="020F0502020204030204" pitchFamily="34" charset="0"/>
                <a:cs typeface="Calibri" panose="020F0502020204030204" pitchFamily="34" charset="0"/>
              </a:rPr>
              <a:t>7 MeV. For this reason, this way of production is not reached by conventional reactors.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baseline="30000" dirty="0">
                <a:solidFill>
                  <a:schemeClr val="accent6">
                    <a:lumMod val="75000"/>
                  </a:schemeClr>
                </a:solidFill>
              </a:rPr>
              <a:t>100</a:t>
            </a:r>
            <a:r>
              <a:rPr lang="en-US" b="1" dirty="0">
                <a:solidFill>
                  <a:schemeClr val="accent6">
                    <a:lumMod val="75000"/>
                  </a:schemeClr>
                </a:solidFill>
              </a:rPr>
              <a:t>Mo(n,2n)</a:t>
            </a:r>
            <a:r>
              <a:rPr lang="en-US" b="1" baseline="30000" dirty="0">
                <a:solidFill>
                  <a:schemeClr val="accent6">
                    <a:lumMod val="75000"/>
                  </a:schemeClr>
                </a:solidFill>
              </a:rPr>
              <a:t>99</a:t>
            </a:r>
            <a:r>
              <a:rPr lang="en-US" b="1" dirty="0">
                <a:solidFill>
                  <a:schemeClr val="accent6">
                    <a:lumMod val="75000"/>
                  </a:schemeClr>
                </a:solidFill>
              </a:rPr>
              <a:t>Mo</a:t>
            </a:r>
            <a:r>
              <a:rPr lang="en-US" b="1" dirty="0"/>
              <a:t> </a:t>
            </a:r>
            <a:r>
              <a:rPr lang="en-US" dirty="0"/>
              <a:t>reaction induced by neutrons energies higher than 7 MeV has been identified as a possible alternative method to </a:t>
            </a:r>
            <a:r>
              <a:rPr lang="en-US" baseline="30000" dirty="0"/>
              <a:t>235</a:t>
            </a:r>
            <a:r>
              <a:rPr lang="en-US" dirty="0"/>
              <a:t>U fission.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rPr>
              <a:t>Apuntar</a:t>
            </a:r>
            <a:r>
              <a:rPr lang="en-US" b="1" dirty="0">
                <a:solidFill>
                  <a:srgbClr val="FF0000"/>
                </a:solidFill>
              </a:rPr>
              <a:t> el </a:t>
            </a:r>
            <a:r>
              <a:rPr lang="en-US" b="1" dirty="0" err="1">
                <a:solidFill>
                  <a:srgbClr val="FF0000"/>
                </a:solidFill>
              </a:rPr>
              <a:t>nombre</a:t>
            </a:r>
            <a:r>
              <a:rPr lang="en-US" b="1" dirty="0">
                <a:solidFill>
                  <a:srgbClr val="FF0000"/>
                </a:solidFill>
              </a:rPr>
              <a:t> del </a:t>
            </a:r>
            <a:r>
              <a:rPr lang="en-US" b="1" dirty="0" err="1">
                <a:solidFill>
                  <a:srgbClr val="FF0000"/>
                </a:solidFill>
              </a:rPr>
              <a:t>tipo</a:t>
            </a:r>
            <a:r>
              <a:rPr lang="en-US" b="1" dirty="0">
                <a:solidFill>
                  <a:srgbClr val="FF0000"/>
                </a:solidFill>
              </a:rPr>
              <a:t> de </a:t>
            </a:r>
            <a:r>
              <a:rPr lang="en-US" b="1" dirty="0" err="1">
                <a:solidFill>
                  <a:srgbClr val="FF0000"/>
                </a:solidFill>
              </a:rPr>
              <a:t>reacciones</a:t>
            </a:r>
            <a:r>
              <a:rPr lang="en-US" b="1" dirty="0">
                <a:solidFill>
                  <a:srgbClr val="FF0000"/>
                </a:solidFill>
              </a:rPr>
              <a:t>: (</a:t>
            </a:r>
            <a:r>
              <a:rPr lang="en-US" b="1" dirty="0" err="1">
                <a:solidFill>
                  <a:srgbClr val="FF0000"/>
                </a:solidFill>
              </a:rPr>
              <a:t>en</a:t>
            </a:r>
            <a:r>
              <a:rPr lang="en-US" b="1" dirty="0">
                <a:solidFill>
                  <a:srgbClr val="FF0000"/>
                </a:solidFill>
              </a:rPr>
              <a:t> ingles)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Captura</a:t>
            </a:r>
            <a:r>
              <a:rPr lang="en-US" dirty="0"/>
              <a:t> </a:t>
            </a:r>
            <a:r>
              <a:rPr lang="en-US" dirty="0" err="1"/>
              <a:t>neutrónica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Fisión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70C0"/>
              </a:solidFill>
              <a:latin typeface="Calibri" panose="020F0502020204030204" pitchFamily="34" charset="0"/>
              <a:cs typeface="Calibri" panose="020F0502020204030204" pitchFamily="34" charset="0"/>
            </a:endParaRPr>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10</a:t>
            </a:fld>
            <a:endParaRPr lang="es-ES"/>
          </a:p>
        </p:txBody>
      </p:sp>
    </p:spTree>
    <p:extLst>
      <p:ext uri="{BB962C8B-B14F-4D97-AF65-F5344CB8AC3E}">
        <p14:creationId xmlns:p14="http://schemas.microsoft.com/office/powerpoint/2010/main" val="26061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11</a:t>
            </a:fld>
            <a:endParaRPr lang="es-ES"/>
          </a:p>
        </p:txBody>
      </p:sp>
    </p:spTree>
    <p:extLst>
      <p:ext uri="{BB962C8B-B14F-4D97-AF65-F5344CB8AC3E}">
        <p14:creationId xmlns:p14="http://schemas.microsoft.com/office/powerpoint/2010/main" val="104072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Calibri" panose="020F0502020204030204" pitchFamily="34" charset="0"/>
                <a:cs typeface="Calibri" panose="020F0502020204030204" pitchFamily="34" charset="0"/>
              </a:rPr>
              <a:t>The cross section of this process has a threshold energy at about </a:t>
            </a:r>
            <a:r>
              <a:rPr lang="en-GB" b="1" dirty="0">
                <a:solidFill>
                  <a:srgbClr val="0070C0"/>
                </a:solidFill>
                <a:latin typeface="Calibri" panose="020F0502020204030204" pitchFamily="34" charset="0"/>
                <a:cs typeface="Calibri" panose="020F0502020204030204" pitchFamily="34" charset="0"/>
              </a:rPr>
              <a:t>7 MeV. For this reason, this way of production is not reached by conventional reactors.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baseline="30000" dirty="0">
                <a:solidFill>
                  <a:schemeClr val="accent6">
                    <a:lumMod val="75000"/>
                  </a:schemeClr>
                </a:solidFill>
              </a:rPr>
              <a:t>100</a:t>
            </a:r>
            <a:r>
              <a:rPr lang="en-US" b="1" dirty="0">
                <a:solidFill>
                  <a:schemeClr val="accent6">
                    <a:lumMod val="75000"/>
                  </a:schemeClr>
                </a:solidFill>
              </a:rPr>
              <a:t>Mo(n,2n)</a:t>
            </a:r>
            <a:r>
              <a:rPr lang="en-US" b="1" baseline="30000" dirty="0">
                <a:solidFill>
                  <a:schemeClr val="accent6">
                    <a:lumMod val="75000"/>
                  </a:schemeClr>
                </a:solidFill>
              </a:rPr>
              <a:t>99</a:t>
            </a:r>
            <a:r>
              <a:rPr lang="en-US" b="1" dirty="0">
                <a:solidFill>
                  <a:schemeClr val="accent6">
                    <a:lumMod val="75000"/>
                  </a:schemeClr>
                </a:solidFill>
              </a:rPr>
              <a:t>Mo</a:t>
            </a:r>
            <a:r>
              <a:rPr lang="en-US" b="1" dirty="0"/>
              <a:t> </a:t>
            </a:r>
            <a:r>
              <a:rPr lang="en-US" dirty="0"/>
              <a:t>reaction induced by neutrons energies higher than 7 MeV has been identified as a possible alternative method to </a:t>
            </a:r>
            <a:r>
              <a:rPr lang="en-US" baseline="30000" dirty="0"/>
              <a:t>235</a:t>
            </a:r>
            <a:r>
              <a:rPr lang="en-US" dirty="0"/>
              <a:t>U fission.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prstClr val="black"/>
                </a:solidFill>
                <a:latin typeface="Times New Roman" panose="02020603050405020304" pitchFamily="18" charset="0"/>
                <a:cs typeface="Times New Roman" panose="02020603050405020304" pitchFamily="18" charset="0"/>
              </a:rPr>
              <a:t>Los neutrones de DONES (</a:t>
            </a:r>
            <a:r>
              <a:rPr lang="es-ES" sz="1200" b="1" dirty="0">
                <a:solidFill>
                  <a:srgbClr val="B258D3">
                    <a:lumMod val="75000"/>
                  </a:srgbClr>
                </a:solidFill>
                <a:latin typeface="Times New Roman" panose="02020603050405020304" pitchFamily="18" charset="0"/>
                <a:cs typeface="Times New Roman" panose="02020603050405020304" pitchFamily="18" charset="0"/>
              </a:rPr>
              <a:t>línea morada HFTM</a:t>
            </a:r>
            <a:r>
              <a:rPr lang="es-ES" sz="1200" b="1" dirty="0">
                <a:solidFill>
                  <a:srgbClr val="2F54F1"/>
                </a:solidFill>
                <a:latin typeface="Times New Roman" panose="02020603050405020304" pitchFamily="18" charset="0"/>
                <a:cs typeface="Times New Roman" panose="02020603050405020304" pitchFamily="18" charset="0"/>
              </a:rPr>
              <a:t>) </a:t>
            </a:r>
            <a:r>
              <a:rPr lang="es-ES" sz="1200" b="1" dirty="0">
                <a:solidFill>
                  <a:prstClr val="black"/>
                </a:solidFill>
                <a:latin typeface="Times New Roman" panose="02020603050405020304" pitchFamily="18" charset="0"/>
                <a:cs typeface="Times New Roman" panose="02020603050405020304" pitchFamily="18" charset="0"/>
              </a:rPr>
              <a:t>tienen energías mayores que los reactores (</a:t>
            </a:r>
            <a:r>
              <a:rPr lang="es-ES" sz="1200" b="1" dirty="0">
                <a:solidFill>
                  <a:srgbClr val="134770">
                    <a:lumMod val="60000"/>
                    <a:lumOff val="40000"/>
                  </a:srgbClr>
                </a:solidFill>
                <a:latin typeface="Times New Roman" panose="02020603050405020304" pitchFamily="18" charset="0"/>
                <a:cs typeface="Times New Roman" panose="02020603050405020304" pitchFamily="18" charset="0"/>
              </a:rPr>
              <a:t>línea azul clara</a:t>
            </a:r>
            <a:r>
              <a:rPr lang="es-ES" sz="1200" b="1" dirty="0">
                <a:solidFill>
                  <a:prstClr val="black"/>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s-ES" sz="1200" b="0" i="0" kern="1200" dirty="0">
                <a:solidFill>
                  <a:schemeClr val="tx1"/>
                </a:solidFill>
                <a:effectLst/>
                <a:latin typeface="+mn-lt"/>
                <a:ea typeface="+mn-ea"/>
                <a:cs typeface="+mn-cs"/>
              </a:rPr>
              <a:t>En esta gráfica lo que se debe mostrar es que con IFMIF-DONES podemos alcanzar una reacción nuclear que con los reactores de fisión no podemos, porque los reactores de fisión, en el mejor de los casos, tenemos neutrones hasta 7 </a:t>
            </a:r>
            <a:r>
              <a:rPr lang="es-ES" sz="1200" b="0" i="0" kern="1200" dirty="0" err="1">
                <a:solidFill>
                  <a:schemeClr val="tx1"/>
                </a:solidFill>
                <a:effectLst/>
                <a:latin typeface="+mn-lt"/>
                <a:ea typeface="+mn-ea"/>
                <a:cs typeface="+mn-cs"/>
              </a:rPr>
              <a:t>MeV</a:t>
            </a:r>
            <a:r>
              <a:rPr lang="es-ES" sz="1200" b="0" i="0" kern="1200" dirty="0">
                <a:solidFill>
                  <a:schemeClr val="tx1"/>
                </a:solidFill>
                <a:effectLst/>
                <a:latin typeface="+mn-lt"/>
                <a:ea typeface="+mn-ea"/>
                <a:cs typeface="+mn-cs"/>
              </a:rPr>
              <a:t>, y como la reacción de 100Mo es una reacción umbral en 8 </a:t>
            </a:r>
            <a:r>
              <a:rPr lang="es-ES" sz="1200" b="0" i="0" kern="1200" dirty="0" err="1">
                <a:solidFill>
                  <a:schemeClr val="tx1"/>
                </a:solidFill>
                <a:effectLst/>
                <a:latin typeface="+mn-lt"/>
                <a:ea typeface="+mn-ea"/>
                <a:cs typeface="+mn-cs"/>
              </a:rPr>
              <a:t>MeV</a:t>
            </a:r>
            <a:r>
              <a:rPr lang="es-ES" sz="1200" b="0" i="0" kern="1200" dirty="0">
                <a:solidFill>
                  <a:schemeClr val="tx1"/>
                </a:solidFill>
                <a:effectLst/>
                <a:latin typeface="+mn-lt"/>
                <a:ea typeface="+mn-ea"/>
                <a:cs typeface="+mn-cs"/>
              </a:rPr>
              <a:t>, pues no es alcanzable por esta </a:t>
            </a:r>
            <a:r>
              <a:rPr lang="es-ES" sz="1200" b="0" i="0" kern="1200" dirty="0" err="1">
                <a:solidFill>
                  <a:schemeClr val="tx1"/>
                </a:solidFill>
                <a:effectLst/>
                <a:latin typeface="+mn-lt"/>
                <a:ea typeface="+mn-ea"/>
                <a:cs typeface="+mn-cs"/>
              </a:rPr>
              <a:t>via</a:t>
            </a:r>
            <a:r>
              <a:rPr lang="es-ES" sz="1200" b="0" i="0" kern="1200" dirty="0">
                <a:solidFill>
                  <a:schemeClr val="tx1"/>
                </a:solidFill>
                <a:effectLst/>
                <a:latin typeface="+mn-lt"/>
                <a:ea typeface="+mn-ea"/>
                <a:cs typeface="+mn-cs"/>
              </a:rPr>
              <a:t>. Pero IFMIF DONES, como aparece en la gráfica tiene un espectro muy energético que además tiene un pico muy pronunciada en el máximo de la sección eficaz de producción de 99Mo a través del 100Mo.</a:t>
            </a:r>
          </a:p>
          <a:p>
            <a:r>
              <a:rPr lang="es-ES" sz="1200" b="0" i="0" kern="1200" dirty="0">
                <a:solidFill>
                  <a:schemeClr val="tx1"/>
                </a:solidFill>
                <a:effectLst/>
                <a:latin typeface="+mn-lt"/>
                <a:ea typeface="+mn-ea"/>
                <a:cs typeface="+mn-cs"/>
              </a:rPr>
              <a:t> </a:t>
            </a:r>
          </a:p>
          <a:p>
            <a:r>
              <a:rPr lang="es-ES" sz="1200" b="0" i="0" kern="1200" dirty="0">
                <a:solidFill>
                  <a:schemeClr val="tx1"/>
                </a:solidFill>
                <a:effectLst/>
                <a:latin typeface="+mn-lt"/>
                <a:ea typeface="+mn-ea"/>
                <a:cs typeface="+mn-cs"/>
              </a:rPr>
              <a:t>Con la línea azul se muestra un espectro de neutrones de un reactor típico de fisión y se ve claramente que está perfectamente bien situado para producir 99Mo con la reacción del 98M, pero no llega a alcanzar la sección eficaz del 100Mo. Y la línea morada muestra el espectro de IFMIF-DONES detrás del HFTM, y se ve que está en la zona apropiada para producir 99Mo.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12</a:t>
            </a:fld>
            <a:endParaRPr lang="es-ES"/>
          </a:p>
        </p:txBody>
      </p:sp>
    </p:spTree>
    <p:extLst>
      <p:ext uri="{BB962C8B-B14F-4D97-AF65-F5344CB8AC3E}">
        <p14:creationId xmlns:p14="http://schemas.microsoft.com/office/powerpoint/2010/main" val="409076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Anticipated</a:t>
            </a:r>
            <a:r>
              <a:rPr lang="en-US" sz="1200" spc="-30" dirty="0">
                <a:effectLst/>
              </a:rPr>
              <a:t> </a:t>
            </a:r>
            <a:r>
              <a:rPr lang="en-US" sz="1200" baseline="30000" dirty="0">
                <a:effectLst/>
              </a:rPr>
              <a:t>99</a:t>
            </a:r>
            <a:r>
              <a:rPr lang="en-US" sz="1200" dirty="0">
                <a:effectLst/>
              </a:rPr>
              <a:t>Mo production</a:t>
            </a:r>
            <a:r>
              <a:rPr lang="en-US" sz="1200" spc="-5" dirty="0">
                <a:effectLst/>
              </a:rPr>
              <a:t> </a:t>
            </a:r>
            <a:r>
              <a:rPr lang="en-US" sz="1200" dirty="0">
                <a:effectLst/>
              </a:rPr>
              <a:t>weeks/year &gt;</a:t>
            </a:r>
            <a:r>
              <a:rPr lang="es-ES" dirty="0"/>
              <a:t>Producción prevista de 99 Mo de semanas/año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Arial MT"/>
                <a:ea typeface="Arial MT"/>
                <a:cs typeface="Arial MT"/>
              </a:rPr>
              <a:t>As </a:t>
            </a:r>
            <a:r>
              <a:rPr lang="es-ES" sz="1200" dirty="0" err="1">
                <a:effectLst/>
                <a:latin typeface="Arial MT"/>
                <a:ea typeface="Arial MT"/>
                <a:cs typeface="Arial MT"/>
              </a:rPr>
              <a:t>noted</a:t>
            </a:r>
            <a:r>
              <a:rPr lang="es-ES" sz="1200" dirty="0">
                <a:effectLst/>
                <a:latin typeface="Arial MT"/>
                <a:ea typeface="Arial MT"/>
                <a:cs typeface="Arial MT"/>
              </a:rPr>
              <a:t>, </a:t>
            </a:r>
            <a:r>
              <a:rPr lang="es-ES" sz="1200" dirty="0" err="1">
                <a:effectLst/>
                <a:latin typeface="Arial MT"/>
                <a:ea typeface="Arial MT"/>
                <a:cs typeface="Arial MT"/>
              </a:rPr>
              <a:t>the</a:t>
            </a:r>
            <a:r>
              <a:rPr lang="es-ES" sz="1200" baseline="0" dirty="0">
                <a:effectLst/>
                <a:latin typeface="Arial MT"/>
                <a:ea typeface="Arial MT"/>
                <a:cs typeface="Arial MT"/>
              </a:rPr>
              <a:t> </a:t>
            </a:r>
            <a:r>
              <a:rPr lang="es-ES" sz="1200" baseline="0" dirty="0" err="1">
                <a:effectLst/>
                <a:latin typeface="Arial MT"/>
                <a:ea typeface="Arial MT"/>
                <a:cs typeface="Arial MT"/>
              </a:rPr>
              <a:t>majority</a:t>
            </a:r>
            <a:r>
              <a:rPr lang="es-ES" sz="1200" baseline="0" dirty="0">
                <a:effectLst/>
                <a:latin typeface="Arial MT"/>
                <a:ea typeface="Arial MT"/>
                <a:cs typeface="Arial MT"/>
              </a:rPr>
              <a:t> of </a:t>
            </a:r>
            <a:r>
              <a:rPr lang="es-ES" sz="1200" baseline="0" dirty="0" err="1">
                <a:effectLst/>
                <a:latin typeface="Arial MT"/>
                <a:ea typeface="Arial MT"/>
                <a:cs typeface="Arial MT"/>
              </a:rPr>
              <a:t>major</a:t>
            </a:r>
            <a:r>
              <a:rPr lang="es-ES" sz="1200" baseline="0" dirty="0">
                <a:effectLst/>
                <a:latin typeface="Arial MT"/>
                <a:ea typeface="Arial MT"/>
                <a:cs typeface="Arial MT"/>
              </a:rPr>
              <a:t> </a:t>
            </a:r>
            <a:r>
              <a:rPr lang="es-ES" sz="1200" baseline="0" dirty="0" err="1">
                <a:effectLst/>
                <a:latin typeface="Arial MT"/>
                <a:ea typeface="Arial MT"/>
                <a:cs typeface="Arial MT"/>
              </a:rPr>
              <a:t>producers</a:t>
            </a:r>
            <a:r>
              <a:rPr lang="es-ES" sz="1200" baseline="0" dirty="0">
                <a:effectLst/>
                <a:latin typeface="Arial MT"/>
                <a:ea typeface="Arial MT"/>
                <a:cs typeface="Arial MT"/>
              </a:rPr>
              <a:t> of Mo-99 </a:t>
            </a:r>
            <a:r>
              <a:rPr lang="es-ES" sz="1200" baseline="0" dirty="0" err="1">
                <a:effectLst/>
                <a:latin typeface="Arial MT"/>
                <a:ea typeface="Arial MT"/>
                <a:cs typeface="Arial MT"/>
              </a:rPr>
              <a:t>used</a:t>
            </a:r>
            <a:r>
              <a:rPr lang="es-ES" sz="1200" baseline="0" dirty="0">
                <a:effectLst/>
                <a:latin typeface="Arial MT"/>
                <a:ea typeface="Arial MT"/>
                <a:cs typeface="Arial MT"/>
              </a:rPr>
              <a:t> neutrón </a:t>
            </a:r>
            <a:r>
              <a:rPr lang="es-ES" sz="1200" baseline="0" dirty="0" err="1">
                <a:effectLst/>
                <a:latin typeface="Arial MT"/>
                <a:ea typeface="Arial MT"/>
                <a:cs typeface="Arial MT"/>
              </a:rPr>
              <a:t>fiddióm</a:t>
            </a:r>
            <a:r>
              <a:rPr lang="es-ES" sz="1200" baseline="0" dirty="0">
                <a:effectLst/>
                <a:latin typeface="Arial MT"/>
                <a:ea typeface="Arial MT"/>
                <a:cs typeface="Arial MT"/>
              </a:rPr>
              <a:t> of U235, in </a:t>
            </a:r>
            <a:r>
              <a:rPr lang="es-ES" sz="1200" baseline="0" dirty="0" err="1">
                <a:effectLst/>
                <a:latin typeface="Arial MT"/>
                <a:ea typeface="Arial MT"/>
                <a:cs typeface="Arial MT"/>
              </a:rPr>
              <a:t>order</a:t>
            </a:r>
            <a:r>
              <a:rPr lang="es-ES" sz="1200" baseline="0" dirty="0">
                <a:effectLst/>
                <a:latin typeface="Arial MT"/>
                <a:ea typeface="Arial MT"/>
                <a:cs typeface="Arial MT"/>
              </a:rPr>
              <a:t> to </a:t>
            </a:r>
            <a:r>
              <a:rPr lang="es-ES" sz="1200" baseline="0" dirty="0" err="1">
                <a:effectLst/>
                <a:latin typeface="Arial MT"/>
                <a:ea typeface="Arial MT"/>
                <a:cs typeface="Arial MT"/>
              </a:rPr>
              <a:t>maximize</a:t>
            </a:r>
            <a:r>
              <a:rPr lang="es-ES" sz="1200" baseline="0" dirty="0">
                <a:effectLst/>
                <a:latin typeface="Arial MT"/>
                <a:ea typeface="Arial MT"/>
                <a:cs typeface="Arial MT"/>
              </a:rPr>
              <a:t> </a:t>
            </a:r>
            <a:r>
              <a:rPr lang="es-ES" sz="1200" baseline="0" dirty="0" err="1">
                <a:effectLst/>
                <a:latin typeface="Arial MT"/>
                <a:ea typeface="Arial MT"/>
                <a:cs typeface="Arial MT"/>
              </a:rPr>
              <a:t>their</a:t>
            </a:r>
            <a:r>
              <a:rPr lang="es-ES" sz="1200" baseline="0" dirty="0">
                <a:effectLst/>
                <a:latin typeface="Arial MT"/>
                <a:ea typeface="Arial MT"/>
                <a:cs typeface="Arial MT"/>
              </a:rPr>
              <a:t> Mo-99 </a:t>
            </a:r>
            <a:r>
              <a:rPr lang="es-ES" sz="1200" baseline="0" dirty="0" err="1">
                <a:effectLst/>
                <a:latin typeface="Arial MT"/>
                <a:ea typeface="Arial MT"/>
                <a:cs typeface="Arial MT"/>
              </a:rPr>
              <a:t>yield</a:t>
            </a:r>
            <a:r>
              <a:rPr lang="es-ES" sz="1200" baseline="0" dirty="0">
                <a:effectLst/>
                <a:latin typeface="Arial MT"/>
                <a:ea typeface="Arial MT"/>
                <a:cs typeface="Arial MT"/>
              </a:rPr>
              <a:t>, </a:t>
            </a:r>
            <a:r>
              <a:rPr lang="es-ES" sz="1200" baseline="0" dirty="0" err="1">
                <a:effectLst/>
                <a:latin typeface="Arial MT"/>
                <a:ea typeface="Arial MT"/>
                <a:cs typeface="Arial MT"/>
              </a:rPr>
              <a:t>they</a:t>
            </a:r>
            <a:r>
              <a:rPr lang="es-ES" sz="1200" baseline="0" dirty="0">
                <a:effectLst/>
                <a:latin typeface="Arial MT"/>
                <a:ea typeface="Arial MT"/>
                <a:cs typeface="Arial MT"/>
              </a:rPr>
              <a:t> </a:t>
            </a:r>
            <a:r>
              <a:rPr lang="es-ES" sz="1200" baseline="0" dirty="0" err="1">
                <a:effectLst/>
                <a:latin typeface="Arial MT"/>
                <a:ea typeface="Arial MT"/>
                <a:cs typeface="Arial MT"/>
              </a:rPr>
              <a:t>have</a:t>
            </a:r>
            <a:r>
              <a:rPr lang="es-ES" sz="1200" baseline="0" dirty="0">
                <a:effectLst/>
                <a:latin typeface="Arial MT"/>
                <a:ea typeface="Arial MT"/>
                <a:cs typeface="Arial MT"/>
              </a:rPr>
              <a:t> </a:t>
            </a:r>
            <a:r>
              <a:rPr lang="es-ES" sz="1200" baseline="0" dirty="0" err="1">
                <a:effectLst/>
                <a:latin typeface="Arial MT"/>
                <a:ea typeface="Arial MT"/>
                <a:cs typeface="Arial MT"/>
              </a:rPr>
              <a:t>historically</a:t>
            </a:r>
            <a:r>
              <a:rPr lang="es-ES" sz="1200" baseline="0" dirty="0">
                <a:effectLst/>
                <a:latin typeface="Arial MT"/>
                <a:ea typeface="Arial MT"/>
                <a:cs typeface="Arial MT"/>
              </a:rPr>
              <a:t> </a:t>
            </a:r>
            <a:r>
              <a:rPr lang="es-ES" sz="1200" baseline="0" dirty="0" err="1">
                <a:effectLst/>
                <a:latin typeface="Arial MT"/>
                <a:ea typeface="Arial MT"/>
                <a:cs typeface="Arial MT"/>
              </a:rPr>
              <a:t>used</a:t>
            </a:r>
            <a:r>
              <a:rPr lang="es-ES" sz="1200" baseline="0" dirty="0">
                <a:effectLst/>
                <a:latin typeface="Arial MT"/>
                <a:ea typeface="Arial MT"/>
                <a:cs typeface="Arial MT"/>
              </a:rPr>
              <a:t> HEU targets.  </a:t>
            </a:r>
            <a:r>
              <a:rPr lang="es-ES" sz="1200" baseline="0" dirty="0" err="1">
                <a:effectLst/>
                <a:latin typeface="Arial MT"/>
                <a:ea typeface="Arial MT"/>
                <a:cs typeface="Arial MT"/>
              </a:rPr>
              <a:t>For</a:t>
            </a:r>
            <a:r>
              <a:rPr lang="es-ES" sz="1200" baseline="0" dirty="0">
                <a:effectLst/>
                <a:latin typeface="Arial MT"/>
                <a:ea typeface="Arial MT"/>
                <a:cs typeface="Arial MT"/>
              </a:rPr>
              <a:t> </a:t>
            </a:r>
            <a:r>
              <a:rPr lang="es-ES" sz="1200" baseline="0" dirty="0" err="1">
                <a:effectLst/>
                <a:latin typeface="Arial MT"/>
                <a:ea typeface="Arial MT"/>
                <a:cs typeface="Arial MT"/>
              </a:rPr>
              <a:t>several</a:t>
            </a:r>
            <a:r>
              <a:rPr lang="es-ES" sz="1200" baseline="0" dirty="0">
                <a:effectLst/>
                <a:latin typeface="Arial MT"/>
                <a:ea typeface="Arial MT"/>
                <a:cs typeface="Arial MT"/>
              </a:rPr>
              <a:t> </a:t>
            </a:r>
            <a:r>
              <a:rPr lang="es-ES" sz="1200" baseline="0" dirty="0" err="1">
                <a:effectLst/>
                <a:latin typeface="Arial MT"/>
                <a:ea typeface="Arial MT"/>
                <a:cs typeface="Arial MT"/>
              </a:rPr>
              <a:t>reason</a:t>
            </a:r>
            <a:r>
              <a:rPr lang="es-ES" sz="1200" baseline="0" dirty="0">
                <a:effectLst/>
                <a:latin typeface="Arial MT"/>
                <a:ea typeface="Arial MT"/>
                <a:cs typeface="Arial MT"/>
              </a:rPr>
              <a:t>, </a:t>
            </a:r>
            <a:r>
              <a:rPr lang="es-ES" sz="1200" baseline="0" dirty="0" err="1">
                <a:effectLst/>
                <a:latin typeface="Arial MT"/>
                <a:ea typeface="Arial MT"/>
                <a:cs typeface="Arial MT"/>
              </a:rPr>
              <a:t>the</a:t>
            </a:r>
            <a:r>
              <a:rPr lang="es-ES" sz="1200" baseline="0" dirty="0">
                <a:effectLst/>
                <a:latin typeface="Arial MT"/>
                <a:ea typeface="Arial MT"/>
                <a:cs typeface="Arial MT"/>
              </a:rPr>
              <a:t> </a:t>
            </a:r>
            <a:r>
              <a:rPr lang="es-ES" sz="1200" baseline="0" dirty="0" err="1">
                <a:effectLst/>
                <a:latin typeface="Arial MT"/>
                <a:ea typeface="Arial MT"/>
                <a:cs typeface="Arial MT"/>
              </a:rPr>
              <a:t>internationalcommunity</a:t>
            </a:r>
            <a:r>
              <a:rPr lang="es-ES" sz="1200" baseline="0" dirty="0">
                <a:effectLst/>
                <a:latin typeface="Arial MT"/>
                <a:ea typeface="Arial MT"/>
                <a:cs typeface="Arial MT"/>
              </a:rPr>
              <a:t> has </a:t>
            </a:r>
            <a:r>
              <a:rPr lang="es-ES" sz="1200" baseline="0" dirty="0" err="1">
                <a:effectLst/>
                <a:latin typeface="Arial MT"/>
                <a:ea typeface="Arial MT"/>
                <a:cs typeface="Arial MT"/>
              </a:rPr>
              <a:t>called</a:t>
            </a:r>
            <a:r>
              <a:rPr lang="es-ES" sz="1200" baseline="0" dirty="0">
                <a:effectLst/>
                <a:latin typeface="Arial MT"/>
                <a:ea typeface="Arial MT"/>
                <a:cs typeface="Arial MT"/>
              </a:rPr>
              <a:t> </a:t>
            </a:r>
            <a:r>
              <a:rPr lang="es-ES" sz="1200" baseline="0" dirty="0" err="1">
                <a:effectLst/>
                <a:latin typeface="Arial MT"/>
                <a:ea typeface="Arial MT"/>
                <a:cs typeface="Arial MT"/>
              </a:rPr>
              <a:t>on</a:t>
            </a:r>
            <a:r>
              <a:rPr lang="es-ES" sz="1200" baseline="0" dirty="0">
                <a:effectLst/>
                <a:latin typeface="Arial MT"/>
                <a:ea typeface="Arial MT"/>
                <a:cs typeface="Arial MT"/>
              </a:rPr>
              <a:t> </a:t>
            </a:r>
            <a:r>
              <a:rPr lang="es-ES" sz="1200" baseline="0" dirty="0" err="1">
                <a:effectLst/>
                <a:latin typeface="Arial MT"/>
                <a:ea typeface="Arial MT"/>
                <a:cs typeface="Arial MT"/>
              </a:rPr>
              <a:t>all</a:t>
            </a:r>
            <a:r>
              <a:rPr lang="es-ES" sz="1200" baseline="0" dirty="0">
                <a:effectLst/>
                <a:latin typeface="Arial MT"/>
                <a:ea typeface="Arial MT"/>
                <a:cs typeface="Arial MT"/>
              </a:rPr>
              <a:t> </a:t>
            </a:r>
            <a:r>
              <a:rPr lang="es-ES" sz="1200" baseline="0" dirty="0" err="1">
                <a:effectLst/>
                <a:latin typeface="Arial MT"/>
                <a:ea typeface="Arial MT"/>
                <a:cs typeface="Arial MT"/>
              </a:rPr>
              <a:t>producers</a:t>
            </a:r>
            <a:r>
              <a:rPr lang="es-ES" sz="1200" baseline="0" dirty="0">
                <a:effectLst/>
                <a:latin typeface="Arial MT"/>
                <a:ea typeface="Arial MT"/>
                <a:cs typeface="Arial MT"/>
              </a:rPr>
              <a:t> , </a:t>
            </a:r>
            <a:r>
              <a:rPr lang="es-ES" sz="1200" baseline="0" dirty="0" err="1">
                <a:effectLst/>
                <a:latin typeface="Arial MT"/>
                <a:ea typeface="Arial MT"/>
                <a:cs typeface="Arial MT"/>
              </a:rPr>
              <a:t>both</a:t>
            </a:r>
            <a:r>
              <a:rPr lang="es-ES" sz="1200" baseline="0" dirty="0">
                <a:effectLst/>
                <a:latin typeface="Arial MT"/>
                <a:ea typeface="Arial MT"/>
                <a:cs typeface="Arial MT"/>
              </a:rPr>
              <a:t>, </a:t>
            </a:r>
            <a:r>
              <a:rPr lang="es-ES" sz="1200" baseline="0" dirty="0" err="1">
                <a:effectLst/>
                <a:latin typeface="Arial MT"/>
                <a:ea typeface="Arial MT"/>
                <a:cs typeface="Arial MT"/>
              </a:rPr>
              <a:t>najor</a:t>
            </a:r>
            <a:r>
              <a:rPr lang="es-ES" sz="1200" baseline="0" dirty="0">
                <a:effectLst/>
                <a:latin typeface="Arial MT"/>
                <a:ea typeface="Arial MT"/>
                <a:cs typeface="Arial MT"/>
              </a:rPr>
              <a:t> and </a:t>
            </a:r>
            <a:r>
              <a:rPr lang="es-ES" sz="1200" baseline="0" dirty="0" err="1">
                <a:effectLst/>
                <a:latin typeface="Arial MT"/>
                <a:ea typeface="Arial MT"/>
                <a:cs typeface="Arial MT"/>
              </a:rPr>
              <a:t>small</a:t>
            </a:r>
            <a:r>
              <a:rPr lang="es-ES" sz="1200" baseline="0" dirty="0">
                <a:effectLst/>
                <a:latin typeface="Arial MT"/>
                <a:ea typeface="Arial MT"/>
                <a:cs typeface="Arial MT"/>
              </a:rPr>
              <a:t> </a:t>
            </a:r>
            <a:r>
              <a:rPr lang="es-ES" sz="1200" baseline="0" dirty="0" err="1">
                <a:effectLst/>
                <a:latin typeface="Arial MT"/>
                <a:ea typeface="Arial MT"/>
                <a:cs typeface="Arial MT"/>
              </a:rPr>
              <a:t>sacale</a:t>
            </a:r>
            <a:r>
              <a:rPr lang="es-ES" sz="1200" baseline="0" dirty="0">
                <a:effectLst/>
                <a:latin typeface="Arial MT"/>
                <a:ea typeface="Arial MT"/>
                <a:cs typeface="Arial MT"/>
              </a:rPr>
              <a:t>, to </a:t>
            </a:r>
            <a:r>
              <a:rPr lang="es-ES" sz="1200" baseline="0" dirty="0" err="1">
                <a:effectLst/>
                <a:latin typeface="Arial MT"/>
                <a:ea typeface="Arial MT"/>
                <a:cs typeface="Arial MT"/>
              </a:rPr>
              <a:t>shift</a:t>
            </a:r>
            <a:r>
              <a:rPr lang="es-ES" sz="1200" baseline="0" dirty="0">
                <a:effectLst/>
                <a:latin typeface="Arial MT"/>
                <a:ea typeface="Arial MT"/>
                <a:cs typeface="Arial MT"/>
              </a:rPr>
              <a:t> to Non-HEU </a:t>
            </a:r>
            <a:r>
              <a:rPr lang="es-ES" sz="1200" baseline="0" dirty="0" err="1">
                <a:effectLst/>
                <a:latin typeface="Arial MT"/>
                <a:ea typeface="Arial MT"/>
                <a:cs typeface="Arial MT"/>
              </a:rPr>
              <a:t>technologies</a:t>
            </a:r>
            <a:r>
              <a:rPr lang="es-ES" sz="1200" baseline="0" dirty="0">
                <a:effectLst/>
                <a:latin typeface="Arial MT"/>
                <a:ea typeface="Arial MT"/>
                <a:cs typeface="Arial MT"/>
              </a:rPr>
              <a:t> </a:t>
            </a:r>
            <a:r>
              <a:rPr lang="es-ES" sz="1200" baseline="0" dirty="0" err="1">
                <a:effectLst/>
                <a:latin typeface="Arial MT"/>
                <a:ea typeface="Arial MT"/>
                <a:cs typeface="Arial MT"/>
              </a:rPr>
              <a:t>when</a:t>
            </a:r>
            <a:r>
              <a:rPr lang="es-ES" sz="1200" baseline="0" dirty="0">
                <a:effectLst/>
                <a:latin typeface="Arial MT"/>
                <a:ea typeface="Arial MT"/>
                <a:cs typeface="Arial MT"/>
              </a:rPr>
              <a:t> </a:t>
            </a:r>
            <a:r>
              <a:rPr lang="es-ES" sz="1200" baseline="0" dirty="0" err="1">
                <a:effectLst/>
                <a:latin typeface="Arial MT"/>
                <a:ea typeface="Arial MT"/>
                <a:cs typeface="Arial MT"/>
              </a:rPr>
              <a:t>producing</a:t>
            </a:r>
            <a:r>
              <a:rPr lang="es-ES" sz="1200" baseline="0" dirty="0">
                <a:effectLst/>
                <a:latin typeface="Arial MT"/>
                <a:ea typeface="Arial MT"/>
                <a:cs typeface="Arial MT"/>
              </a:rPr>
              <a:t> Mo-99</a:t>
            </a:r>
            <a:endParaRPr lang="es-ES" sz="1200" dirty="0">
              <a:effectLst/>
              <a:latin typeface="Arial MT"/>
              <a:ea typeface="Arial MT"/>
              <a:cs typeface="Arial MT"/>
            </a:endParaRPr>
          </a:p>
          <a:p>
            <a:endParaRPr lang="es-ES" dirty="0"/>
          </a:p>
          <a:p>
            <a:endParaRPr lang="es-ES" dirty="0"/>
          </a:p>
          <a:p>
            <a:r>
              <a:rPr lang="es-ES" dirty="0" err="1"/>
              <a:t>Regionally</a:t>
            </a:r>
            <a:r>
              <a:rPr lang="es-ES" dirty="0"/>
              <a:t> </a:t>
            </a:r>
            <a:r>
              <a:rPr lang="es-ES" dirty="0" err="1"/>
              <a:t>based</a:t>
            </a:r>
            <a:r>
              <a:rPr lang="es-ES" dirty="0"/>
              <a:t> </a:t>
            </a:r>
            <a:r>
              <a:rPr lang="es-ES" dirty="0" err="1"/>
              <a:t>includes</a:t>
            </a:r>
            <a:r>
              <a:rPr lang="es-ES" dirty="0"/>
              <a:t> </a:t>
            </a:r>
            <a:r>
              <a:rPr lang="es-ES" dirty="0" err="1"/>
              <a:t>neighboring</a:t>
            </a:r>
            <a:r>
              <a:rPr lang="es-ES" dirty="0"/>
              <a:t> </a:t>
            </a:r>
            <a:r>
              <a:rPr lang="es-ES" dirty="0" err="1"/>
              <a:t>countries</a:t>
            </a:r>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13</a:t>
            </a:fld>
            <a:endParaRPr lang="es-ES"/>
          </a:p>
        </p:txBody>
      </p:sp>
    </p:spTree>
    <p:extLst>
      <p:ext uri="{BB962C8B-B14F-4D97-AF65-F5344CB8AC3E}">
        <p14:creationId xmlns:p14="http://schemas.microsoft.com/office/powerpoint/2010/main" val="153800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dirty="0"/>
              <a:t>Figure shows:</a:t>
            </a:r>
          </a:p>
          <a:p>
            <a:r>
              <a:rPr lang="es-ES" dirty="0"/>
              <a:t>Red line&gt; global NEA </a:t>
            </a:r>
            <a:r>
              <a:rPr lang="es-ES" dirty="0" err="1"/>
              <a:t>demand</a:t>
            </a:r>
            <a:r>
              <a:rPr lang="es-ES" dirty="0"/>
              <a:t>  </a:t>
            </a:r>
            <a:r>
              <a:rPr lang="es-ES" dirty="0" err="1"/>
              <a:t>estimated</a:t>
            </a:r>
            <a:r>
              <a:rPr lang="es-ES" dirty="0"/>
              <a:t> NEA </a:t>
            </a:r>
            <a:r>
              <a:rPr lang="es-ES" dirty="0" err="1"/>
              <a:t>for</a:t>
            </a:r>
            <a:r>
              <a:rPr lang="es-ES" dirty="0"/>
              <a:t> </a:t>
            </a:r>
            <a:r>
              <a:rPr lang="es-ES" baseline="30000" dirty="0"/>
              <a:t>99</a:t>
            </a:r>
            <a:r>
              <a:rPr lang="es-ES" dirty="0"/>
              <a:t>Mo </a:t>
            </a:r>
            <a:r>
              <a:rPr lang="es-ES" dirty="0" err="1"/>
              <a:t>Irradiation</a:t>
            </a:r>
            <a:r>
              <a:rPr lang="es-ES" dirty="0"/>
              <a:t> and </a:t>
            </a:r>
            <a:r>
              <a:rPr lang="es-ES" dirty="0" err="1"/>
              <a:t>processing</a:t>
            </a:r>
            <a:r>
              <a:rPr lang="es-ES" dirty="0"/>
              <a:t> </a:t>
            </a:r>
            <a:r>
              <a:rPr lang="es-ES" dirty="0" err="1"/>
              <a:t>capacity</a:t>
            </a:r>
            <a:r>
              <a:rPr lang="es-ES" dirty="0"/>
              <a:t> </a:t>
            </a:r>
            <a:r>
              <a:rPr lang="es-ES" dirty="0" err="1"/>
              <a:t>wordwide</a:t>
            </a:r>
            <a:r>
              <a:rPr lang="es-ES" dirty="0"/>
              <a:t> </a:t>
            </a:r>
          </a:p>
          <a:p>
            <a:r>
              <a:rPr lang="es-ES" dirty="0"/>
              <a:t>Green line &gt; global NEA </a:t>
            </a:r>
            <a:r>
              <a:rPr lang="es-ES" dirty="0" err="1"/>
              <a:t>demand</a:t>
            </a:r>
            <a:r>
              <a:rPr lang="es-ES" dirty="0"/>
              <a:t>  </a:t>
            </a:r>
            <a:r>
              <a:rPr lang="es-ES" dirty="0" err="1"/>
              <a:t>estimated</a:t>
            </a:r>
            <a:r>
              <a:rPr lang="es-ES" dirty="0"/>
              <a:t> NEA </a:t>
            </a:r>
            <a:r>
              <a:rPr lang="es-ES" dirty="0" err="1"/>
              <a:t>for</a:t>
            </a:r>
            <a:r>
              <a:rPr lang="es-ES" dirty="0"/>
              <a:t> </a:t>
            </a:r>
            <a:r>
              <a:rPr lang="es-ES" baseline="30000" dirty="0"/>
              <a:t>99</a:t>
            </a:r>
            <a:r>
              <a:rPr lang="es-ES" dirty="0"/>
              <a:t>Mo </a:t>
            </a:r>
            <a:r>
              <a:rPr lang="es-ES" dirty="0" err="1"/>
              <a:t>Irradiation</a:t>
            </a:r>
            <a:r>
              <a:rPr lang="es-ES" dirty="0"/>
              <a:t> and </a:t>
            </a:r>
            <a:r>
              <a:rPr lang="es-ES" dirty="0" err="1"/>
              <a:t>processing</a:t>
            </a:r>
            <a:r>
              <a:rPr lang="es-ES" dirty="0"/>
              <a:t> </a:t>
            </a:r>
            <a:r>
              <a:rPr lang="es-ES" dirty="0" err="1"/>
              <a:t>capacity</a:t>
            </a:r>
            <a:r>
              <a:rPr lang="es-ES" dirty="0"/>
              <a:t> </a:t>
            </a:r>
            <a:r>
              <a:rPr lang="es-ES" dirty="0" err="1"/>
              <a:t>wordwide</a:t>
            </a:r>
            <a:r>
              <a:rPr lang="es-ES" dirty="0"/>
              <a:t> * ORC (</a:t>
            </a:r>
            <a:r>
              <a:rPr lang="es-ES" dirty="0" err="1"/>
              <a:t>Outage</a:t>
            </a:r>
            <a:r>
              <a:rPr lang="es-ES" dirty="0"/>
              <a:t> Reserve </a:t>
            </a:r>
            <a:r>
              <a:rPr lang="es-ES" dirty="0" err="1"/>
              <a:t>Capacity</a:t>
            </a:r>
            <a:r>
              <a:rPr lang="es-ES" dirty="0"/>
              <a:t>)</a:t>
            </a:r>
          </a:p>
          <a:p>
            <a:r>
              <a:rPr lang="es-ES" dirty="0"/>
              <a:t>Blue line&gt;</a:t>
            </a:r>
            <a:r>
              <a:rPr lang="es-ES" dirty="0" err="1"/>
              <a:t>Projected</a:t>
            </a:r>
            <a:r>
              <a:rPr lang="es-ES" dirty="0"/>
              <a:t> </a:t>
            </a:r>
            <a:r>
              <a:rPr lang="es-ES" dirty="0" err="1"/>
              <a:t>current</a:t>
            </a:r>
            <a:r>
              <a:rPr lang="es-ES" dirty="0"/>
              <a:t> </a:t>
            </a:r>
            <a:r>
              <a:rPr lang="es-ES" dirty="0" err="1"/>
              <a:t>irradiation</a:t>
            </a:r>
            <a:r>
              <a:rPr lang="es-ES" dirty="0"/>
              <a:t> </a:t>
            </a:r>
            <a:r>
              <a:rPr lang="es-ES" dirty="0" err="1"/>
              <a:t>capacity</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PinlK</a:t>
            </a:r>
            <a:r>
              <a:rPr lang="es-ES" dirty="0"/>
              <a:t> line&gt; </a:t>
            </a:r>
            <a:r>
              <a:rPr lang="es-ES" dirty="0" err="1"/>
              <a:t>Projected</a:t>
            </a:r>
            <a:r>
              <a:rPr lang="es-ES" dirty="0"/>
              <a:t> </a:t>
            </a:r>
            <a:r>
              <a:rPr lang="es-ES" dirty="0" err="1"/>
              <a:t>current</a:t>
            </a:r>
            <a:r>
              <a:rPr lang="es-ES" dirty="0"/>
              <a:t> </a:t>
            </a:r>
            <a:r>
              <a:rPr lang="es-ES" dirty="0" err="1"/>
              <a:t>processing</a:t>
            </a:r>
            <a:r>
              <a:rPr lang="es-ES" dirty="0"/>
              <a:t> </a:t>
            </a:r>
            <a:r>
              <a:rPr lang="es-ES" dirty="0" err="1"/>
              <a:t>capacity</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The</a:t>
            </a:r>
            <a:r>
              <a:rPr lang="es-ES" dirty="0"/>
              <a:t> Figure </a:t>
            </a:r>
            <a:r>
              <a:rPr lang="es-ES" dirty="0" err="1"/>
              <a:t>also</a:t>
            </a:r>
            <a:r>
              <a:rPr lang="es-ES" dirty="0"/>
              <a:t> shows </a:t>
            </a:r>
            <a:r>
              <a:rPr lang="es-ES" dirty="0" err="1"/>
              <a:t>the</a:t>
            </a:r>
            <a:r>
              <a:rPr lang="es-ES" dirty="0"/>
              <a:t> </a:t>
            </a:r>
            <a:r>
              <a:rPr lang="es-ES" dirty="0" err="1"/>
              <a:t>reduction</a:t>
            </a:r>
            <a:r>
              <a:rPr lang="es-ES" dirty="0"/>
              <a:t> in </a:t>
            </a:r>
            <a:r>
              <a:rPr lang="es-ES" dirty="0" err="1"/>
              <a:t>irradiation</a:t>
            </a:r>
            <a:r>
              <a:rPr lang="es-ES" dirty="0"/>
              <a:t> </a:t>
            </a:r>
            <a:r>
              <a:rPr lang="es-ES" dirty="0" err="1"/>
              <a:t>capacity</a:t>
            </a:r>
            <a:r>
              <a:rPr lang="es-ES" dirty="0"/>
              <a:t> (blue line) </a:t>
            </a:r>
            <a:r>
              <a:rPr lang="es-ES" dirty="0" err="1"/>
              <a:t>experienced</a:t>
            </a:r>
            <a:r>
              <a:rPr lang="es-ES" dirty="0"/>
              <a:t> in 2018 and </a:t>
            </a:r>
            <a:r>
              <a:rPr lang="es-ES" dirty="0" err="1"/>
              <a:t>recovery</a:t>
            </a:r>
            <a:r>
              <a:rPr lang="es-ES" dirty="0"/>
              <a:t> in 2019.</a:t>
            </a:r>
            <a:br>
              <a:rPr lang="es-ES" dirty="0"/>
            </a:br>
            <a:r>
              <a:rPr lang="es-ES" dirty="0" err="1"/>
              <a:t>The</a:t>
            </a:r>
            <a:r>
              <a:rPr lang="es-ES" dirty="0"/>
              <a:t> </a:t>
            </a:r>
            <a:r>
              <a:rPr lang="es-ES" dirty="0" err="1"/>
              <a:t>futher</a:t>
            </a:r>
            <a:r>
              <a:rPr lang="es-ES" dirty="0"/>
              <a:t> </a:t>
            </a:r>
            <a:r>
              <a:rPr lang="es-ES" dirty="0" err="1"/>
              <a:t>increase</a:t>
            </a:r>
            <a:r>
              <a:rPr lang="es-ES" dirty="0"/>
              <a:t> in </a:t>
            </a:r>
            <a:r>
              <a:rPr lang="es-ES" dirty="0" err="1"/>
              <a:t>irradiation</a:t>
            </a:r>
            <a:r>
              <a:rPr lang="es-ES" dirty="0"/>
              <a:t> </a:t>
            </a:r>
            <a:r>
              <a:rPr lang="es-ES" dirty="0" err="1"/>
              <a:t>capacity</a:t>
            </a:r>
            <a:r>
              <a:rPr lang="es-ES" dirty="0"/>
              <a:t> </a:t>
            </a:r>
            <a:r>
              <a:rPr lang="es-ES" dirty="0" err="1"/>
              <a:t>from</a:t>
            </a:r>
            <a:r>
              <a:rPr lang="es-ES" dirty="0"/>
              <a:t> 2020 </a:t>
            </a:r>
            <a:r>
              <a:rPr lang="es-ES" dirty="0" err="1"/>
              <a:t>is</a:t>
            </a:r>
            <a:r>
              <a:rPr lang="es-ES" dirty="0"/>
              <a:t> </a:t>
            </a:r>
            <a:r>
              <a:rPr lang="es-ES" dirty="0" err="1"/>
              <a:t>mainly</a:t>
            </a:r>
            <a:r>
              <a:rPr lang="es-ES" dirty="0"/>
              <a:t> </a:t>
            </a:r>
            <a:r>
              <a:rPr lang="es-ES" dirty="0" err="1"/>
              <a:t>due</a:t>
            </a:r>
            <a:r>
              <a:rPr lang="es-ES" dirty="0"/>
              <a:t> to </a:t>
            </a:r>
            <a:r>
              <a:rPr lang="es-ES" dirty="0" err="1"/>
              <a:t>increases</a:t>
            </a:r>
            <a:r>
              <a:rPr lang="es-ES" dirty="0"/>
              <a:t> in </a:t>
            </a:r>
            <a:r>
              <a:rPr lang="es-ES" dirty="0" err="1"/>
              <a:t>irradiation</a:t>
            </a:r>
            <a:r>
              <a:rPr lang="es-ES" dirty="0"/>
              <a:t> </a:t>
            </a:r>
            <a:r>
              <a:rPr lang="es-ES" dirty="0" err="1"/>
              <a:t>capacity</a:t>
            </a:r>
            <a:r>
              <a:rPr lang="es-ES" dirty="0"/>
              <a:t> per </a:t>
            </a:r>
            <a:r>
              <a:rPr lang="es-ES" dirty="0" err="1"/>
              <a:t>week</a:t>
            </a:r>
            <a:r>
              <a:rPr lang="es-ES" dirty="0"/>
              <a:t> and </a:t>
            </a:r>
            <a:r>
              <a:rPr lang="es-ES" dirty="0" err="1"/>
              <a:t>the</a:t>
            </a:r>
            <a:r>
              <a:rPr lang="es-ES" dirty="0"/>
              <a:t> </a:t>
            </a:r>
            <a:r>
              <a:rPr lang="es-ES" dirty="0" err="1"/>
              <a:t>number</a:t>
            </a:r>
            <a:r>
              <a:rPr lang="es-ES" dirty="0"/>
              <a:t> </a:t>
            </a:r>
            <a:r>
              <a:rPr lang="es-ES" dirty="0" err="1"/>
              <a:t>oeraing</a:t>
            </a:r>
            <a:r>
              <a:rPr lang="es-ES" dirty="0"/>
              <a:t> </a:t>
            </a:r>
            <a:r>
              <a:rPr lang="es-ES" dirty="0" err="1"/>
              <a:t>days</a:t>
            </a:r>
            <a:r>
              <a:rPr lang="es-ES" dirty="0"/>
              <a:t> </a:t>
            </a:r>
            <a:r>
              <a:rPr lang="es-ES" dirty="0" err="1"/>
              <a:t>available</a:t>
            </a:r>
            <a:r>
              <a:rPr lang="es-ES" dirty="0"/>
              <a:t> at </a:t>
            </a:r>
            <a:r>
              <a:rPr lang="es-ES" dirty="0" err="1"/>
              <a:t>the</a:t>
            </a:r>
            <a:r>
              <a:rPr lang="es-ES" dirty="0"/>
              <a:t> BR-2 reactor,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The</a:t>
            </a:r>
            <a:r>
              <a:rPr lang="es-ES" dirty="0"/>
              <a:t> </a:t>
            </a:r>
            <a:r>
              <a:rPr lang="es-ES" dirty="0" err="1"/>
              <a:t>January</a:t>
            </a:r>
            <a:r>
              <a:rPr lang="es-ES" dirty="0"/>
              <a:t>-June </a:t>
            </a:r>
            <a:r>
              <a:rPr lang="es-ES" dirty="0" err="1"/>
              <a:t>period</a:t>
            </a:r>
            <a:r>
              <a:rPr lang="es-ES" dirty="0"/>
              <a:t> shows a </a:t>
            </a:r>
            <a:r>
              <a:rPr lang="es-ES" dirty="0" err="1"/>
              <a:t>mild</a:t>
            </a:r>
            <a:r>
              <a:rPr lang="es-ES" dirty="0"/>
              <a:t> decline </a:t>
            </a:r>
            <a:r>
              <a:rPr lang="es-ES" dirty="0" err="1"/>
              <a:t>due</a:t>
            </a:r>
            <a:r>
              <a:rPr lang="es-ES" dirty="0"/>
              <a:t> to </a:t>
            </a:r>
            <a:r>
              <a:rPr lang="es-ES" dirty="0" err="1"/>
              <a:t>the</a:t>
            </a:r>
            <a:r>
              <a:rPr lang="es-ES" dirty="0"/>
              <a:t> </a:t>
            </a:r>
            <a:r>
              <a:rPr lang="es-ES" dirty="0" err="1"/>
              <a:t>unplanned</a:t>
            </a:r>
            <a:r>
              <a:rPr lang="es-ES" dirty="0"/>
              <a:t> </a:t>
            </a:r>
            <a:r>
              <a:rPr lang="es-ES" dirty="0" err="1"/>
              <a:t>outage</a:t>
            </a:r>
            <a:r>
              <a:rPr lang="es-ES" dirty="0"/>
              <a:t> of HFR reactor and </a:t>
            </a:r>
            <a:r>
              <a:rPr lang="es-ES" dirty="0" err="1"/>
              <a:t>the</a:t>
            </a:r>
            <a:r>
              <a:rPr lang="es-ES" dirty="0"/>
              <a:t>  </a:t>
            </a:r>
            <a:r>
              <a:rPr lang="es-ES" dirty="0" err="1"/>
              <a:t>July</a:t>
            </a:r>
            <a:r>
              <a:rPr lang="es-ES" dirty="0"/>
              <a:t> –</a:t>
            </a:r>
            <a:r>
              <a:rPr lang="es-ES" dirty="0" err="1"/>
              <a:t>december</a:t>
            </a:r>
            <a:r>
              <a:rPr lang="es-ES" dirty="0"/>
              <a:t> 2022 </a:t>
            </a:r>
            <a:r>
              <a:rPr lang="es-ES" dirty="0" err="1"/>
              <a:t>period</a:t>
            </a:r>
            <a:r>
              <a:rPr lang="es-ES" dirty="0"/>
              <a:t> shows </a:t>
            </a:r>
            <a:r>
              <a:rPr lang="es-ES" dirty="0" err="1"/>
              <a:t>the</a:t>
            </a:r>
            <a:r>
              <a:rPr lang="es-ES" dirty="0"/>
              <a:t> </a:t>
            </a:r>
            <a:r>
              <a:rPr lang="es-ES" dirty="0" err="1"/>
              <a:t>significant</a:t>
            </a:r>
            <a:r>
              <a:rPr lang="es-ES" dirty="0"/>
              <a:t> </a:t>
            </a:r>
            <a:r>
              <a:rPr lang="es-ES" dirty="0" err="1"/>
              <a:t>impact</a:t>
            </a:r>
            <a:r>
              <a:rPr lang="es-ES" dirty="0"/>
              <a:t> of </a:t>
            </a:r>
            <a:r>
              <a:rPr lang="es-ES" dirty="0" err="1"/>
              <a:t>unplanned</a:t>
            </a:r>
            <a:r>
              <a:rPr lang="es-ES" dirty="0"/>
              <a:t> </a:t>
            </a:r>
            <a:r>
              <a:rPr lang="es-ES" dirty="0" err="1"/>
              <a:t>outage</a:t>
            </a:r>
            <a:r>
              <a:rPr lang="es-ES" dirty="0"/>
              <a:t> of BR-2 reactor.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The</a:t>
            </a:r>
            <a:r>
              <a:rPr lang="es-ES" dirty="0"/>
              <a:t> </a:t>
            </a:r>
            <a:r>
              <a:rPr lang="es-ES" dirty="0" err="1"/>
              <a:t>sharp</a:t>
            </a:r>
            <a:r>
              <a:rPr lang="es-ES" dirty="0"/>
              <a:t> </a:t>
            </a:r>
            <a:r>
              <a:rPr lang="es-ES" dirty="0" err="1"/>
              <a:t>reduction</a:t>
            </a:r>
            <a:r>
              <a:rPr lang="es-ES" dirty="0"/>
              <a:t> in </a:t>
            </a:r>
            <a:r>
              <a:rPr lang="es-ES" dirty="0" err="1"/>
              <a:t>irradation</a:t>
            </a:r>
            <a:r>
              <a:rPr lang="es-ES" dirty="0"/>
              <a:t> </a:t>
            </a:r>
            <a:r>
              <a:rPr lang="es-ES" dirty="0" err="1"/>
              <a:t>capacity</a:t>
            </a:r>
            <a:r>
              <a:rPr lang="es-ES" dirty="0"/>
              <a:t> in </a:t>
            </a:r>
            <a:r>
              <a:rPr lang="es-ES" dirty="0" err="1"/>
              <a:t>the</a:t>
            </a:r>
            <a:r>
              <a:rPr lang="es-ES" dirty="0"/>
              <a:t> </a:t>
            </a:r>
            <a:r>
              <a:rPr lang="es-ES" dirty="0" err="1"/>
              <a:t>July</a:t>
            </a:r>
            <a:r>
              <a:rPr lang="es-ES" dirty="0"/>
              <a:t> –</a:t>
            </a:r>
            <a:r>
              <a:rPr lang="es-ES" dirty="0" err="1"/>
              <a:t>December</a:t>
            </a:r>
            <a:r>
              <a:rPr lang="es-ES" dirty="0"/>
              <a:t> 2022 </a:t>
            </a:r>
            <a:r>
              <a:rPr lang="es-ES" dirty="0" err="1"/>
              <a:t>periode</a:t>
            </a:r>
            <a:r>
              <a:rPr lang="es-ES" dirty="0"/>
              <a:t> </a:t>
            </a:r>
            <a:r>
              <a:rPr lang="es-ES" dirty="0" err="1"/>
              <a:t>was</a:t>
            </a:r>
            <a:r>
              <a:rPr lang="es-ES" dirty="0"/>
              <a:t> </a:t>
            </a:r>
            <a:r>
              <a:rPr lang="es-ES" dirty="0" err="1"/>
              <a:t>partially</a:t>
            </a:r>
            <a:r>
              <a:rPr lang="es-ES" dirty="0"/>
              <a:t> </a:t>
            </a:r>
            <a:r>
              <a:rPr lang="es-ES" dirty="0" err="1"/>
              <a:t>because</a:t>
            </a:r>
            <a:r>
              <a:rPr lang="es-ES" dirty="0"/>
              <a:t> </a:t>
            </a:r>
            <a:r>
              <a:rPr lang="es-ES" dirty="0" err="1"/>
              <a:t>the</a:t>
            </a:r>
            <a:r>
              <a:rPr lang="es-ES" dirty="0"/>
              <a:t> BR´2 Has a </a:t>
            </a:r>
            <a:r>
              <a:rPr lang="es-ES" dirty="0" err="1"/>
              <a:t>very</a:t>
            </a:r>
            <a:r>
              <a:rPr lang="es-ES" dirty="0"/>
              <a:t> </a:t>
            </a:r>
            <a:r>
              <a:rPr lang="es-ES" dirty="0" err="1"/>
              <a:t>high</a:t>
            </a:r>
            <a:r>
              <a:rPr lang="es-ES" dirty="0"/>
              <a:t> individual </a:t>
            </a:r>
            <a:r>
              <a:rPr lang="es-ES" dirty="0" err="1"/>
              <a:t>irradiation</a:t>
            </a:r>
            <a:r>
              <a:rPr lang="es-ES" dirty="0"/>
              <a:t> </a:t>
            </a:r>
            <a:r>
              <a:rPr lang="es-ES" dirty="0" err="1"/>
              <a:t>capacity</a:t>
            </a:r>
            <a:r>
              <a:rPr lang="es-ES" dirty="0"/>
              <a:t>, </a:t>
            </a:r>
            <a:r>
              <a:rPr lang="es-ES" dirty="0" err="1"/>
              <a:t>Thos</a:t>
            </a:r>
            <a:r>
              <a:rPr lang="es-ES" dirty="0"/>
              <a:t>  </a:t>
            </a:r>
            <a:r>
              <a:rPr lang="es-ES" dirty="0" err="1"/>
              <a:t>Substantial</a:t>
            </a:r>
            <a:r>
              <a:rPr lang="es-ES" dirty="0"/>
              <a:t> </a:t>
            </a:r>
            <a:r>
              <a:rPr lang="es-ES" dirty="0" err="1"/>
              <a:t>unplanned</a:t>
            </a:r>
            <a:r>
              <a:rPr lang="es-ES" dirty="0"/>
              <a:t> </a:t>
            </a:r>
            <a:r>
              <a:rPr lang="es-ES" dirty="0" err="1"/>
              <a:t>loss</a:t>
            </a:r>
            <a:r>
              <a:rPr lang="es-ES" dirty="0"/>
              <a:t> in </a:t>
            </a:r>
            <a:r>
              <a:rPr lang="es-ES" dirty="0" err="1"/>
              <a:t>capcity</a:t>
            </a:r>
            <a:r>
              <a:rPr lang="es-ES" dirty="0"/>
              <a:t> </a:t>
            </a:r>
            <a:r>
              <a:rPr lang="es-ES" dirty="0" err="1"/>
              <a:t>was</a:t>
            </a:r>
            <a:r>
              <a:rPr lang="es-ES" dirty="0"/>
              <a:t> </a:t>
            </a:r>
            <a:r>
              <a:rPr lang="es-ES" dirty="0" err="1"/>
              <a:t>compounded</a:t>
            </a:r>
            <a:r>
              <a:rPr lang="es-ES" dirty="0"/>
              <a:t> </a:t>
            </a:r>
            <a:r>
              <a:rPr lang="es-ES" dirty="0" err="1"/>
              <a:t>by</a:t>
            </a:r>
            <a:r>
              <a:rPr lang="es-ES" dirty="0"/>
              <a:t> </a:t>
            </a:r>
            <a:r>
              <a:rPr lang="es-ES" dirty="0" err="1"/>
              <a:t>planned</a:t>
            </a:r>
            <a:r>
              <a:rPr lang="es-ES" dirty="0"/>
              <a:t> </a:t>
            </a:r>
            <a:r>
              <a:rPr lang="es-ES" dirty="0" err="1"/>
              <a:t>maintenance</a:t>
            </a:r>
            <a:r>
              <a:rPr lang="es-ES" dirty="0"/>
              <a:t> in </a:t>
            </a:r>
            <a:r>
              <a:rPr lang="es-ES" dirty="0" err="1"/>
              <a:t>the</a:t>
            </a:r>
            <a:r>
              <a:rPr lang="es-ES" dirty="0"/>
              <a:t> </a:t>
            </a:r>
            <a:r>
              <a:rPr lang="es-ES" dirty="0" err="1"/>
              <a:t>july</a:t>
            </a:r>
            <a:r>
              <a:rPr lang="es-ES" dirty="0"/>
              <a:t> –</a:t>
            </a:r>
            <a:r>
              <a:rPr lang="es-ES" dirty="0" err="1"/>
              <a:t>december</a:t>
            </a:r>
            <a:r>
              <a:rPr lang="es-ES" dirty="0"/>
              <a:t> </a:t>
            </a:r>
            <a:r>
              <a:rPr lang="es-ES" dirty="0" err="1"/>
              <a:t>period</a:t>
            </a:r>
            <a:r>
              <a:rPr lang="es-ES" dirty="0"/>
              <a:t> a t </a:t>
            </a:r>
            <a:r>
              <a:rPr lang="es-ES" dirty="0" err="1"/>
              <a:t>both</a:t>
            </a:r>
            <a:r>
              <a:rPr lang="es-ES" dirty="0"/>
              <a:t> </a:t>
            </a:r>
            <a:r>
              <a:rPr lang="es-ES" dirty="0" err="1"/>
              <a:t>the</a:t>
            </a:r>
            <a:r>
              <a:rPr lang="es-ES" dirty="0"/>
              <a:t> LVR-15 and </a:t>
            </a:r>
            <a:r>
              <a:rPr lang="es-ES" dirty="0" err="1"/>
              <a:t>the</a:t>
            </a:r>
            <a:r>
              <a:rPr lang="es-ES" dirty="0"/>
              <a:t> MAROA reactor, &gt;&lt;&lt; THIS SIGNIFICANTLY REDUCED THE LEVEL OF RESERVE IRRADIATION CAPACITY IN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b="1" dirty="0">
                <a:solidFill>
                  <a:srgbClr val="FF0000"/>
                </a:solidFill>
              </a:rPr>
              <a:t>2022 &gt; extended </a:t>
            </a:r>
            <a:r>
              <a:rPr lang="es-ES" b="1" dirty="0" err="1">
                <a:solidFill>
                  <a:srgbClr val="FF0000"/>
                </a:solidFill>
              </a:rPr>
              <a:t>planned</a:t>
            </a:r>
            <a:r>
              <a:rPr lang="es-ES" b="1" dirty="0">
                <a:solidFill>
                  <a:srgbClr val="FF0000"/>
                </a:solidFill>
              </a:rPr>
              <a:t> </a:t>
            </a:r>
            <a:r>
              <a:rPr lang="es-ES" b="1" dirty="0" err="1">
                <a:solidFill>
                  <a:srgbClr val="FF0000"/>
                </a:solidFill>
              </a:rPr>
              <a:t>maintenance</a:t>
            </a:r>
            <a:r>
              <a:rPr lang="es-ES" b="1" dirty="0">
                <a:solidFill>
                  <a:srgbClr val="FF0000"/>
                </a:solidFill>
              </a:rPr>
              <a:t> and </a:t>
            </a:r>
            <a:r>
              <a:rPr lang="es-ES" b="1" dirty="0" err="1">
                <a:solidFill>
                  <a:srgbClr val="FF0000"/>
                </a:solidFill>
              </a:rPr>
              <a:t>unplanned</a:t>
            </a:r>
            <a:r>
              <a:rPr lang="es-ES" b="1" dirty="0">
                <a:solidFill>
                  <a:srgbClr val="FF0000"/>
                </a:solidFill>
              </a:rPr>
              <a:t> </a:t>
            </a:r>
            <a:r>
              <a:rPr lang="es-ES" b="1" dirty="0" err="1">
                <a:solidFill>
                  <a:srgbClr val="FF0000"/>
                </a:solidFill>
              </a:rPr>
              <a:t>outages</a:t>
            </a:r>
            <a:r>
              <a:rPr lang="es-ES" b="1" dirty="0">
                <a:solidFill>
                  <a:srgbClr val="FF0000"/>
                </a:solidFill>
              </a:rPr>
              <a:t> led to </a:t>
            </a:r>
            <a:r>
              <a:rPr lang="es-ES" b="1" dirty="0" err="1">
                <a:solidFill>
                  <a:srgbClr val="FF0000"/>
                </a:solidFill>
              </a:rPr>
              <a:t>significand</a:t>
            </a:r>
            <a:r>
              <a:rPr lang="es-ES" b="1" dirty="0">
                <a:solidFill>
                  <a:srgbClr val="FF0000"/>
                </a:solidFill>
              </a:rPr>
              <a:t> global </a:t>
            </a:r>
            <a:r>
              <a:rPr lang="es-ES" b="1" dirty="0" err="1">
                <a:solidFill>
                  <a:srgbClr val="FF0000"/>
                </a:solidFill>
              </a:rPr>
              <a:t>shortages</a:t>
            </a:r>
            <a:r>
              <a:rPr lang="es-ES" b="1" dirty="0">
                <a:solidFill>
                  <a:srgbClr val="FF0000"/>
                </a:solidFill>
              </a:rPr>
              <a:t> of 99Mo </a:t>
            </a:r>
          </a:p>
          <a:p>
            <a:r>
              <a:rPr lang="es-ES" dirty="0" err="1"/>
              <a:t>European</a:t>
            </a:r>
            <a:r>
              <a:rPr lang="es-ES" dirty="0"/>
              <a:t>  Network &gt; A single reactor </a:t>
            </a:r>
            <a:r>
              <a:rPr lang="es-ES" dirty="0" err="1"/>
              <a:t>had</a:t>
            </a:r>
            <a:r>
              <a:rPr lang="es-ES" dirty="0"/>
              <a:t> </a:t>
            </a:r>
            <a:r>
              <a:rPr lang="es-ES" dirty="0" err="1"/>
              <a:t>been</a:t>
            </a:r>
            <a:r>
              <a:rPr lang="es-ES" dirty="0"/>
              <a:t> </a:t>
            </a:r>
            <a:r>
              <a:rPr lang="es-ES" dirty="0" err="1"/>
              <a:t>scheduled</a:t>
            </a:r>
            <a:r>
              <a:rPr lang="es-ES" dirty="0"/>
              <a:t> to </a:t>
            </a:r>
            <a:r>
              <a:rPr lang="es-ES" dirty="0" err="1"/>
              <a:t>operate</a:t>
            </a:r>
            <a:r>
              <a:rPr lang="es-ES" dirty="0"/>
              <a:t>,  </a:t>
            </a:r>
            <a:r>
              <a:rPr lang="es-ES" dirty="0" err="1"/>
              <a:t>but</a:t>
            </a:r>
            <a:r>
              <a:rPr lang="es-ES" dirty="0"/>
              <a:t> </a:t>
            </a:r>
            <a:r>
              <a:rPr lang="es-ES" dirty="0" err="1"/>
              <a:t>unplanned</a:t>
            </a:r>
            <a:r>
              <a:rPr lang="es-ES" dirty="0"/>
              <a:t> </a:t>
            </a:r>
            <a:r>
              <a:rPr lang="es-ES" dirty="0" err="1"/>
              <a:t>outages</a:t>
            </a:r>
            <a:r>
              <a:rPr lang="es-ES" dirty="0"/>
              <a:t> led </a:t>
            </a:r>
            <a:r>
              <a:rPr lang="es-ES" dirty="0" err="1"/>
              <a:t>whith</a:t>
            </a:r>
            <a:r>
              <a:rPr lang="es-ES" dirty="0"/>
              <a:t> no </a:t>
            </a:r>
            <a:r>
              <a:rPr lang="es-ES" dirty="0" err="1"/>
              <a:t>irradiation</a:t>
            </a:r>
            <a:r>
              <a:rPr lang="es-ES" dirty="0"/>
              <a:t> </a:t>
            </a:r>
            <a:r>
              <a:rPr lang="es-ES" dirty="0" err="1"/>
              <a:t>capacity</a:t>
            </a:r>
            <a:r>
              <a:rPr lang="es-ES" dirty="0"/>
              <a:t> ==&gt; </a:t>
            </a:r>
            <a:r>
              <a:rPr lang="es-ES" dirty="0" err="1"/>
              <a:t>Directly</a:t>
            </a:r>
            <a:r>
              <a:rPr lang="es-ES" dirty="0"/>
              <a:t> blocks </a:t>
            </a:r>
            <a:r>
              <a:rPr lang="es-ES" dirty="0" err="1"/>
              <a:t>significant</a:t>
            </a:r>
            <a:r>
              <a:rPr lang="es-ES" dirty="0"/>
              <a:t> 99Mo </a:t>
            </a:r>
            <a:r>
              <a:rPr lang="es-ES" dirty="0" err="1"/>
              <a:t>processing</a:t>
            </a:r>
            <a:r>
              <a:rPr lang="es-ES" dirty="0"/>
              <a:t> </a:t>
            </a:r>
            <a:r>
              <a:rPr lang="es-ES" dirty="0" err="1"/>
              <a:t>Capacity</a:t>
            </a:r>
            <a:r>
              <a:rPr lang="es-ES" dirty="0"/>
              <a:t>, </a:t>
            </a:r>
            <a:r>
              <a:rPr lang="es-ES" dirty="0" err="1"/>
              <a:t>leading</a:t>
            </a:r>
            <a:r>
              <a:rPr lang="es-ES" dirty="0"/>
              <a:t> to global </a:t>
            </a:r>
            <a:r>
              <a:rPr lang="es-ES" dirty="0" err="1"/>
              <a:t>supplay</a:t>
            </a:r>
            <a:r>
              <a:rPr lang="es-ES" dirty="0"/>
              <a:t> </a:t>
            </a:r>
            <a:r>
              <a:rPr lang="es-ES" dirty="0" err="1"/>
              <a:t>shortagess</a:t>
            </a:r>
            <a:r>
              <a:rPr lang="es-ES" dirty="0"/>
              <a:t> </a:t>
            </a:r>
          </a:p>
          <a:p>
            <a:r>
              <a:rPr lang="es-ES" dirty="0" err="1"/>
              <a:t>End</a:t>
            </a:r>
            <a:r>
              <a:rPr lang="es-ES" dirty="0"/>
              <a:t> 2022&gt; 10 000 6-day Ci 99Mo per </a:t>
            </a:r>
            <a:r>
              <a:rPr lang="es-ES" dirty="0" err="1"/>
              <a:t>week</a:t>
            </a:r>
            <a:r>
              <a:rPr lang="es-ES" dirty="0"/>
              <a:t> at </a:t>
            </a:r>
          </a:p>
          <a:p>
            <a:r>
              <a:rPr lang="es-ES" dirty="0" err="1"/>
              <a:t>During</a:t>
            </a:r>
            <a:r>
              <a:rPr lang="es-ES" dirty="0"/>
              <a:t> 2023 &gt; </a:t>
            </a:r>
            <a:r>
              <a:rPr lang="es-ES" dirty="0" err="1"/>
              <a:t>Good</a:t>
            </a:r>
            <a:r>
              <a:rPr lang="es-ES" dirty="0"/>
              <a:t> progres has </a:t>
            </a:r>
            <a:r>
              <a:rPr lang="es-ES" dirty="0" err="1"/>
              <a:t>been</a:t>
            </a:r>
            <a:r>
              <a:rPr lang="es-ES" dirty="0"/>
              <a:t> </a:t>
            </a:r>
            <a:r>
              <a:rPr lang="es-ES" dirty="0" err="1"/>
              <a:t>made</a:t>
            </a:r>
            <a:r>
              <a:rPr lang="es-ES" dirty="0"/>
              <a:t> in </a:t>
            </a:r>
            <a:r>
              <a:rPr lang="es-ES" dirty="0" err="1"/>
              <a:t>the</a:t>
            </a:r>
            <a:r>
              <a:rPr lang="es-ES" dirty="0"/>
              <a:t> conversión </a:t>
            </a:r>
            <a:r>
              <a:rPr lang="es-ES" dirty="0" err="1"/>
              <a:t>from</a:t>
            </a:r>
            <a:r>
              <a:rPr lang="es-ES" dirty="0"/>
              <a:t> </a:t>
            </a:r>
            <a:r>
              <a:rPr lang="es-ES" dirty="0" err="1"/>
              <a:t>production</a:t>
            </a:r>
            <a:r>
              <a:rPr lang="es-ES" dirty="0"/>
              <a:t> </a:t>
            </a:r>
            <a:r>
              <a:rPr lang="es-ES" dirty="0" err="1"/>
              <a:t>using</a:t>
            </a:r>
            <a:r>
              <a:rPr lang="es-ES" dirty="0"/>
              <a:t> HEU targets to </a:t>
            </a:r>
            <a:r>
              <a:rPr lang="es-ES" dirty="0" err="1"/>
              <a:t>production</a:t>
            </a:r>
            <a:r>
              <a:rPr lang="es-ES" dirty="0"/>
              <a:t> </a:t>
            </a:r>
            <a:r>
              <a:rPr lang="es-ES" dirty="0" err="1"/>
              <a:t>using</a:t>
            </a:r>
            <a:r>
              <a:rPr lang="es-ES" dirty="0"/>
              <a:t> LEU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14</a:t>
            </a:fld>
            <a:endParaRPr lang="es-ES"/>
          </a:p>
        </p:txBody>
      </p:sp>
    </p:spTree>
    <p:extLst>
      <p:ext uri="{BB962C8B-B14F-4D97-AF65-F5344CB8AC3E}">
        <p14:creationId xmlns:p14="http://schemas.microsoft.com/office/powerpoint/2010/main" val="4051743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err="1"/>
              <a:t>The</a:t>
            </a:r>
            <a:r>
              <a:rPr lang="es-ES" sz="1200" dirty="0"/>
              <a:t> </a:t>
            </a:r>
            <a:r>
              <a:rPr lang="es-ES" sz="1200" b="1" baseline="30000" dirty="0"/>
              <a:t>99</a:t>
            </a:r>
            <a:r>
              <a:rPr lang="es-ES" sz="1200" b="1" dirty="0"/>
              <a:t>Mo</a:t>
            </a:r>
            <a:r>
              <a:rPr lang="es-ES" sz="1200" dirty="0"/>
              <a:t> </a:t>
            </a:r>
            <a:r>
              <a:rPr lang="es-ES" sz="1200" dirty="0" err="1"/>
              <a:t>production</a:t>
            </a:r>
            <a:r>
              <a:rPr lang="es-ES" sz="1200" dirty="0"/>
              <a:t> in IFMIF-DONES </a:t>
            </a:r>
            <a:r>
              <a:rPr lang="es-ES" sz="1200" dirty="0" err="1"/>
              <a:t>using</a:t>
            </a:r>
            <a:r>
              <a:rPr lang="es-ES" sz="1200" dirty="0"/>
              <a:t> </a:t>
            </a:r>
            <a:r>
              <a:rPr lang="es-ES" sz="1200" dirty="0" err="1"/>
              <a:t>our</a:t>
            </a:r>
            <a:r>
              <a:rPr lang="es-ES" sz="1200" dirty="0"/>
              <a:t> </a:t>
            </a:r>
            <a:r>
              <a:rPr lang="es-ES" sz="1200" dirty="0" err="1"/>
              <a:t>proposed</a:t>
            </a:r>
            <a:r>
              <a:rPr lang="es-ES" sz="1200" dirty="0"/>
              <a:t> </a:t>
            </a:r>
            <a:r>
              <a:rPr lang="es-ES" sz="1200" dirty="0" err="1"/>
              <a:t>configuration</a:t>
            </a:r>
            <a:r>
              <a:rPr lang="es-ES" sz="1200" dirty="0"/>
              <a:t>  has </a:t>
            </a:r>
            <a:r>
              <a:rPr lang="es-ES" sz="1200" dirty="0" err="1"/>
              <a:t>potential</a:t>
            </a:r>
            <a:r>
              <a:rPr lang="es-ES" sz="1200" dirty="0"/>
              <a:t> industrial and </a:t>
            </a:r>
            <a:r>
              <a:rPr lang="es-ES" sz="1200" dirty="0" err="1"/>
              <a:t>commercial</a:t>
            </a:r>
            <a:r>
              <a:rPr lang="es-ES" sz="1200" dirty="0"/>
              <a:t> </a:t>
            </a:r>
            <a:r>
              <a:rPr lang="es-ES" sz="1200" dirty="0" err="1"/>
              <a:t>interest</a:t>
            </a:r>
            <a:r>
              <a:rPr lang="es-ES" sz="1200" dirty="0"/>
              <a:t>, </a:t>
            </a:r>
            <a:r>
              <a:rPr lang="es-ES" sz="1200" dirty="0" err="1"/>
              <a:t>provided</a:t>
            </a:r>
            <a:r>
              <a:rPr lang="es-ES" sz="1200" dirty="0"/>
              <a:t> </a:t>
            </a:r>
            <a:r>
              <a:rPr lang="es-ES" sz="1200" dirty="0" err="1"/>
              <a:t>that</a:t>
            </a:r>
            <a:r>
              <a:rPr lang="es-ES" sz="1200" dirty="0"/>
              <a:t>:</a:t>
            </a:r>
          </a:p>
          <a:p>
            <a:pPr marL="73243" indent="-73243">
              <a:buFontTx/>
              <a:buChar char="-"/>
            </a:pPr>
            <a:r>
              <a:rPr lang="en-US" sz="1200" dirty="0"/>
              <a:t>The Mo target is located behind the HFTM, where the highest neutron flux is available</a:t>
            </a:r>
          </a:p>
          <a:p>
            <a:pPr marL="73243" indent="-73243">
              <a:buFontTx/>
              <a:buChar char="-"/>
            </a:pPr>
            <a:r>
              <a:rPr lang="es-ES" sz="1200" dirty="0" err="1"/>
              <a:t>The</a:t>
            </a:r>
            <a:r>
              <a:rPr lang="es-ES" sz="1200" dirty="0"/>
              <a:t> Mo target </a:t>
            </a:r>
            <a:r>
              <a:rPr lang="es-ES" sz="1200" dirty="0" err="1"/>
              <a:t>is</a:t>
            </a:r>
            <a:r>
              <a:rPr lang="es-ES" sz="1200" dirty="0"/>
              <a:t> </a:t>
            </a:r>
            <a:r>
              <a:rPr lang="es-ES" sz="1200" dirty="0" err="1"/>
              <a:t>isotopically</a:t>
            </a:r>
            <a:r>
              <a:rPr lang="es-ES" sz="1200" dirty="0"/>
              <a:t> </a:t>
            </a:r>
            <a:r>
              <a:rPr lang="es-ES" sz="1200" dirty="0" err="1"/>
              <a:t>enriched</a:t>
            </a:r>
            <a:r>
              <a:rPr lang="es-ES" sz="1200" dirty="0"/>
              <a:t> in</a:t>
            </a:r>
            <a:r>
              <a:rPr lang="es-ES" sz="1200" b="1" dirty="0"/>
              <a:t> </a:t>
            </a:r>
            <a:r>
              <a:rPr lang="es-ES" sz="1200" b="1" baseline="30000" dirty="0"/>
              <a:t>100</a:t>
            </a:r>
            <a:r>
              <a:rPr lang="es-ES" sz="1200" b="1" dirty="0"/>
              <a:t>Mo</a:t>
            </a:r>
            <a:r>
              <a:rPr lang="es-ES" sz="1200" dirty="0"/>
              <a:t>, </a:t>
            </a:r>
            <a:r>
              <a:rPr lang="es-ES" sz="1200" dirty="0" err="1"/>
              <a:t>with</a:t>
            </a:r>
            <a:r>
              <a:rPr lang="es-ES" sz="1200" dirty="0"/>
              <a:t> a </a:t>
            </a:r>
            <a:r>
              <a:rPr lang="es-ES" sz="1200" b="1" dirty="0"/>
              <a:t>1128cm</a:t>
            </a:r>
            <a:r>
              <a:rPr lang="es-ES" sz="1200" b="1" baseline="30000" dirty="0"/>
              <a:t>3</a:t>
            </a:r>
            <a:r>
              <a:rPr lang="es-ES" sz="1200" dirty="0"/>
              <a:t> </a:t>
            </a:r>
            <a:r>
              <a:rPr lang="es-ES" sz="1200" dirty="0" err="1"/>
              <a:t>irradiation</a:t>
            </a:r>
            <a:r>
              <a:rPr lang="es-ES" sz="1200" dirty="0"/>
              <a:t> volumen</a:t>
            </a:r>
          </a:p>
          <a:p>
            <a:pPr marL="73243" indent="-73243">
              <a:buFontTx/>
              <a:buChar char="-"/>
            </a:pPr>
            <a:r>
              <a:rPr lang="es-ES" sz="1200" dirty="0"/>
              <a:t>6 </a:t>
            </a:r>
            <a:r>
              <a:rPr lang="es-ES" sz="1200" dirty="0" err="1"/>
              <a:t>days</a:t>
            </a:r>
            <a:r>
              <a:rPr lang="es-ES" sz="1200" dirty="0"/>
              <a:t> of </a:t>
            </a:r>
            <a:r>
              <a:rPr lang="es-ES" sz="1200" dirty="0" err="1"/>
              <a:t>irradiation</a:t>
            </a:r>
            <a:r>
              <a:rPr lang="es-ES" sz="1200" dirty="0"/>
              <a:t> </a:t>
            </a:r>
            <a:r>
              <a:rPr lang="el-GR" sz="1200" b="1" dirty="0">
                <a:solidFill>
                  <a:srgbClr val="00B050"/>
                </a:solidFill>
                <a:latin typeface="Calibri" panose="020F0502020204030204" pitchFamily="34" charset="0"/>
                <a:ea typeface="Calibri" panose="020F0502020204030204" pitchFamily="34" charset="0"/>
              </a:rPr>
              <a:t>Σ</a:t>
            </a:r>
            <a:r>
              <a:rPr lang="es-ES" sz="1200" b="1" dirty="0" err="1">
                <a:solidFill>
                  <a:srgbClr val="00B050"/>
                </a:solidFill>
                <a:latin typeface="Calibri" panose="020F0502020204030204" pitchFamily="34" charset="0"/>
                <a:ea typeface="Calibri" panose="020F0502020204030204" pitchFamily="34" charset="0"/>
              </a:rPr>
              <a:t>Activity</a:t>
            </a:r>
            <a:r>
              <a:rPr lang="es-ES" sz="1200" b="1" dirty="0">
                <a:solidFill>
                  <a:srgbClr val="00B050"/>
                </a:solidFill>
                <a:latin typeface="Calibri" panose="020F0502020204030204" pitchFamily="34" charset="0"/>
                <a:ea typeface="Calibri" panose="020F0502020204030204" pitchFamily="34" charset="0"/>
              </a:rPr>
              <a:t>= 69.80 </a:t>
            </a:r>
            <a:r>
              <a:rPr lang="es-ES" sz="1200" b="1" dirty="0" err="1">
                <a:solidFill>
                  <a:srgbClr val="00B050"/>
                </a:solidFill>
                <a:latin typeface="Calibri" panose="020F0502020204030204" pitchFamily="34" charset="0"/>
                <a:ea typeface="Calibri" panose="020F0502020204030204" pitchFamily="34" charset="0"/>
              </a:rPr>
              <a:t>TBq</a:t>
            </a:r>
            <a:endParaRPr lang="es-ES" sz="1200" b="1" dirty="0">
              <a:solidFill>
                <a:srgbClr val="00B050"/>
              </a:solidFill>
              <a:latin typeface="Calibri" panose="020F0502020204030204" pitchFamily="34" charset="0"/>
              <a:ea typeface="Calibri" panose="020F0502020204030204" pitchFamily="34" charset="0"/>
            </a:endParaRPr>
          </a:p>
          <a:p>
            <a:pPr marL="73243" indent="-73243">
              <a:buFontTx/>
              <a:buChar char="-"/>
            </a:pPr>
            <a:r>
              <a:rPr lang="en-US" sz="1200" dirty="0"/>
              <a:t>Parasitic application of leftover neutron flux after primary use</a:t>
            </a:r>
          </a:p>
          <a:p>
            <a:r>
              <a:rPr lang="es-ES" sz="1200" dirty="0" err="1"/>
              <a:t>Under</a:t>
            </a:r>
            <a:r>
              <a:rPr lang="es-ES" sz="1200" dirty="0"/>
              <a:t> </a:t>
            </a:r>
            <a:r>
              <a:rPr lang="es-ES" sz="1200" dirty="0" err="1"/>
              <a:t>these</a:t>
            </a:r>
            <a:r>
              <a:rPr lang="es-ES" sz="1200" dirty="0"/>
              <a:t> </a:t>
            </a:r>
            <a:r>
              <a:rPr lang="es-ES" sz="1200" dirty="0" err="1"/>
              <a:t>conditions</a:t>
            </a:r>
            <a:r>
              <a:rPr lang="es-ES" sz="1200" dirty="0"/>
              <a:t>, </a:t>
            </a:r>
            <a:r>
              <a:rPr lang="es-ES" sz="1200" dirty="0" err="1"/>
              <a:t>it</a:t>
            </a:r>
            <a:r>
              <a:rPr lang="es-ES" sz="1200" dirty="0"/>
              <a:t> </a:t>
            </a:r>
            <a:r>
              <a:rPr lang="es-ES" sz="1200" dirty="0" err="1"/>
              <a:t>is</a:t>
            </a:r>
            <a:r>
              <a:rPr lang="es-ES" sz="1200" dirty="0"/>
              <a:t> </a:t>
            </a:r>
            <a:r>
              <a:rPr lang="es-ES" sz="1200" dirty="0" err="1"/>
              <a:t>possible</a:t>
            </a:r>
            <a:r>
              <a:rPr lang="es-ES" sz="1200" dirty="0"/>
              <a:t> to produce </a:t>
            </a:r>
            <a:r>
              <a:rPr lang="es-ES" sz="1200" kern="0" dirty="0">
                <a:solidFill>
                  <a:prstClr val="black"/>
                </a:solidFill>
                <a:latin typeface="Arial" panose="020B0604020202020204" pitchFamily="34" charset="0"/>
                <a:cs typeface="Arial" panose="020B0604020202020204" pitchFamily="34" charset="0"/>
              </a:rPr>
              <a:t>~ </a:t>
            </a:r>
            <a:r>
              <a:rPr lang="es-ES" sz="1200" b="1" kern="0" dirty="0">
                <a:solidFill>
                  <a:prstClr val="black"/>
                </a:solidFill>
              </a:rPr>
              <a:t>69.80 </a:t>
            </a:r>
            <a:r>
              <a:rPr lang="es-ES" sz="1200" b="1" kern="0" dirty="0" err="1">
                <a:solidFill>
                  <a:prstClr val="black"/>
                </a:solidFill>
              </a:rPr>
              <a:t>TBq</a:t>
            </a:r>
            <a:r>
              <a:rPr lang="es-ES" sz="1200" b="1" kern="0" dirty="0">
                <a:solidFill>
                  <a:prstClr val="black"/>
                </a:solidFill>
              </a:rPr>
              <a:t> de </a:t>
            </a:r>
            <a:r>
              <a:rPr lang="es-ES" sz="1200" b="1" kern="0" baseline="30000" dirty="0">
                <a:solidFill>
                  <a:prstClr val="black"/>
                </a:solidFill>
              </a:rPr>
              <a:t>99</a:t>
            </a:r>
            <a:r>
              <a:rPr lang="es-ES" sz="1200" b="1" kern="0" dirty="0">
                <a:solidFill>
                  <a:prstClr val="black"/>
                </a:solidFill>
              </a:rPr>
              <a:t>Mo/</a:t>
            </a:r>
            <a:r>
              <a:rPr lang="es-ES" sz="1200" b="1" kern="0" baseline="30000" dirty="0">
                <a:solidFill>
                  <a:prstClr val="black"/>
                </a:solidFill>
              </a:rPr>
              <a:t>99m</a:t>
            </a:r>
            <a:r>
              <a:rPr lang="es-ES" sz="1200" b="1" kern="0" dirty="0">
                <a:solidFill>
                  <a:prstClr val="black"/>
                </a:solidFill>
              </a:rPr>
              <a:t>Tc, </a:t>
            </a:r>
            <a:r>
              <a:rPr lang="es-ES" sz="1200" b="1" kern="0" dirty="0" err="1">
                <a:solidFill>
                  <a:prstClr val="black"/>
                </a:solidFill>
              </a:rPr>
              <a:t>which</a:t>
            </a:r>
            <a:r>
              <a:rPr lang="es-ES" sz="1200" b="1" kern="0" dirty="0">
                <a:solidFill>
                  <a:prstClr val="black"/>
                </a:solidFill>
              </a:rPr>
              <a:t> </a:t>
            </a:r>
            <a:r>
              <a:rPr lang="es-ES" sz="1200" b="1" kern="0" dirty="0" err="1">
                <a:solidFill>
                  <a:prstClr val="black"/>
                </a:solidFill>
              </a:rPr>
              <a:t>would</a:t>
            </a:r>
            <a:r>
              <a:rPr lang="es-ES" sz="1200" b="1" kern="0" dirty="0">
                <a:solidFill>
                  <a:prstClr val="black"/>
                </a:solidFill>
              </a:rPr>
              <a:t> </a:t>
            </a:r>
            <a:r>
              <a:rPr lang="es-ES" sz="1200" b="1" kern="0" dirty="0" err="1">
                <a:solidFill>
                  <a:prstClr val="black"/>
                </a:solidFill>
              </a:rPr>
              <a:t>cover</a:t>
            </a:r>
            <a:r>
              <a:rPr lang="es-ES" sz="1200" b="1" kern="0" dirty="0">
                <a:solidFill>
                  <a:prstClr val="black"/>
                </a:solidFill>
              </a:rPr>
              <a:t> 40% of </a:t>
            </a:r>
            <a:r>
              <a:rPr lang="es-ES" sz="1200" b="1" kern="0" dirty="0" err="1">
                <a:solidFill>
                  <a:prstClr val="black"/>
                </a:solidFill>
              </a:rPr>
              <a:t>the</a:t>
            </a:r>
            <a:r>
              <a:rPr lang="es-ES" sz="1200" b="1" kern="0" dirty="0">
                <a:solidFill>
                  <a:prstClr val="black"/>
                </a:solidFill>
              </a:rPr>
              <a:t> </a:t>
            </a:r>
            <a:r>
              <a:rPr lang="es-ES" sz="1200" b="1" kern="0" dirty="0" err="1">
                <a:solidFill>
                  <a:prstClr val="black"/>
                </a:solidFill>
              </a:rPr>
              <a:t>needs</a:t>
            </a:r>
            <a:r>
              <a:rPr lang="es-ES" sz="1200" b="1" kern="0" dirty="0">
                <a:solidFill>
                  <a:prstClr val="black"/>
                </a:solidFill>
              </a:rPr>
              <a:t> of </a:t>
            </a:r>
            <a:r>
              <a:rPr lang="es-ES" sz="1200" b="1" kern="0" dirty="0" err="1">
                <a:solidFill>
                  <a:prstClr val="black"/>
                </a:solidFill>
              </a:rPr>
              <a:t>the</a:t>
            </a:r>
            <a:r>
              <a:rPr lang="es-ES" sz="1200" b="1" kern="0" dirty="0">
                <a:solidFill>
                  <a:prstClr val="black"/>
                </a:solidFill>
              </a:rPr>
              <a:t> European </a:t>
            </a:r>
            <a:r>
              <a:rPr lang="es-ES" sz="1200" b="1" kern="0" dirty="0" err="1">
                <a:solidFill>
                  <a:prstClr val="black"/>
                </a:solidFill>
              </a:rPr>
              <a:t>Union</a:t>
            </a:r>
            <a:r>
              <a:rPr lang="es-ES" sz="1200" b="1" kern="0" dirty="0"/>
              <a:t>. </a:t>
            </a:r>
            <a:r>
              <a:rPr lang="es-ES" sz="1200" b="1" kern="0" dirty="0">
                <a:effectLst>
                  <a:outerShdw blurRad="38100" dist="38100" dir="2700000" algn="tl">
                    <a:srgbClr val="000000">
                      <a:alpha val="43137"/>
                    </a:srgbClr>
                  </a:outerShdw>
                </a:effectLst>
              </a:rPr>
              <a:t>( </a:t>
            </a:r>
            <a:r>
              <a:rPr lang="es-ES" sz="1200" b="1" kern="0" dirty="0" err="1">
                <a:effectLst>
                  <a:outerShdw blurRad="38100" dist="38100" dir="2700000" algn="tl">
                    <a:srgbClr val="000000">
                      <a:alpha val="43137"/>
                    </a:srgbClr>
                  </a:outerShdw>
                </a:effectLst>
              </a:rPr>
              <a:t>Production</a:t>
            </a:r>
            <a:r>
              <a:rPr lang="es-ES" sz="1200" b="1" kern="0" dirty="0">
                <a:effectLst>
                  <a:outerShdw blurRad="38100" dist="38100" dir="2700000" algn="tl">
                    <a:srgbClr val="000000">
                      <a:alpha val="43137"/>
                    </a:srgbClr>
                  </a:outerShdw>
                </a:effectLst>
              </a:rPr>
              <a:t> per </a:t>
            </a:r>
            <a:r>
              <a:rPr lang="es-ES" sz="1200" b="1" kern="0" dirty="0" err="1">
                <a:effectLst>
                  <a:outerShdw blurRad="38100" dist="38100" dir="2700000" algn="tl">
                    <a:srgbClr val="000000">
                      <a:alpha val="43137"/>
                    </a:srgbClr>
                  </a:outerShdw>
                </a:effectLst>
              </a:rPr>
              <a:t>week</a:t>
            </a:r>
            <a:r>
              <a:rPr lang="es-ES" sz="1200" b="1" kern="0" dirty="0">
                <a:effectLst>
                  <a:outerShdw blurRad="38100" dist="38100" dir="2700000" algn="tl">
                    <a:srgbClr val="000000">
                      <a:alpha val="43137"/>
                    </a:srgbClr>
                  </a:outerShdw>
                </a:effectLst>
              </a:rPr>
              <a:t>)</a:t>
            </a:r>
          </a:p>
          <a:p>
            <a:r>
              <a:rPr lang="es-ES" sz="1200" b="1" kern="0" dirty="0">
                <a:solidFill>
                  <a:prstClr val="black"/>
                </a:solidFill>
              </a:rPr>
              <a:t> </a:t>
            </a:r>
            <a:endParaRPr lang="es-ES" sz="1200" b="1" dirty="0"/>
          </a:p>
          <a:p>
            <a:r>
              <a:rPr lang="es-ES" sz="1200" kern="0" dirty="0" err="1">
                <a:solidFill>
                  <a:prstClr val="black"/>
                </a:solidFill>
              </a:rPr>
              <a:t>The</a:t>
            </a:r>
            <a:r>
              <a:rPr lang="es-ES" sz="1200" kern="0" dirty="0">
                <a:solidFill>
                  <a:prstClr val="black"/>
                </a:solidFill>
              </a:rPr>
              <a:t> </a:t>
            </a:r>
            <a:r>
              <a:rPr lang="es-ES" sz="1200" kern="0" dirty="0" err="1">
                <a:solidFill>
                  <a:prstClr val="black"/>
                </a:solidFill>
              </a:rPr>
              <a:t>proposed</a:t>
            </a:r>
            <a:r>
              <a:rPr lang="es-ES" sz="1200" kern="0" dirty="0">
                <a:solidFill>
                  <a:prstClr val="black"/>
                </a:solidFill>
              </a:rPr>
              <a:t> </a:t>
            </a:r>
            <a:r>
              <a:rPr lang="es-ES" sz="1200" kern="0" dirty="0" err="1">
                <a:solidFill>
                  <a:prstClr val="black"/>
                </a:solidFill>
              </a:rPr>
              <a:t>technical</a:t>
            </a:r>
            <a:r>
              <a:rPr lang="es-ES" sz="1200" kern="0" dirty="0">
                <a:solidFill>
                  <a:prstClr val="black"/>
                </a:solidFill>
              </a:rPr>
              <a:t> </a:t>
            </a:r>
            <a:r>
              <a:rPr lang="es-ES" sz="1200" kern="0" dirty="0" err="1">
                <a:solidFill>
                  <a:prstClr val="black"/>
                </a:solidFill>
              </a:rPr>
              <a:t>solution</a:t>
            </a:r>
            <a:r>
              <a:rPr lang="es-ES" sz="1200" kern="0" dirty="0">
                <a:solidFill>
                  <a:prstClr val="black"/>
                </a:solidFill>
              </a:rPr>
              <a:t> to </a:t>
            </a:r>
            <a:r>
              <a:rPr lang="es-ES" sz="1200" kern="0" dirty="0" err="1">
                <a:solidFill>
                  <a:prstClr val="black"/>
                </a:solidFill>
              </a:rPr>
              <a:t>achieve</a:t>
            </a:r>
            <a:r>
              <a:rPr lang="es-ES" sz="1200" kern="0" dirty="0">
                <a:solidFill>
                  <a:prstClr val="black"/>
                </a:solidFill>
              </a:rPr>
              <a:t> </a:t>
            </a:r>
            <a:r>
              <a:rPr lang="es-ES" sz="1200" kern="0" dirty="0" err="1">
                <a:solidFill>
                  <a:prstClr val="black"/>
                </a:solidFill>
              </a:rPr>
              <a:t>these</a:t>
            </a:r>
            <a:r>
              <a:rPr lang="es-ES" sz="1200" kern="0" dirty="0">
                <a:solidFill>
                  <a:prstClr val="black"/>
                </a:solidFill>
              </a:rPr>
              <a:t> </a:t>
            </a:r>
            <a:r>
              <a:rPr lang="es-ES" sz="1200" b="1" kern="0" dirty="0" err="1">
                <a:solidFill>
                  <a:prstClr val="black"/>
                </a:solidFill>
              </a:rPr>
              <a:t>results</a:t>
            </a:r>
            <a:r>
              <a:rPr lang="es-ES" sz="1200" b="1" kern="0" dirty="0">
                <a:solidFill>
                  <a:prstClr val="black"/>
                </a:solidFill>
              </a:rPr>
              <a:t> </a:t>
            </a:r>
            <a:r>
              <a:rPr lang="es-ES" sz="1200" b="1" kern="0" dirty="0" err="1">
                <a:solidFill>
                  <a:prstClr val="black"/>
                </a:solidFill>
              </a:rPr>
              <a:t>implies</a:t>
            </a:r>
            <a:r>
              <a:rPr lang="es-ES" sz="1200" b="1" kern="0" dirty="0">
                <a:solidFill>
                  <a:prstClr val="black"/>
                </a:solidFill>
              </a:rPr>
              <a:t> a </a:t>
            </a:r>
            <a:r>
              <a:rPr lang="es-ES" sz="1200" b="1" kern="0" dirty="0" err="1">
                <a:solidFill>
                  <a:prstClr val="black"/>
                </a:solidFill>
              </a:rPr>
              <a:t>change</a:t>
            </a:r>
            <a:r>
              <a:rPr lang="es-ES" sz="1200" b="1" kern="0" dirty="0">
                <a:solidFill>
                  <a:prstClr val="black"/>
                </a:solidFill>
              </a:rPr>
              <a:t> in </a:t>
            </a:r>
            <a:r>
              <a:rPr lang="es-ES" sz="1200" b="1" kern="0" dirty="0" err="1">
                <a:solidFill>
                  <a:prstClr val="black"/>
                </a:solidFill>
              </a:rPr>
              <a:t>the</a:t>
            </a:r>
            <a:r>
              <a:rPr lang="es-ES" sz="1200" b="1" kern="0" dirty="0">
                <a:solidFill>
                  <a:prstClr val="black"/>
                </a:solidFill>
              </a:rPr>
              <a:t> </a:t>
            </a:r>
            <a:r>
              <a:rPr lang="es-ES" sz="1200" b="1" kern="0" dirty="0" err="1">
                <a:solidFill>
                  <a:prstClr val="black"/>
                </a:solidFill>
              </a:rPr>
              <a:t>design</a:t>
            </a:r>
            <a:r>
              <a:rPr lang="es-ES" sz="1200" b="1" kern="0" dirty="0">
                <a:solidFill>
                  <a:prstClr val="black"/>
                </a:solidFill>
              </a:rPr>
              <a:t> of </a:t>
            </a:r>
            <a:r>
              <a:rPr lang="es-ES" sz="1200" b="1" kern="0" dirty="0" err="1">
                <a:solidFill>
                  <a:prstClr val="black"/>
                </a:solidFill>
              </a:rPr>
              <a:t>the</a:t>
            </a:r>
            <a:r>
              <a:rPr lang="es-ES" sz="1200" b="1" kern="0" dirty="0">
                <a:solidFill>
                  <a:prstClr val="black"/>
                </a:solidFill>
              </a:rPr>
              <a:t> IFMIF-DONES test </a:t>
            </a:r>
            <a:r>
              <a:rPr lang="es-ES" sz="1200" b="1" kern="0" dirty="0" err="1">
                <a:solidFill>
                  <a:prstClr val="black"/>
                </a:solidFill>
              </a:rPr>
              <a:t>cell</a:t>
            </a:r>
            <a:r>
              <a:rPr lang="es-ES" sz="1200" b="1" kern="0" dirty="0">
                <a:solidFill>
                  <a:prstClr val="black"/>
                </a:solidFill>
              </a:rPr>
              <a:t>, </a:t>
            </a:r>
            <a:r>
              <a:rPr lang="es-ES" sz="1200" b="1" kern="0" dirty="0" err="1">
                <a:solidFill>
                  <a:prstClr val="black"/>
                </a:solidFill>
              </a:rPr>
              <a:t>by</a:t>
            </a:r>
            <a:r>
              <a:rPr lang="es-ES" sz="1200" b="1" kern="0" dirty="0">
                <a:solidFill>
                  <a:prstClr val="black"/>
                </a:solidFill>
              </a:rPr>
              <a:t> </a:t>
            </a:r>
            <a:r>
              <a:rPr lang="es-ES" sz="1200" b="1" kern="0" dirty="0" err="1">
                <a:solidFill>
                  <a:prstClr val="black"/>
                </a:solidFill>
              </a:rPr>
              <a:t>adding</a:t>
            </a:r>
            <a:r>
              <a:rPr lang="es-ES" sz="1200" b="1" kern="0" dirty="0">
                <a:solidFill>
                  <a:prstClr val="black"/>
                </a:solidFill>
              </a:rPr>
              <a:t> </a:t>
            </a:r>
            <a:r>
              <a:rPr lang="es-ES" sz="1200" b="1" kern="0" dirty="0" err="1">
                <a:solidFill>
                  <a:prstClr val="black"/>
                </a:solidFill>
              </a:rPr>
              <a:t>an</a:t>
            </a:r>
            <a:r>
              <a:rPr lang="es-ES" sz="1200" b="1" kern="0" dirty="0">
                <a:solidFill>
                  <a:prstClr val="black"/>
                </a:solidFill>
              </a:rPr>
              <a:t> </a:t>
            </a:r>
            <a:r>
              <a:rPr lang="es-ES" sz="1200" b="1" kern="0" dirty="0" err="1">
                <a:solidFill>
                  <a:prstClr val="black"/>
                </a:solidFill>
              </a:rPr>
              <a:t>automatic</a:t>
            </a:r>
            <a:r>
              <a:rPr lang="es-ES" sz="1200" b="1" kern="0" dirty="0">
                <a:solidFill>
                  <a:prstClr val="black"/>
                </a:solidFill>
              </a:rPr>
              <a:t> </a:t>
            </a:r>
            <a:r>
              <a:rPr lang="es-ES" sz="1200" b="1" kern="0" dirty="0" err="1">
                <a:solidFill>
                  <a:prstClr val="black"/>
                </a:solidFill>
              </a:rPr>
              <a:t>insertion</a:t>
            </a:r>
            <a:r>
              <a:rPr lang="es-ES" sz="1200" b="1" kern="0" dirty="0">
                <a:solidFill>
                  <a:prstClr val="black"/>
                </a:solidFill>
              </a:rPr>
              <a:t> of </a:t>
            </a:r>
            <a:r>
              <a:rPr lang="es-ES" sz="1200" b="1" kern="0" dirty="0" err="1">
                <a:solidFill>
                  <a:prstClr val="black"/>
                </a:solidFill>
              </a:rPr>
              <a:t>samples</a:t>
            </a:r>
            <a:r>
              <a:rPr lang="es-ES" sz="1200" b="1" kern="0" dirty="0">
                <a:solidFill>
                  <a:prstClr val="black"/>
                </a:solidFill>
              </a:rPr>
              <a:t>, </a:t>
            </a:r>
            <a:r>
              <a:rPr lang="es-ES" sz="1200" b="1" kern="0" dirty="0" err="1">
                <a:solidFill>
                  <a:prstClr val="black"/>
                </a:solidFill>
              </a:rPr>
              <a:t>made</a:t>
            </a:r>
            <a:r>
              <a:rPr lang="es-ES" sz="1200" b="1" kern="0" dirty="0">
                <a:solidFill>
                  <a:prstClr val="black"/>
                </a:solidFill>
              </a:rPr>
              <a:t> flexible </a:t>
            </a:r>
            <a:r>
              <a:rPr lang="es-ES" sz="1200" b="1" kern="0" dirty="0" err="1">
                <a:solidFill>
                  <a:prstClr val="black"/>
                </a:solidFill>
              </a:rPr>
              <a:t>by</a:t>
            </a:r>
            <a:r>
              <a:rPr lang="es-ES" sz="1200" b="1" kern="0" dirty="0">
                <a:solidFill>
                  <a:prstClr val="black"/>
                </a:solidFill>
              </a:rPr>
              <a:t> </a:t>
            </a:r>
            <a:r>
              <a:rPr lang="es-ES" sz="1200" b="1" kern="0" dirty="0" err="1">
                <a:solidFill>
                  <a:prstClr val="black"/>
                </a:solidFill>
              </a:rPr>
              <a:t>using</a:t>
            </a:r>
            <a:r>
              <a:rPr lang="es-ES" sz="1200" b="1" kern="0" dirty="0">
                <a:solidFill>
                  <a:prstClr val="black"/>
                </a:solidFill>
              </a:rPr>
              <a:t> </a:t>
            </a:r>
            <a:r>
              <a:rPr lang="es-ES" sz="1200" b="1" kern="0" dirty="0" err="1">
                <a:solidFill>
                  <a:prstClr val="black"/>
                </a:solidFill>
              </a:rPr>
              <a:t>programmable</a:t>
            </a:r>
            <a:r>
              <a:rPr lang="es-ES" sz="1200" b="1" kern="0" dirty="0">
                <a:solidFill>
                  <a:prstClr val="black"/>
                </a:solidFill>
              </a:rPr>
              <a:t> </a:t>
            </a:r>
            <a:r>
              <a:rPr lang="es-ES" sz="1200" b="1" kern="0" dirty="0" err="1">
                <a:solidFill>
                  <a:prstClr val="black"/>
                </a:solidFill>
              </a:rPr>
              <a:t>irradiation</a:t>
            </a:r>
            <a:r>
              <a:rPr lang="es-ES" sz="1200" b="1" kern="0" dirty="0">
                <a:solidFill>
                  <a:prstClr val="black"/>
                </a:solidFill>
              </a:rPr>
              <a:t> time, </a:t>
            </a:r>
            <a:r>
              <a:rPr lang="es-ES" sz="1200" b="1" kern="0" dirty="0" err="1">
                <a:solidFill>
                  <a:prstClr val="black"/>
                </a:solidFill>
              </a:rPr>
              <a:t>thus</a:t>
            </a:r>
            <a:r>
              <a:rPr lang="es-ES" sz="1200" b="1" kern="0" dirty="0">
                <a:solidFill>
                  <a:prstClr val="black"/>
                </a:solidFill>
              </a:rPr>
              <a:t> </a:t>
            </a:r>
            <a:r>
              <a:rPr lang="es-ES" sz="1200" b="1" kern="0" dirty="0" err="1">
                <a:solidFill>
                  <a:prstClr val="black"/>
                </a:solidFill>
              </a:rPr>
              <a:t>enabling</a:t>
            </a:r>
            <a:r>
              <a:rPr lang="es-ES" sz="1200" b="1" kern="0" dirty="0">
                <a:solidFill>
                  <a:prstClr val="black"/>
                </a:solidFill>
              </a:rPr>
              <a:t> </a:t>
            </a:r>
            <a:r>
              <a:rPr lang="es-ES" sz="1200" b="1" kern="0" dirty="0" err="1">
                <a:solidFill>
                  <a:prstClr val="black"/>
                </a:solidFill>
              </a:rPr>
              <a:t>the</a:t>
            </a:r>
            <a:r>
              <a:rPr lang="es-ES" sz="1200" b="1" kern="0" dirty="0">
                <a:solidFill>
                  <a:prstClr val="black"/>
                </a:solidFill>
              </a:rPr>
              <a:t> </a:t>
            </a:r>
            <a:r>
              <a:rPr lang="es-ES" sz="1200" b="1" kern="0" dirty="0" err="1">
                <a:solidFill>
                  <a:prstClr val="black"/>
                </a:solidFill>
              </a:rPr>
              <a:t>exploitation</a:t>
            </a:r>
            <a:r>
              <a:rPr lang="es-ES" sz="1200" b="1" kern="0" dirty="0">
                <a:solidFill>
                  <a:prstClr val="black"/>
                </a:solidFill>
              </a:rPr>
              <a:t> of </a:t>
            </a:r>
            <a:r>
              <a:rPr lang="es-ES" sz="1200" b="1" kern="0" dirty="0" err="1">
                <a:solidFill>
                  <a:prstClr val="black"/>
                </a:solidFill>
              </a:rPr>
              <a:t>other</a:t>
            </a:r>
            <a:r>
              <a:rPr lang="es-ES" sz="1200" b="1" kern="0" dirty="0">
                <a:solidFill>
                  <a:prstClr val="black"/>
                </a:solidFill>
              </a:rPr>
              <a:t> </a:t>
            </a:r>
            <a:r>
              <a:rPr lang="es-ES" sz="1200" b="1" kern="0" dirty="0" err="1">
                <a:solidFill>
                  <a:prstClr val="black"/>
                </a:solidFill>
              </a:rPr>
              <a:t>isotopes</a:t>
            </a:r>
            <a:r>
              <a:rPr lang="es-ES" sz="1200" b="1" kern="0" dirty="0">
                <a:solidFill>
                  <a:prstClr val="black"/>
                </a:solidFill>
              </a:rPr>
              <a:t>, </a:t>
            </a:r>
            <a:r>
              <a:rPr lang="es-ES" sz="1200" b="1" kern="0" dirty="0" err="1">
                <a:solidFill>
                  <a:prstClr val="black"/>
                </a:solidFill>
              </a:rPr>
              <a:t>too</a:t>
            </a:r>
            <a:r>
              <a:rPr lang="es-ES" sz="1200" b="1" kern="0" dirty="0">
                <a:solidFill>
                  <a:prstClr val="black"/>
                </a:solidFill>
              </a:rPr>
              <a:t>.</a:t>
            </a:r>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15</a:t>
            </a:fld>
            <a:endParaRPr lang="es-ES"/>
          </a:p>
        </p:txBody>
      </p:sp>
    </p:spTree>
    <p:extLst>
      <p:ext uri="{BB962C8B-B14F-4D97-AF65-F5344CB8AC3E}">
        <p14:creationId xmlns:p14="http://schemas.microsoft.com/office/powerpoint/2010/main" val="2807771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16</a:t>
            </a:fld>
            <a:endParaRPr lang="es-ES"/>
          </a:p>
        </p:txBody>
      </p:sp>
    </p:spTree>
    <p:extLst>
      <p:ext uri="{BB962C8B-B14F-4D97-AF65-F5344CB8AC3E}">
        <p14:creationId xmlns:p14="http://schemas.microsoft.com/office/powerpoint/2010/main" val="3262436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Un carro de transporte de placas (5A),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Un carro exterior (5B) de apantallado frente a la radiación durante operación, </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Un carro interior (5C) de apantallado frente a la radiación durante la operación de transferencia. </a:t>
            </a:r>
          </a:p>
          <a:p>
            <a:endParaRPr lang="es-ES" dirty="0"/>
          </a:p>
        </p:txBody>
      </p:sp>
      <p:sp>
        <p:nvSpPr>
          <p:cNvPr id="4" name="Marcador de número de diapositiva 3"/>
          <p:cNvSpPr>
            <a:spLocks noGrp="1"/>
          </p:cNvSpPr>
          <p:nvPr>
            <p:ph type="sldNum" sz="quarter" idx="10"/>
          </p:nvPr>
        </p:nvSpPr>
        <p:spPr/>
        <p:txBody>
          <a:bodyPr/>
          <a:lstStyle/>
          <a:p>
            <a:fld id="{CA62E38F-39CA-DD4A-B1B9-8C0D094040BB}" type="slidenum">
              <a:rPr lang="es-ES" smtClean="0"/>
              <a:t>17</a:t>
            </a:fld>
            <a:endParaRPr lang="es-ES"/>
          </a:p>
        </p:txBody>
      </p:sp>
    </p:spTree>
    <p:extLst>
      <p:ext uri="{BB962C8B-B14F-4D97-AF65-F5344CB8AC3E}">
        <p14:creationId xmlns:p14="http://schemas.microsoft.com/office/powerpoint/2010/main" val="1992255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INTOLERABLE&gt; NOT ALLOWED FORBIDDEN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BLINDAJE NEUTRÓNICO&gt; </a:t>
            </a:r>
            <a:r>
              <a:rPr lang="es-ES" b="1" dirty="0"/>
              <a:t>NEUTRON SHIELDING</a:t>
            </a:r>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18</a:t>
            </a:fld>
            <a:endParaRPr lang="es-ES"/>
          </a:p>
        </p:txBody>
      </p:sp>
    </p:spTree>
    <p:extLst>
      <p:ext uri="{BB962C8B-B14F-4D97-AF65-F5344CB8AC3E}">
        <p14:creationId xmlns:p14="http://schemas.microsoft.com/office/powerpoint/2010/main" val="48388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20</a:t>
            </a:fld>
            <a:endParaRPr lang="es-ES"/>
          </a:p>
        </p:txBody>
      </p:sp>
    </p:spTree>
    <p:extLst>
      <p:ext uri="{BB962C8B-B14F-4D97-AF65-F5344CB8AC3E}">
        <p14:creationId xmlns:p14="http://schemas.microsoft.com/office/powerpoint/2010/main" val="148572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2</a:t>
            </a:fld>
            <a:endParaRPr lang="es-ES"/>
          </a:p>
        </p:txBody>
      </p:sp>
    </p:spTree>
    <p:extLst>
      <p:ext uri="{BB962C8B-B14F-4D97-AF65-F5344CB8AC3E}">
        <p14:creationId xmlns:p14="http://schemas.microsoft.com/office/powerpoint/2010/main" val="392547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A62E38F-39CA-DD4A-B1B9-8C0D094040BB}" type="slidenum">
              <a:rPr lang="es-ES" smtClean="0"/>
              <a:t>21</a:t>
            </a:fld>
            <a:endParaRPr lang="es-ES"/>
          </a:p>
        </p:txBody>
      </p:sp>
    </p:spTree>
    <p:extLst>
      <p:ext uri="{BB962C8B-B14F-4D97-AF65-F5344CB8AC3E}">
        <p14:creationId xmlns:p14="http://schemas.microsoft.com/office/powerpoint/2010/main" val="174510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A62E38F-39CA-DD4A-B1B9-8C0D094040BB}" type="slidenum">
              <a:rPr lang="es-ES" smtClean="0"/>
              <a:t>22</a:t>
            </a:fld>
            <a:endParaRPr lang="es-ES"/>
          </a:p>
        </p:txBody>
      </p:sp>
    </p:spTree>
    <p:extLst>
      <p:ext uri="{BB962C8B-B14F-4D97-AF65-F5344CB8AC3E}">
        <p14:creationId xmlns:p14="http://schemas.microsoft.com/office/powerpoint/2010/main" val="1657365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A62E38F-39CA-DD4A-B1B9-8C0D094040BB}" type="slidenum">
              <a:rPr lang="es-ES" smtClean="0"/>
              <a:t>23</a:t>
            </a:fld>
            <a:endParaRPr lang="es-ES"/>
          </a:p>
        </p:txBody>
      </p:sp>
    </p:spTree>
    <p:extLst>
      <p:ext uri="{BB962C8B-B14F-4D97-AF65-F5344CB8AC3E}">
        <p14:creationId xmlns:p14="http://schemas.microsoft.com/office/powerpoint/2010/main" val="4009586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A62E38F-39CA-DD4A-B1B9-8C0D094040BB}" type="slidenum">
              <a:rPr lang="es-ES" smtClean="0"/>
              <a:t>24</a:t>
            </a:fld>
            <a:endParaRPr lang="es-ES"/>
          </a:p>
        </p:txBody>
      </p:sp>
    </p:spTree>
    <p:extLst>
      <p:ext uri="{BB962C8B-B14F-4D97-AF65-F5344CB8AC3E}">
        <p14:creationId xmlns:p14="http://schemas.microsoft.com/office/powerpoint/2010/main" val="4104114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err="1"/>
              <a:t>The</a:t>
            </a:r>
            <a:r>
              <a:rPr lang="es-ES" dirty="0"/>
              <a:t> </a:t>
            </a:r>
            <a:r>
              <a:rPr lang="es-ES" dirty="0" err="1"/>
              <a:t>quantity</a:t>
            </a:r>
            <a:r>
              <a:rPr lang="es-ES" dirty="0"/>
              <a:t> of 99Mo </a:t>
            </a:r>
            <a:r>
              <a:rPr lang="es-ES" dirty="0" err="1"/>
              <a:t>avaible</a:t>
            </a:r>
            <a:r>
              <a:rPr lang="es-ES" dirty="0"/>
              <a:t> </a:t>
            </a:r>
            <a:r>
              <a:rPr lang="es-ES" dirty="0" err="1"/>
              <a:t>for</a:t>
            </a:r>
            <a:r>
              <a:rPr lang="es-ES" dirty="0"/>
              <a:t> sale </a:t>
            </a:r>
            <a:r>
              <a:rPr lang="es-ES" dirty="0" err="1"/>
              <a:t>froman</a:t>
            </a:r>
            <a:r>
              <a:rPr lang="es-ES" dirty="0"/>
              <a:t> </a:t>
            </a:r>
            <a:r>
              <a:rPr lang="es-ES" dirty="0" err="1"/>
              <a:t>irradiated</a:t>
            </a:r>
            <a:r>
              <a:rPr lang="es-ES" dirty="0"/>
              <a:t> target </a:t>
            </a:r>
            <a:r>
              <a:rPr lang="es-ES" dirty="0" err="1"/>
              <a:t>is</a:t>
            </a:r>
            <a:r>
              <a:rPr lang="es-ES" dirty="0"/>
              <a:t> </a:t>
            </a:r>
            <a:r>
              <a:rPr lang="es-ES" dirty="0" err="1"/>
              <a:t>much</a:t>
            </a:r>
            <a:r>
              <a:rPr lang="es-ES" dirty="0"/>
              <a:t> </a:t>
            </a:r>
            <a:r>
              <a:rPr lang="es-ES" dirty="0" err="1"/>
              <a:t>less</a:t>
            </a:r>
            <a:r>
              <a:rPr lang="es-ES" dirty="0"/>
              <a:t> </a:t>
            </a:r>
            <a:r>
              <a:rPr lang="es-ES" dirty="0" err="1"/>
              <a:t>than</a:t>
            </a:r>
            <a:r>
              <a:rPr lang="es-ES" dirty="0"/>
              <a:t> </a:t>
            </a:r>
            <a:r>
              <a:rPr lang="es-ES" dirty="0" err="1"/>
              <a:t>the</a:t>
            </a:r>
            <a:r>
              <a:rPr lang="es-ES" dirty="0"/>
              <a:t> total </a:t>
            </a:r>
            <a:r>
              <a:rPr lang="es-ES" dirty="0" err="1"/>
              <a:t>quantuty</a:t>
            </a:r>
            <a:r>
              <a:rPr lang="es-ES" dirty="0"/>
              <a:t> of mo99 </a:t>
            </a:r>
            <a:r>
              <a:rPr lang="es-ES" dirty="0" err="1"/>
              <a:t>produced</a:t>
            </a:r>
            <a:r>
              <a:rPr lang="es-ES" dirty="0"/>
              <a:t> </a:t>
            </a:r>
            <a:r>
              <a:rPr lang="es-ES" dirty="0" err="1"/>
              <a:t>oin</a:t>
            </a:r>
            <a:r>
              <a:rPr lang="es-ES" dirty="0"/>
              <a:t> target </a:t>
            </a:r>
            <a:r>
              <a:rPr lang="es-ES" dirty="0" err="1"/>
              <a:t>because</a:t>
            </a:r>
            <a:r>
              <a:rPr lang="es-ES" dirty="0"/>
              <a:t> of </a:t>
            </a:r>
            <a:r>
              <a:rPr lang="es-ES" dirty="0" err="1"/>
              <a:t>radiactive</a:t>
            </a:r>
            <a:r>
              <a:rPr lang="es-ES" dirty="0"/>
              <a:t> </a:t>
            </a:r>
            <a:r>
              <a:rPr lang="es-ES" dirty="0" err="1"/>
              <a:t>decay</a:t>
            </a:r>
            <a:r>
              <a:rPr lang="es-ES" dirty="0"/>
              <a:t> and </a:t>
            </a:r>
            <a:r>
              <a:rPr lang="es-ES" dirty="0" err="1"/>
              <a:t>process</a:t>
            </a:r>
            <a:r>
              <a:rPr lang="es-ES" dirty="0"/>
              <a:t> </a:t>
            </a:r>
            <a:r>
              <a:rPr lang="es-ES" dirty="0" err="1"/>
              <a:t>losses</a:t>
            </a:r>
            <a:r>
              <a:rPr lang="es-ES" dirty="0"/>
              <a:t>. </a:t>
            </a:r>
            <a:r>
              <a:rPr lang="es-ES" dirty="0" err="1"/>
              <a:t>Standar</a:t>
            </a:r>
            <a:r>
              <a:rPr lang="es-ES" dirty="0"/>
              <a:t> </a:t>
            </a:r>
            <a:r>
              <a:rPr lang="es-ES" dirty="0" err="1"/>
              <a:t>industry</a:t>
            </a:r>
            <a:r>
              <a:rPr lang="es-ES" dirty="0"/>
              <a:t> </a:t>
            </a:r>
            <a:r>
              <a:rPr lang="es-ES" dirty="0" err="1"/>
              <a:t>practice</a:t>
            </a:r>
            <a:r>
              <a:rPr lang="es-ES" dirty="0"/>
              <a:t> </a:t>
            </a:r>
            <a:r>
              <a:rPr lang="es-ES" dirty="0" err="1"/>
              <a:t>is</a:t>
            </a:r>
            <a:r>
              <a:rPr lang="es-ES" dirty="0"/>
              <a:t> </a:t>
            </a:r>
            <a:r>
              <a:rPr lang="es-ES" dirty="0" err="1"/>
              <a:t>is</a:t>
            </a:r>
            <a:r>
              <a:rPr lang="es-ES" dirty="0"/>
              <a:t> to </a:t>
            </a:r>
            <a:r>
              <a:rPr lang="es-ES" dirty="0" err="1"/>
              <a:t>sell</a:t>
            </a:r>
            <a:r>
              <a:rPr lang="es-ES" dirty="0"/>
              <a:t> </a:t>
            </a:r>
            <a:r>
              <a:rPr lang="es-ES" dirty="0" err="1"/>
              <a:t>bulk</a:t>
            </a:r>
            <a:r>
              <a:rPr lang="es-ES" dirty="0"/>
              <a:t> mo99 </a:t>
            </a:r>
            <a:r>
              <a:rPr lang="es-ES" dirty="0" err="1"/>
              <a:t>on</a:t>
            </a:r>
            <a:r>
              <a:rPr lang="es-ES" dirty="0"/>
              <a:t> </a:t>
            </a:r>
            <a:r>
              <a:rPr lang="es-ES" dirty="0" err="1"/>
              <a:t>the</a:t>
            </a:r>
            <a:r>
              <a:rPr lang="es-ES" dirty="0"/>
              <a:t> </a:t>
            </a:r>
            <a:r>
              <a:rPr lang="es-ES" dirty="0" err="1"/>
              <a:t>basis</a:t>
            </a:r>
            <a:r>
              <a:rPr lang="es-ES" dirty="0"/>
              <a:t> of </a:t>
            </a:r>
            <a:r>
              <a:rPr lang="es-ES" dirty="0" err="1"/>
              <a:t>calibrated</a:t>
            </a:r>
            <a:r>
              <a:rPr lang="es-ES" dirty="0"/>
              <a:t> '6day </a:t>
            </a:r>
            <a:r>
              <a:rPr lang="es-ES" dirty="0" err="1"/>
              <a:t>curie</a:t>
            </a:r>
            <a:r>
              <a:rPr lang="es-ES" dirty="0"/>
              <a:t>', </a:t>
            </a:r>
            <a:r>
              <a:rPr lang="es-ES" dirty="0" err="1"/>
              <a:t>which</a:t>
            </a:r>
            <a:r>
              <a:rPr lang="es-ES" dirty="0"/>
              <a:t> </a:t>
            </a:r>
            <a:r>
              <a:rPr lang="es-ES" dirty="0" err="1"/>
              <a:t>is</a:t>
            </a:r>
            <a:r>
              <a:rPr lang="es-ES" dirty="0"/>
              <a:t> </a:t>
            </a:r>
            <a:r>
              <a:rPr lang="es-ES" dirty="0" err="1"/>
              <a:t>nominally</a:t>
            </a:r>
            <a:r>
              <a:rPr lang="es-ES" dirty="0"/>
              <a:t> </a:t>
            </a:r>
            <a:r>
              <a:rPr lang="es-ES" dirty="0" err="1"/>
              <a:t>the</a:t>
            </a:r>
            <a:r>
              <a:rPr lang="es-ES" dirty="0"/>
              <a:t>  </a:t>
            </a:r>
            <a:r>
              <a:rPr lang="es-ES" dirty="0" err="1"/>
              <a:t>quantity</a:t>
            </a:r>
            <a:r>
              <a:rPr lang="es-ES" dirty="0"/>
              <a:t> of mo99 </a:t>
            </a:r>
            <a:r>
              <a:rPr lang="es-ES" dirty="0" err="1"/>
              <a:t>remaining</a:t>
            </a:r>
            <a:r>
              <a:rPr lang="es-ES" dirty="0"/>
              <a:t> 6 </a:t>
            </a:r>
            <a:r>
              <a:rPr lang="es-ES" dirty="0" err="1"/>
              <a:t>days</a:t>
            </a:r>
            <a:r>
              <a:rPr lang="es-ES" dirty="0"/>
              <a:t> </a:t>
            </a:r>
            <a:r>
              <a:rPr lang="es-ES" dirty="0" err="1"/>
              <a:t>after</a:t>
            </a:r>
            <a:r>
              <a:rPr lang="es-ES" dirty="0"/>
              <a:t> </a:t>
            </a:r>
            <a:r>
              <a:rPr lang="es-ES" dirty="0" err="1"/>
              <a:t>the</a:t>
            </a:r>
            <a:r>
              <a:rPr lang="es-ES" dirty="0"/>
              <a:t> 99Mo </a:t>
            </a:r>
            <a:r>
              <a:rPr lang="es-ES" dirty="0" err="1"/>
              <a:t>leaves</a:t>
            </a:r>
            <a:r>
              <a:rPr lang="es-ES" dirty="0"/>
              <a:t> </a:t>
            </a:r>
            <a:r>
              <a:rPr lang="es-ES" dirty="0" err="1"/>
              <a:t>the</a:t>
            </a:r>
            <a:r>
              <a:rPr lang="es-ES" dirty="0"/>
              <a:t> </a:t>
            </a:r>
            <a:r>
              <a:rPr lang="es-ES" dirty="0" err="1"/>
              <a:t>producer´s</a:t>
            </a:r>
            <a:r>
              <a:rPr lang="es-ES" dirty="0"/>
              <a:t> </a:t>
            </a:r>
            <a:r>
              <a:rPr lang="es-ES" dirty="0" err="1"/>
              <a:t>facility</a:t>
            </a:r>
            <a:r>
              <a:rPr lang="es-ES" dirty="0"/>
              <a:t>. mo99 has a 65,94 </a:t>
            </a:r>
            <a:r>
              <a:rPr lang="es-ES" dirty="0" err="1"/>
              <a:t>hour</a:t>
            </a:r>
            <a:r>
              <a:rPr lang="es-ES" dirty="0"/>
              <a:t> </a:t>
            </a:r>
            <a:r>
              <a:rPr lang="es-ES" dirty="0" err="1"/>
              <a:t>half-life</a:t>
            </a:r>
            <a:r>
              <a:rPr lang="es-ES" dirty="0"/>
              <a:t>. </a:t>
            </a:r>
          </a:p>
          <a:p>
            <a:r>
              <a:rPr lang="es-ES" dirty="0"/>
              <a:t>To </a:t>
            </a:r>
            <a:r>
              <a:rPr lang="es-ES" dirty="0" err="1"/>
              <a:t>have</a:t>
            </a:r>
            <a:r>
              <a:rPr lang="es-ES" dirty="0"/>
              <a:t> </a:t>
            </a:r>
            <a:r>
              <a:rPr lang="es-ES" dirty="0" err="1"/>
              <a:t>one</a:t>
            </a:r>
            <a:r>
              <a:rPr lang="es-ES" dirty="0"/>
              <a:t> </a:t>
            </a:r>
            <a:r>
              <a:rPr lang="es-ES" dirty="0" err="1"/>
              <a:t>curie</a:t>
            </a:r>
            <a:r>
              <a:rPr lang="es-ES" dirty="0"/>
              <a:t> (37 </a:t>
            </a:r>
            <a:r>
              <a:rPr lang="es-ES" dirty="0" err="1"/>
              <a:t>GBq</a:t>
            </a:r>
            <a:r>
              <a:rPr lang="es-ES" dirty="0"/>
              <a:t>) </a:t>
            </a:r>
            <a:r>
              <a:rPr lang="es-ES" dirty="0" err="1"/>
              <a:t>remaining</a:t>
            </a:r>
            <a:r>
              <a:rPr lang="es-ES" dirty="0"/>
              <a:t> </a:t>
            </a:r>
            <a:r>
              <a:rPr lang="es-ES" dirty="0" err="1"/>
              <a:t>after</a:t>
            </a:r>
            <a:r>
              <a:rPr lang="es-ES" dirty="0"/>
              <a:t> </a:t>
            </a:r>
            <a:r>
              <a:rPr lang="es-ES" dirty="0" err="1"/>
              <a:t>six</a:t>
            </a:r>
            <a:r>
              <a:rPr lang="es-ES" dirty="0"/>
              <a:t> </a:t>
            </a:r>
            <a:r>
              <a:rPr lang="es-ES" dirty="0" err="1"/>
              <a:t>days</a:t>
            </a:r>
            <a:r>
              <a:rPr lang="es-ES" dirty="0"/>
              <a:t> of </a:t>
            </a:r>
            <a:r>
              <a:rPr lang="es-ES" dirty="0" err="1"/>
              <a:t>decay</a:t>
            </a:r>
            <a:r>
              <a:rPr lang="es-ES" dirty="0"/>
              <a:t>, a </a:t>
            </a:r>
            <a:r>
              <a:rPr lang="es-ES" dirty="0" err="1"/>
              <a:t>producer</a:t>
            </a:r>
            <a:r>
              <a:rPr lang="es-ES" dirty="0"/>
              <a:t> </a:t>
            </a:r>
            <a:r>
              <a:rPr lang="es-ES" dirty="0" err="1"/>
              <a:t>must</a:t>
            </a:r>
            <a:r>
              <a:rPr lang="es-ES" dirty="0"/>
              <a:t> </a:t>
            </a:r>
            <a:r>
              <a:rPr lang="es-ES" dirty="0" err="1"/>
              <a:t>ship</a:t>
            </a:r>
            <a:r>
              <a:rPr lang="es-ES" dirty="0"/>
              <a:t> 4,54 Ci (168 Bq). </a:t>
            </a:r>
            <a:r>
              <a:rPr lang="es-ES" dirty="0" err="1"/>
              <a:t>The</a:t>
            </a:r>
            <a:r>
              <a:rPr lang="es-ES" dirty="0"/>
              <a:t> </a:t>
            </a:r>
            <a:r>
              <a:rPr lang="es-ES" dirty="0" err="1"/>
              <a:t>production</a:t>
            </a:r>
            <a:r>
              <a:rPr lang="es-ES" dirty="0"/>
              <a:t> cicle of Mo99 </a:t>
            </a:r>
            <a:r>
              <a:rPr lang="es-ES" dirty="0" err="1"/>
              <a:t>ilustarting</a:t>
            </a:r>
            <a:r>
              <a:rPr lang="es-ES" dirty="0"/>
              <a:t> </a:t>
            </a:r>
            <a:r>
              <a:rPr lang="es-ES" dirty="0" err="1"/>
              <a:t>growth</a:t>
            </a:r>
            <a:r>
              <a:rPr lang="es-ES" dirty="0"/>
              <a:t> </a:t>
            </a:r>
            <a:r>
              <a:rPr lang="es-ES" dirty="0" err="1"/>
              <a:t>durong</a:t>
            </a:r>
            <a:r>
              <a:rPr lang="es-ES" dirty="0"/>
              <a:t> </a:t>
            </a:r>
            <a:r>
              <a:rPr lang="es-ES" dirty="0" err="1"/>
              <a:t>irradation</a:t>
            </a:r>
            <a:r>
              <a:rPr lang="es-ES" dirty="0"/>
              <a:t> </a:t>
            </a:r>
            <a:r>
              <a:rPr lang="es-ES" dirty="0" err="1"/>
              <a:t>follwed</a:t>
            </a:r>
            <a:r>
              <a:rPr lang="es-ES" dirty="0"/>
              <a:t> </a:t>
            </a:r>
            <a:r>
              <a:rPr lang="es-ES" dirty="0" err="1"/>
              <a:t>by</a:t>
            </a:r>
            <a:r>
              <a:rPr lang="es-ES" dirty="0"/>
              <a:t> </a:t>
            </a:r>
            <a:r>
              <a:rPr lang="es-ES" dirty="0" err="1"/>
              <a:t>losses</a:t>
            </a:r>
            <a:r>
              <a:rPr lang="es-ES" dirty="0"/>
              <a:t> </a:t>
            </a:r>
            <a:r>
              <a:rPr lang="es-ES" dirty="0" err="1"/>
              <a:t>due</a:t>
            </a:r>
            <a:r>
              <a:rPr lang="es-ES" dirty="0"/>
              <a:t> ti </a:t>
            </a:r>
            <a:r>
              <a:rPr lang="es-ES" dirty="0" err="1"/>
              <a:t>cehmical</a:t>
            </a:r>
            <a:r>
              <a:rPr lang="es-ES" dirty="0"/>
              <a:t> </a:t>
            </a:r>
            <a:r>
              <a:rPr lang="es-ES" dirty="0" err="1"/>
              <a:t>processing</a:t>
            </a:r>
            <a:r>
              <a:rPr lang="es-ES" dirty="0"/>
              <a:t> and </a:t>
            </a:r>
            <a:r>
              <a:rPr lang="es-ES" dirty="0" err="1"/>
              <a:t>radioactive</a:t>
            </a:r>
            <a:r>
              <a:rPr lang="es-ES" dirty="0"/>
              <a:t> </a:t>
            </a:r>
            <a:r>
              <a:rPr lang="es-ES" dirty="0" err="1"/>
              <a:t>decay</a:t>
            </a:r>
            <a:r>
              <a:rPr lang="es-ES" dirty="0"/>
              <a:t> </a:t>
            </a:r>
            <a:r>
              <a:rPr lang="es-ES" dirty="0" err="1"/>
              <a:t>is</a:t>
            </a:r>
            <a:r>
              <a:rPr lang="es-ES" dirty="0"/>
              <a:t> </a:t>
            </a:r>
            <a:r>
              <a:rPr lang="es-ES" dirty="0" err="1"/>
              <a:t>presented</a:t>
            </a:r>
            <a:r>
              <a:rPr lang="es-ES" dirty="0"/>
              <a:t> </a:t>
            </a:r>
            <a:r>
              <a:rPr lang="es-ES" dirty="0" err="1"/>
              <a:t>below</a:t>
            </a:r>
            <a:r>
              <a:rPr lang="es-ES" dirty="0"/>
              <a:t>. </a:t>
            </a:r>
          </a:p>
          <a:p>
            <a:endParaRPr lang="es-ES" dirty="0"/>
          </a:p>
          <a:p>
            <a:r>
              <a:rPr lang="es-ES" dirty="0"/>
              <a:t>Español&gt; La cantidad de 99Mo disponible para la venta en un objetivo irradiado es mucho menor que la cantidad total de mo99 producido en el objetivo debido a la desintegración radiactiva y las pérdidas de proceso. La práctica industrial estándar es vender mo99 a granel sobre la base de un "</a:t>
            </a:r>
            <a:r>
              <a:rPr lang="es-ES" dirty="0" err="1"/>
              <a:t>curie</a:t>
            </a:r>
            <a:r>
              <a:rPr lang="es-ES" dirty="0"/>
              <a:t> de 6 días" calibrado, que nominalmente es la cantidad de mo99 restante 6 días después de que el 99Mo sale de las instalaciones del productor. El mo99 tiene una vida media de 65,94 horas.</a:t>
            </a:r>
          </a:p>
          <a:p>
            <a:r>
              <a:rPr lang="es-ES" dirty="0"/>
              <a:t>Para que quede un </a:t>
            </a:r>
            <a:r>
              <a:rPr lang="es-ES" dirty="0" err="1"/>
              <a:t>curie</a:t>
            </a:r>
            <a:r>
              <a:rPr lang="es-ES" dirty="0"/>
              <a:t> (37 </a:t>
            </a:r>
            <a:r>
              <a:rPr lang="es-ES" dirty="0" err="1"/>
              <a:t>GBq</a:t>
            </a:r>
            <a:r>
              <a:rPr lang="es-ES" dirty="0"/>
              <a:t>) después de seis días de desintegración, un productor debe enviar 4,54 Ci (168 Bq). A continuación se presenta el ciclo de producción de Mo99, que ilustra el crecimiento inicial durante la irradiación seguido de pérdidas debido al procesamiento químico y la desintegración radiactiva.</a:t>
            </a:r>
          </a:p>
          <a:p>
            <a:endParaRPr lang="es-ES" dirty="0"/>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25</a:t>
            </a:fld>
            <a:endParaRPr lang="es-ES"/>
          </a:p>
        </p:txBody>
      </p:sp>
    </p:spTree>
    <p:extLst>
      <p:ext uri="{BB962C8B-B14F-4D97-AF65-F5344CB8AC3E}">
        <p14:creationId xmlns:p14="http://schemas.microsoft.com/office/powerpoint/2010/main" val="1842110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Agujero pasante en la </a:t>
            </a:r>
            <a:r>
              <a:rPr lang="es-ES" dirty="0" err="1"/>
              <a:t>TCThrough</a:t>
            </a:r>
            <a:r>
              <a:rPr lang="es-ES" dirty="0"/>
              <a:t> </a:t>
            </a:r>
            <a:r>
              <a:rPr lang="es-ES" dirty="0" err="1"/>
              <a:t>hole</a:t>
            </a:r>
            <a:r>
              <a:rPr lang="es-ES" dirty="0"/>
              <a:t> in CT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Guia</a:t>
            </a:r>
            <a:r>
              <a:rPr lang="es-ES" dirty="0"/>
              <a:t> de Transporte&gt;</a:t>
            </a:r>
            <a:r>
              <a:rPr lang="es-ES" dirty="0" err="1"/>
              <a:t>Transportation</a:t>
            </a:r>
            <a:r>
              <a:rPr lang="es-ES" dirty="0"/>
              <a:t> </a:t>
            </a:r>
            <a:r>
              <a:rPr lang="es-ES" dirty="0" err="1"/>
              <a:t>Guide</a:t>
            </a:r>
            <a:endParaRPr lang="es-ES" dirty="0"/>
          </a:p>
          <a:p>
            <a:r>
              <a:rPr lang="es-ES" dirty="0"/>
              <a:t>Montaje de conductos más </a:t>
            </a:r>
            <a:r>
              <a:rPr lang="es-ES" dirty="0" err="1"/>
              <a:t>guia</a:t>
            </a:r>
            <a:r>
              <a:rPr lang="es-ES" dirty="0"/>
              <a:t> de Transporte&gt;</a:t>
            </a:r>
            <a:r>
              <a:rPr lang="fr-FR" dirty="0"/>
              <a:t>Conduit assembly plus transportation guide</a:t>
            </a:r>
          </a:p>
          <a:p>
            <a:r>
              <a:rPr lang="es-ES" dirty="0"/>
              <a:t>bloques de blindaje </a:t>
            </a:r>
            <a:r>
              <a:rPr lang="es-ES" dirty="0" err="1"/>
              <a:t>radiologico</a:t>
            </a:r>
            <a:r>
              <a:rPr lang="es-ES" dirty="0"/>
              <a:t> &gt;</a:t>
            </a:r>
            <a:r>
              <a:rPr lang="es-ES" dirty="0" err="1"/>
              <a:t>radiological</a:t>
            </a:r>
            <a:r>
              <a:rPr lang="es-ES" dirty="0"/>
              <a:t> </a:t>
            </a:r>
            <a:r>
              <a:rPr lang="es-ES" dirty="0" err="1"/>
              <a:t>shielding</a:t>
            </a:r>
            <a:r>
              <a:rPr lang="es-ES" dirty="0"/>
              <a:t> blocks</a:t>
            </a:r>
          </a:p>
          <a:p>
            <a:r>
              <a:rPr lang="es-ES" dirty="0"/>
              <a:t>Conducto continuidad exterior del "</a:t>
            </a:r>
            <a:r>
              <a:rPr lang="es-ES" dirty="0" err="1"/>
              <a:t>Liner</a:t>
            </a:r>
            <a:r>
              <a:rPr lang="es-ES" dirty="0"/>
              <a:t>“&gt;</a:t>
            </a:r>
            <a:r>
              <a:rPr lang="en-US" dirty="0"/>
              <a:t>Exterior continuity duct of the "Liner“</a:t>
            </a:r>
          </a:p>
          <a:p>
            <a:r>
              <a:rPr lang="es-ES" dirty="0"/>
              <a:t>Huecos de entrada de He de refrigeración &gt; </a:t>
            </a:r>
            <a:r>
              <a:rPr lang="es-ES" dirty="0" err="1"/>
              <a:t>Cooling</a:t>
            </a:r>
            <a:r>
              <a:rPr lang="es-ES" dirty="0"/>
              <a:t> He </a:t>
            </a:r>
            <a:r>
              <a:rPr lang="es-ES" dirty="0" err="1"/>
              <a:t>inlet</a:t>
            </a:r>
            <a:r>
              <a:rPr lang="es-ES" dirty="0"/>
              <a:t> gaps</a:t>
            </a:r>
          </a:p>
          <a:p>
            <a:endParaRPr lang="es-ES" dirty="0"/>
          </a:p>
        </p:txBody>
      </p:sp>
      <p:sp>
        <p:nvSpPr>
          <p:cNvPr id="4" name="Marcador de número de diapositiva 3"/>
          <p:cNvSpPr>
            <a:spLocks noGrp="1"/>
          </p:cNvSpPr>
          <p:nvPr>
            <p:ph type="sldNum" sz="quarter" idx="10"/>
          </p:nvPr>
        </p:nvSpPr>
        <p:spPr/>
        <p:txBody>
          <a:bodyPr/>
          <a:lstStyle/>
          <a:p>
            <a:fld id="{CA62E38F-39CA-DD4A-B1B9-8C0D094040BB}" type="slidenum">
              <a:rPr lang="es-ES" smtClean="0"/>
              <a:t>27</a:t>
            </a:fld>
            <a:endParaRPr lang="es-ES"/>
          </a:p>
        </p:txBody>
      </p:sp>
    </p:spTree>
    <p:extLst>
      <p:ext uri="{BB962C8B-B14F-4D97-AF65-F5344CB8AC3E}">
        <p14:creationId xmlns:p14="http://schemas.microsoft.com/office/powerpoint/2010/main" val="238484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3</a:t>
            </a:fld>
            <a:endParaRPr lang="es-ES"/>
          </a:p>
        </p:txBody>
      </p:sp>
    </p:spTree>
    <p:extLst>
      <p:ext uri="{BB962C8B-B14F-4D97-AF65-F5344CB8AC3E}">
        <p14:creationId xmlns:p14="http://schemas.microsoft.com/office/powerpoint/2010/main" val="1321624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kern="0" dirty="0">
                <a:solidFill>
                  <a:prstClr val="black"/>
                </a:solidFill>
              </a:rPr>
              <a:t>Considering that </a:t>
            </a:r>
            <a:r>
              <a:rPr lang="en-GB" b="1" kern="0" dirty="0">
                <a:solidFill>
                  <a:prstClr val="black"/>
                </a:solidFill>
              </a:rPr>
              <a:t>one </a:t>
            </a:r>
            <a:r>
              <a:rPr lang="en-GB" b="1" kern="0" baseline="30000" dirty="0">
                <a:solidFill>
                  <a:prstClr val="black"/>
                </a:solidFill>
              </a:rPr>
              <a:t>99m</a:t>
            </a:r>
            <a:r>
              <a:rPr lang="en-GB" b="1" kern="0" dirty="0">
                <a:solidFill>
                  <a:prstClr val="black"/>
                </a:solidFill>
              </a:rPr>
              <a:t>Tc generation </a:t>
            </a:r>
            <a:r>
              <a:rPr lang="en-GB" kern="0" dirty="0">
                <a:solidFill>
                  <a:prstClr val="black"/>
                </a:solidFill>
              </a:rPr>
              <a:t>has about  an activity of </a:t>
            </a:r>
            <a:r>
              <a:rPr lang="en-GB" b="1" kern="0" dirty="0">
                <a:solidFill>
                  <a:prstClr val="black"/>
                </a:solidFill>
              </a:rPr>
              <a:t>46 </a:t>
            </a:r>
            <a:r>
              <a:rPr lang="en-GB" b="1" kern="0" dirty="0" err="1">
                <a:solidFill>
                  <a:prstClr val="black"/>
                </a:solidFill>
              </a:rPr>
              <a:t>GBq</a:t>
            </a:r>
            <a:r>
              <a:rPr lang="en-GB" b="1" kern="0" dirty="0">
                <a:solidFill>
                  <a:prstClr val="black"/>
                </a:solidFill>
              </a:rPr>
              <a:t>, </a:t>
            </a:r>
            <a:r>
              <a:rPr lang="en-GB" kern="0" dirty="0">
                <a:solidFill>
                  <a:prstClr val="black"/>
                </a:solidFill>
              </a:rPr>
              <a:t>which could be equivalent to considering</a:t>
            </a:r>
            <a:r>
              <a:rPr lang="en-GB" b="1" kern="0" dirty="0">
                <a:solidFill>
                  <a:prstClr val="black"/>
                </a:solidFill>
              </a:rPr>
              <a:t> 100 </a:t>
            </a:r>
            <a:r>
              <a:rPr lang="en-GB" b="1" kern="0" dirty="0" err="1">
                <a:solidFill>
                  <a:prstClr val="black"/>
                </a:solidFill>
              </a:rPr>
              <a:t>GBq</a:t>
            </a:r>
            <a:r>
              <a:rPr lang="en-GB" b="1" kern="0" dirty="0">
                <a:solidFill>
                  <a:prstClr val="black"/>
                </a:solidFill>
              </a:rPr>
              <a:t> </a:t>
            </a:r>
            <a:r>
              <a:rPr lang="en-GB" kern="0" dirty="0">
                <a:solidFill>
                  <a:prstClr val="black"/>
                </a:solidFill>
              </a:rPr>
              <a:t>just before taking out the sample.</a:t>
            </a:r>
            <a:endParaRPr lang="en-GB" kern="0"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kern="0" dirty="0">
                <a:solidFill>
                  <a:prstClr val="black"/>
                </a:solidFill>
              </a:rPr>
              <a:t>Taking into account that a hospital could need 2 generators per week, we could supply to 350 hospitals&gt;</a:t>
            </a:r>
            <a:r>
              <a:rPr lang="en-GB" kern="0" dirty="0">
                <a:solidFill>
                  <a:prstClr val="black"/>
                </a:solidFill>
              </a:rPr>
              <a:t>It means that we could obtain about </a:t>
            </a:r>
            <a:r>
              <a:rPr lang="en-GB" b="1" kern="0" dirty="0">
                <a:solidFill>
                  <a:prstClr val="black"/>
                </a:solidFill>
              </a:rPr>
              <a:t>700 generators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kern="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30000" dirty="0"/>
              <a:t>99</a:t>
            </a:r>
            <a:r>
              <a:rPr lang="en-GB" i="1" dirty="0"/>
              <a:t>Mo activity obtained in each plate after 6 days of irradiation using an average neutron fluence rate in each 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kern="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kern="0" dirty="0">
              <a:effectLst>
                <a:outerShdw blurRad="38100" dist="38100" dir="2700000" algn="tl">
                  <a:srgbClr val="000000">
                    <a:alpha val="43137"/>
                  </a:srgbClr>
                </a:outerShdw>
              </a:effectLst>
            </a:endParaRPr>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4</a:t>
            </a:fld>
            <a:endParaRPr lang="es-ES"/>
          </a:p>
        </p:txBody>
      </p:sp>
    </p:spTree>
    <p:extLst>
      <p:ext uri="{BB962C8B-B14F-4D97-AF65-F5344CB8AC3E}">
        <p14:creationId xmlns:p14="http://schemas.microsoft.com/office/powerpoint/2010/main" val="172299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5</a:t>
            </a:fld>
            <a:endParaRPr lang="es-ES"/>
          </a:p>
        </p:txBody>
      </p:sp>
    </p:spTree>
    <p:extLst>
      <p:ext uri="{BB962C8B-B14F-4D97-AF65-F5344CB8AC3E}">
        <p14:creationId xmlns:p14="http://schemas.microsoft.com/office/powerpoint/2010/main" val="194461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Technetium-99m (Tc-99m) </a:t>
            </a:r>
            <a:r>
              <a:rPr lang="es-ES" dirty="0" err="1"/>
              <a:t>is</a:t>
            </a:r>
            <a:r>
              <a:rPr lang="es-ES" dirty="0"/>
              <a:t> </a:t>
            </a:r>
            <a:r>
              <a:rPr lang="es-ES" dirty="0" err="1"/>
              <a:t>the</a:t>
            </a:r>
            <a:r>
              <a:rPr lang="es-ES" dirty="0"/>
              <a:t> </a:t>
            </a:r>
            <a:r>
              <a:rPr lang="es-ES" dirty="0" err="1"/>
              <a:t>most</a:t>
            </a:r>
            <a:r>
              <a:rPr lang="es-ES" dirty="0"/>
              <a:t> </a:t>
            </a:r>
            <a:r>
              <a:rPr lang="es-ES" dirty="0" err="1"/>
              <a:t>commonly</a:t>
            </a:r>
            <a:r>
              <a:rPr lang="es-ES" dirty="0"/>
              <a:t> </a:t>
            </a:r>
            <a:r>
              <a:rPr lang="es-ES" dirty="0" err="1"/>
              <a:t>used</a:t>
            </a:r>
            <a:r>
              <a:rPr lang="es-ES" dirty="0"/>
              <a:t> </a:t>
            </a:r>
            <a:r>
              <a:rPr lang="es-ES" dirty="0" err="1"/>
              <a:t>radioisotope</a:t>
            </a:r>
            <a:r>
              <a:rPr lang="es-ES" dirty="0"/>
              <a:t> in nuclear medicine (NM) </a:t>
            </a:r>
            <a:r>
              <a:rPr lang="es-ES" dirty="0" err="1"/>
              <a:t>diagnostic</a:t>
            </a:r>
            <a:r>
              <a:rPr lang="es-ES" dirty="0"/>
              <a:t> </a:t>
            </a:r>
            <a:r>
              <a:rPr lang="es-ES" dirty="0" err="1"/>
              <a:t>scans</a:t>
            </a:r>
            <a:r>
              <a:rPr lang="es-ES" dirty="0"/>
              <a:t>. </a:t>
            </a:r>
            <a:r>
              <a:rPr lang="es-ES" dirty="0" err="1"/>
              <a:t>It</a:t>
            </a:r>
            <a:r>
              <a:rPr lang="es-ES" dirty="0"/>
              <a:t> </a:t>
            </a:r>
            <a:r>
              <a:rPr lang="es-ES" dirty="0" err="1"/>
              <a:t>is</a:t>
            </a:r>
            <a:r>
              <a:rPr lang="es-ES" dirty="0"/>
              <a:t> </a:t>
            </a:r>
            <a:r>
              <a:rPr lang="es-ES" dirty="0" err="1"/>
              <a:t>essential</a:t>
            </a:r>
            <a:r>
              <a:rPr lang="es-ES" dirty="0"/>
              <a:t> </a:t>
            </a:r>
            <a:r>
              <a:rPr lang="es-ES" dirty="0" err="1"/>
              <a:t>for</a:t>
            </a:r>
            <a:r>
              <a:rPr lang="es-ES" dirty="0"/>
              <a:t> </a:t>
            </a:r>
            <a:r>
              <a:rPr lang="es-ES" dirty="0" err="1"/>
              <a:t>diagnostic</a:t>
            </a:r>
            <a:r>
              <a:rPr lang="es-ES" dirty="0"/>
              <a:t> </a:t>
            </a:r>
            <a:r>
              <a:rPr lang="es-ES" dirty="0" err="1"/>
              <a:t>scans</a:t>
            </a:r>
            <a:r>
              <a:rPr lang="es-ES" dirty="0"/>
              <a:t> of a </a:t>
            </a:r>
            <a:r>
              <a:rPr lang="es-ES" dirty="0" err="1"/>
              <a:t>broad</a:t>
            </a:r>
            <a:r>
              <a:rPr lang="es-ES" dirty="0"/>
              <a:t> </a:t>
            </a:r>
            <a:r>
              <a:rPr lang="es-ES" dirty="0" err="1"/>
              <a:t>range</a:t>
            </a:r>
            <a:r>
              <a:rPr lang="es-ES" dirty="0"/>
              <a:t> of </a:t>
            </a:r>
            <a:r>
              <a:rPr lang="es-ES" dirty="0" err="1"/>
              <a:t>body</a:t>
            </a:r>
            <a:r>
              <a:rPr lang="es-ES" dirty="0"/>
              <a:t> </a:t>
            </a:r>
            <a:r>
              <a:rPr lang="es-ES" dirty="0" err="1"/>
              <a:t>parts</a:t>
            </a:r>
            <a:r>
              <a:rPr lang="es-ES" dirty="0"/>
              <a:t>, and </a:t>
            </a:r>
            <a:r>
              <a:rPr lang="es-ES" dirty="0" err="1"/>
              <a:t>thus</a:t>
            </a:r>
            <a:r>
              <a:rPr lang="es-ES" dirty="0"/>
              <a:t> </a:t>
            </a:r>
            <a:r>
              <a:rPr lang="es-ES" dirty="0" err="1"/>
              <a:t>for</a:t>
            </a:r>
            <a:r>
              <a:rPr lang="es-ES" dirty="0"/>
              <a:t> </a:t>
            </a:r>
            <a:r>
              <a:rPr lang="es-ES" dirty="0" err="1"/>
              <a:t>accurate</a:t>
            </a:r>
            <a:r>
              <a:rPr lang="es-ES" dirty="0"/>
              <a:t> </a:t>
            </a:r>
            <a:r>
              <a:rPr lang="es-ES" dirty="0" err="1"/>
              <a:t>diagnoses</a:t>
            </a:r>
            <a:r>
              <a:rPr lang="es-ES" dirty="0"/>
              <a:t> of </a:t>
            </a:r>
            <a:r>
              <a:rPr lang="es-ES" dirty="0" err="1"/>
              <a:t>diseases</a:t>
            </a:r>
            <a:r>
              <a:rPr lang="es-ES" dirty="0"/>
              <a:t>, </a:t>
            </a:r>
            <a:r>
              <a:rPr lang="es-ES" dirty="0" err="1"/>
              <a:t>such</a:t>
            </a:r>
            <a:r>
              <a:rPr lang="es-ES" dirty="0"/>
              <a:t> as </a:t>
            </a:r>
            <a:r>
              <a:rPr lang="es-ES" dirty="0" err="1"/>
              <a:t>cancer</a:t>
            </a:r>
            <a:r>
              <a:rPr lang="es-ES" dirty="0"/>
              <a:t>, </a:t>
            </a:r>
            <a:r>
              <a:rPr lang="es-ES" dirty="0" err="1"/>
              <a:t>heart</a:t>
            </a:r>
            <a:r>
              <a:rPr lang="es-ES" dirty="0"/>
              <a:t> </a:t>
            </a:r>
            <a:r>
              <a:rPr lang="es-ES" dirty="0" err="1"/>
              <a:t>disease</a:t>
            </a:r>
            <a:r>
              <a:rPr lang="es-ES" dirty="0"/>
              <a:t> and </a:t>
            </a:r>
            <a:r>
              <a:rPr lang="es-ES" dirty="0" err="1"/>
              <a:t>neurological</a:t>
            </a:r>
            <a:r>
              <a:rPr lang="es-ES" dirty="0"/>
              <a:t> </a:t>
            </a:r>
            <a:r>
              <a:rPr lang="es-ES" dirty="0" err="1"/>
              <a:t>disorders</a:t>
            </a:r>
            <a:r>
              <a:rPr lang="es-ES" dirty="0"/>
              <a:t> </a:t>
            </a:r>
            <a:r>
              <a:rPr lang="es-ES" dirty="0" err="1"/>
              <a:t>including</a:t>
            </a:r>
            <a:r>
              <a:rPr lang="es-ES" dirty="0"/>
              <a:t> </a:t>
            </a:r>
            <a:r>
              <a:rPr lang="es-ES" dirty="0" err="1"/>
              <a:t>dementia</a:t>
            </a:r>
            <a:r>
              <a:rPr lang="es-ES" dirty="0"/>
              <a:t> and </a:t>
            </a:r>
            <a:r>
              <a:rPr lang="es-ES" dirty="0" err="1"/>
              <a:t>movement</a:t>
            </a:r>
            <a:r>
              <a:rPr lang="es-ES" dirty="0"/>
              <a:t> </a:t>
            </a:r>
            <a:r>
              <a:rPr lang="es-ES" dirty="0" err="1"/>
              <a:t>disorders</a:t>
            </a:r>
            <a:r>
              <a:rPr lang="es-ES" dirty="0"/>
              <a:t>, and </a:t>
            </a:r>
            <a:r>
              <a:rPr lang="es-ES" dirty="0" err="1"/>
              <a:t>effective</a:t>
            </a:r>
            <a:r>
              <a:rPr lang="es-ES" dirty="0"/>
              <a:t> </a:t>
            </a:r>
            <a:r>
              <a:rPr lang="es-ES" dirty="0" err="1"/>
              <a:t>patient</a:t>
            </a:r>
            <a:r>
              <a:rPr lang="es-ES" dirty="0"/>
              <a:t> </a:t>
            </a:r>
            <a:r>
              <a:rPr lang="es-ES" dirty="0" err="1"/>
              <a:t>care</a:t>
            </a:r>
            <a:r>
              <a:rPr lang="es-ES" dirty="0"/>
              <a:t> in </a:t>
            </a:r>
            <a:r>
              <a:rPr lang="es-ES" dirty="0" err="1"/>
              <a:t>health</a:t>
            </a:r>
            <a:r>
              <a:rPr lang="es-ES" dirty="0"/>
              <a:t> </a:t>
            </a:r>
            <a:r>
              <a:rPr lang="es-ES" dirty="0" err="1"/>
              <a:t>systems</a:t>
            </a:r>
            <a:r>
              <a:rPr lang="es-ES" dirty="0"/>
              <a:t> of OECD </a:t>
            </a:r>
            <a:r>
              <a:rPr lang="es-ES" dirty="0" err="1"/>
              <a:t>countries</a:t>
            </a:r>
            <a:r>
              <a:rPr lang="es-ES" dirty="0"/>
              <a:t>. </a:t>
            </a:r>
            <a:r>
              <a:rPr lang="es-ES" dirty="0" err="1"/>
              <a:t>It</a:t>
            </a:r>
            <a:r>
              <a:rPr lang="es-ES" dirty="0"/>
              <a:t> </a:t>
            </a:r>
            <a:r>
              <a:rPr lang="es-ES" dirty="0" err="1"/>
              <a:t>is</a:t>
            </a:r>
            <a:r>
              <a:rPr lang="es-ES" dirty="0"/>
              <a:t> </a:t>
            </a:r>
            <a:r>
              <a:rPr lang="es-ES" dirty="0" err="1"/>
              <a:t>also</a:t>
            </a:r>
            <a:r>
              <a:rPr lang="es-ES" dirty="0"/>
              <a:t> </a:t>
            </a:r>
            <a:r>
              <a:rPr lang="es-ES" dirty="0" err="1"/>
              <a:t>the</a:t>
            </a:r>
            <a:r>
              <a:rPr lang="es-ES" dirty="0"/>
              <a:t> </a:t>
            </a:r>
            <a:r>
              <a:rPr lang="es-ES" dirty="0" err="1"/>
              <a:t>most</a:t>
            </a:r>
            <a:r>
              <a:rPr lang="es-ES" dirty="0"/>
              <a:t> </a:t>
            </a:r>
            <a:r>
              <a:rPr lang="es-ES" dirty="0" err="1"/>
              <a:t>common</a:t>
            </a:r>
            <a:r>
              <a:rPr lang="es-ES" dirty="0"/>
              <a:t> </a:t>
            </a:r>
            <a:r>
              <a:rPr lang="es-ES" dirty="0" err="1"/>
              <a:t>diagnostic</a:t>
            </a:r>
            <a:r>
              <a:rPr lang="es-ES" dirty="0"/>
              <a:t> </a:t>
            </a:r>
            <a:r>
              <a:rPr lang="es-ES" dirty="0" err="1"/>
              <a:t>radioisotope</a:t>
            </a:r>
            <a:r>
              <a:rPr lang="es-ES" dirty="0"/>
              <a:t>, </a:t>
            </a:r>
            <a:r>
              <a:rPr lang="es-ES" dirty="0" err="1"/>
              <a:t>e</a:t>
            </a:r>
            <a:r>
              <a:rPr lang="es-ES" b="1" dirty="0" err="1"/>
              <a:t>stimated</a:t>
            </a:r>
            <a:r>
              <a:rPr lang="es-ES" b="1" dirty="0"/>
              <a:t> to be </a:t>
            </a:r>
            <a:r>
              <a:rPr lang="es-ES" b="1" dirty="0" err="1"/>
              <a:t>used</a:t>
            </a:r>
            <a:r>
              <a:rPr lang="es-ES" b="1" dirty="0"/>
              <a:t> in </a:t>
            </a:r>
            <a:r>
              <a:rPr lang="es-ES" b="1" dirty="0" err="1"/>
              <a:t>approximately</a:t>
            </a:r>
            <a:r>
              <a:rPr lang="es-ES" b="1" dirty="0"/>
              <a:t> 85% of </a:t>
            </a:r>
            <a:r>
              <a:rPr lang="es-ES" b="1" dirty="0" err="1"/>
              <a:t>all</a:t>
            </a:r>
            <a:r>
              <a:rPr lang="es-ES" b="1" dirty="0"/>
              <a:t> nuclear </a:t>
            </a:r>
            <a:r>
              <a:rPr lang="es-ES" b="1" dirty="0" err="1"/>
              <a:t>nedicin</a:t>
            </a:r>
            <a:r>
              <a:rPr lang="es-ES" b="1" dirty="0"/>
              <a:t> (NM </a:t>
            </a:r>
            <a:r>
              <a:rPr lang="es-ES" b="1" dirty="0" err="1"/>
              <a:t>diagnostic</a:t>
            </a:r>
            <a:r>
              <a:rPr lang="es-ES" b="1" dirty="0"/>
              <a:t> </a:t>
            </a:r>
            <a:r>
              <a:rPr lang="es-ES" b="1" dirty="0" err="1"/>
              <a:t>scans</a:t>
            </a:r>
            <a:r>
              <a:rPr lang="es-ES" b="1" dirty="0"/>
              <a:t> </a:t>
            </a:r>
            <a:r>
              <a:rPr lang="es-ES" b="1" dirty="0" err="1"/>
              <a:t>worldwide</a:t>
            </a:r>
            <a:r>
              <a:rPr lang="es-ES" b="1" dirty="0"/>
              <a:t>. </a:t>
            </a:r>
            <a:r>
              <a:rPr lang="es-ES" dirty="0" err="1"/>
              <a:t>The</a:t>
            </a:r>
            <a:r>
              <a:rPr lang="es-ES" dirty="0"/>
              <a:t> </a:t>
            </a:r>
            <a:r>
              <a:rPr lang="es-ES" dirty="0" err="1"/>
              <a:t>properties</a:t>
            </a:r>
            <a:r>
              <a:rPr lang="es-ES" dirty="0"/>
              <a:t> of Tc-99m, </a:t>
            </a:r>
            <a:r>
              <a:rPr lang="es-ES" dirty="0" err="1"/>
              <a:t>however</a:t>
            </a:r>
            <a:r>
              <a:rPr lang="es-ES" dirty="0"/>
              <a:t>, </a:t>
            </a:r>
            <a:r>
              <a:rPr lang="es-ES" dirty="0" err="1"/>
              <a:t>make</a:t>
            </a:r>
            <a:r>
              <a:rPr lang="es-ES" dirty="0"/>
              <a:t> </a:t>
            </a:r>
            <a:r>
              <a:rPr lang="es-ES" dirty="0" err="1"/>
              <a:t>its</a:t>
            </a:r>
            <a:r>
              <a:rPr lang="es-ES" dirty="0"/>
              <a:t> </a:t>
            </a:r>
            <a:r>
              <a:rPr lang="es-ES" dirty="0" err="1"/>
              <a:t>supply</a:t>
            </a:r>
            <a:r>
              <a:rPr lang="es-ES" dirty="0"/>
              <a:t> </a:t>
            </a:r>
            <a:r>
              <a:rPr lang="es-ES" dirty="0" err="1"/>
              <a:t>chain</a:t>
            </a:r>
            <a:r>
              <a:rPr lang="es-ES" dirty="0"/>
              <a:t> </a:t>
            </a:r>
            <a:r>
              <a:rPr lang="es-ES" dirty="0" err="1"/>
              <a:t>complicated</a:t>
            </a:r>
            <a:r>
              <a:rPr lang="es-ES" dirty="0"/>
              <a:t>. Tc-99m </a:t>
            </a:r>
            <a:r>
              <a:rPr lang="es-ES" dirty="0" err="1"/>
              <a:t>is</a:t>
            </a:r>
            <a:r>
              <a:rPr lang="es-ES" dirty="0"/>
              <a:t> </a:t>
            </a:r>
            <a:r>
              <a:rPr lang="es-ES" dirty="0" err="1"/>
              <a:t>obtained</a:t>
            </a:r>
            <a:r>
              <a:rPr lang="es-ES" dirty="0"/>
              <a:t> </a:t>
            </a:r>
            <a:r>
              <a:rPr lang="es-ES" dirty="0" err="1"/>
              <a:t>from</a:t>
            </a:r>
            <a:r>
              <a:rPr lang="es-ES" dirty="0"/>
              <a:t> </a:t>
            </a:r>
            <a:r>
              <a:rPr lang="es-ES" dirty="0" err="1"/>
              <a:t>radioactive</a:t>
            </a:r>
            <a:r>
              <a:rPr lang="es-ES" dirty="0"/>
              <a:t> </a:t>
            </a:r>
            <a:r>
              <a:rPr lang="es-ES" dirty="0" err="1"/>
              <a:t>decay</a:t>
            </a:r>
            <a:r>
              <a:rPr lang="es-ES" dirty="0"/>
              <a:t> of </a:t>
            </a:r>
            <a:r>
              <a:rPr lang="es-ES" dirty="0" err="1"/>
              <a:t>its</a:t>
            </a:r>
            <a:r>
              <a:rPr lang="es-ES" dirty="0"/>
              <a:t> </a:t>
            </a:r>
            <a:r>
              <a:rPr lang="es-ES" dirty="0" err="1"/>
              <a:t>parent</a:t>
            </a:r>
            <a:r>
              <a:rPr lang="es-ES" dirty="0"/>
              <a:t> </a:t>
            </a:r>
            <a:r>
              <a:rPr lang="es-ES" dirty="0" err="1"/>
              <a:t>isotope</a:t>
            </a:r>
            <a:r>
              <a:rPr lang="es-ES" dirty="0"/>
              <a:t>, Molybdenum-99 (Mo-99). </a:t>
            </a:r>
            <a:r>
              <a:rPr lang="es-ES" b="1" dirty="0" err="1"/>
              <a:t>Neither</a:t>
            </a:r>
            <a:r>
              <a:rPr lang="es-ES" b="1" dirty="0"/>
              <a:t> of </a:t>
            </a:r>
            <a:r>
              <a:rPr lang="es-ES" b="1" dirty="0" err="1"/>
              <a:t>these</a:t>
            </a:r>
            <a:r>
              <a:rPr lang="es-ES" b="1" dirty="0"/>
              <a:t> </a:t>
            </a:r>
            <a:r>
              <a:rPr lang="es-ES" b="1" dirty="0" err="1"/>
              <a:t>products</a:t>
            </a:r>
            <a:r>
              <a:rPr lang="es-ES" b="1" dirty="0"/>
              <a:t> can be </a:t>
            </a:r>
            <a:r>
              <a:rPr lang="es-ES" b="1" dirty="0" err="1"/>
              <a:t>stored</a:t>
            </a:r>
            <a:r>
              <a:rPr lang="es-ES" b="1" dirty="0"/>
              <a:t> </a:t>
            </a:r>
            <a:r>
              <a:rPr lang="es-ES" b="1" dirty="0" err="1"/>
              <a:t>for</a:t>
            </a:r>
            <a:r>
              <a:rPr lang="es-ES" b="1" dirty="0"/>
              <a:t> </a:t>
            </a:r>
            <a:r>
              <a:rPr lang="es-ES" b="1" dirty="0" err="1"/>
              <a:t>very</a:t>
            </a:r>
            <a:r>
              <a:rPr lang="es-ES" b="1" dirty="0"/>
              <a:t> </a:t>
            </a:r>
            <a:r>
              <a:rPr lang="es-ES" b="1" dirty="0" err="1"/>
              <a:t>long</a:t>
            </a:r>
            <a:r>
              <a:rPr lang="es-ES" b="1" dirty="0"/>
              <a:t>. Mo-99 has a </a:t>
            </a:r>
            <a:r>
              <a:rPr lang="es-ES" b="1" dirty="0" err="1"/>
              <a:t>half-life</a:t>
            </a:r>
            <a:r>
              <a:rPr lang="es-ES" b="1" dirty="0"/>
              <a:t> of 66 </a:t>
            </a:r>
            <a:r>
              <a:rPr lang="es-ES" b="1" dirty="0" err="1"/>
              <a:t>hours</a:t>
            </a:r>
            <a:r>
              <a:rPr lang="es-ES" b="1" dirty="0"/>
              <a:t>, </a:t>
            </a:r>
            <a:r>
              <a:rPr lang="es-ES" b="1" dirty="0" err="1"/>
              <a:t>that</a:t>
            </a:r>
            <a:r>
              <a:rPr lang="es-ES" b="1" dirty="0"/>
              <a:t> </a:t>
            </a:r>
            <a:r>
              <a:rPr lang="es-ES" b="1" dirty="0" err="1"/>
              <a:t>is</a:t>
            </a:r>
            <a:r>
              <a:rPr lang="es-ES" b="1" dirty="0"/>
              <a:t>, </a:t>
            </a:r>
            <a:r>
              <a:rPr lang="es-ES" b="1" dirty="0" err="1"/>
              <a:t>its</a:t>
            </a:r>
            <a:r>
              <a:rPr lang="es-ES" b="1" dirty="0"/>
              <a:t> </a:t>
            </a:r>
            <a:r>
              <a:rPr lang="es-ES" b="1" dirty="0" err="1"/>
              <a:t>radioactivity</a:t>
            </a:r>
            <a:r>
              <a:rPr lang="es-ES" b="1" dirty="0"/>
              <a:t> </a:t>
            </a:r>
            <a:r>
              <a:rPr lang="es-ES" b="1" dirty="0" err="1"/>
              <a:t>decreases</a:t>
            </a:r>
            <a:r>
              <a:rPr lang="es-ES" b="1" dirty="0"/>
              <a:t> </a:t>
            </a:r>
            <a:r>
              <a:rPr lang="es-ES" b="1" dirty="0" err="1"/>
              <a:t>by</a:t>
            </a:r>
            <a:r>
              <a:rPr lang="es-ES" b="1" dirty="0"/>
              <a:t> </a:t>
            </a:r>
            <a:r>
              <a:rPr lang="es-ES" b="1" dirty="0" err="1"/>
              <a:t>half</a:t>
            </a:r>
            <a:r>
              <a:rPr lang="es-ES" b="1" dirty="0"/>
              <a:t> in 66 </a:t>
            </a:r>
            <a:r>
              <a:rPr lang="es-ES" b="1" dirty="0" err="1"/>
              <a:t>hours</a:t>
            </a:r>
            <a:r>
              <a:rPr lang="es-ES" b="1" dirty="0"/>
              <a:t>, and </a:t>
            </a:r>
            <a:r>
              <a:rPr lang="es-ES" b="1" dirty="0" err="1"/>
              <a:t>the</a:t>
            </a:r>
            <a:r>
              <a:rPr lang="es-ES" b="1" dirty="0"/>
              <a:t> </a:t>
            </a:r>
            <a:r>
              <a:rPr lang="es-ES" b="1" dirty="0" err="1"/>
              <a:t>half-life</a:t>
            </a:r>
            <a:r>
              <a:rPr lang="es-ES" b="1" dirty="0"/>
              <a:t> of Tc-99m </a:t>
            </a:r>
            <a:r>
              <a:rPr lang="es-ES" b="1" dirty="0" err="1"/>
              <a:t>is</a:t>
            </a:r>
            <a:r>
              <a:rPr lang="es-ES" b="1" dirty="0"/>
              <a:t> </a:t>
            </a:r>
            <a:r>
              <a:rPr lang="es-ES" b="1" dirty="0" err="1"/>
              <a:t>only</a:t>
            </a:r>
            <a:r>
              <a:rPr lang="es-ES" b="1" dirty="0"/>
              <a:t> </a:t>
            </a:r>
            <a:r>
              <a:rPr lang="es-ES" b="1" dirty="0" err="1"/>
              <a:t>six</a:t>
            </a:r>
            <a:r>
              <a:rPr lang="es-ES" b="1" dirty="0"/>
              <a:t> </a:t>
            </a:r>
            <a:r>
              <a:rPr lang="es-ES" b="1" dirty="0" err="1"/>
              <a:t>hours</a:t>
            </a:r>
            <a:r>
              <a:rPr lang="es-ES" b="1" dirty="0"/>
              <a:t>. </a:t>
            </a:r>
            <a:r>
              <a:rPr lang="es-ES" b="1" dirty="0" err="1"/>
              <a:t>Therefore</a:t>
            </a:r>
            <a:r>
              <a:rPr lang="es-ES" dirty="0"/>
              <a:t>, </a:t>
            </a:r>
            <a:r>
              <a:rPr lang="es-ES" dirty="0" err="1"/>
              <a:t>supply</a:t>
            </a:r>
            <a:r>
              <a:rPr lang="es-ES" dirty="0"/>
              <a:t> </a:t>
            </a:r>
            <a:r>
              <a:rPr lang="es-ES" dirty="0" err="1"/>
              <a:t>is</a:t>
            </a:r>
            <a:r>
              <a:rPr lang="es-ES" dirty="0"/>
              <a:t> a </a:t>
            </a:r>
            <a:r>
              <a:rPr lang="es-ES" dirty="0" err="1"/>
              <a:t>just</a:t>
            </a:r>
            <a:r>
              <a:rPr lang="es-ES" dirty="0"/>
              <a:t>-in-time </a:t>
            </a:r>
            <a:r>
              <a:rPr lang="es-ES" dirty="0" err="1"/>
              <a:t>activity</a:t>
            </a:r>
            <a:r>
              <a:rPr lang="es-ES" dirty="0"/>
              <a:t>, </a:t>
            </a:r>
            <a:r>
              <a:rPr lang="es-ES" dirty="0" err="1"/>
              <a:t>combining</a:t>
            </a:r>
            <a:r>
              <a:rPr lang="es-ES" dirty="0"/>
              <a:t> a mix of </a:t>
            </a:r>
            <a:r>
              <a:rPr lang="es-ES" dirty="0" err="1"/>
              <a:t>governmental</a:t>
            </a:r>
            <a:r>
              <a:rPr lang="es-ES" dirty="0"/>
              <a:t> and </a:t>
            </a:r>
            <a:r>
              <a:rPr lang="es-ES" dirty="0" err="1"/>
              <a:t>commercial</a:t>
            </a:r>
            <a:r>
              <a:rPr lang="es-ES" dirty="0"/>
              <a:t> </a:t>
            </a:r>
            <a:r>
              <a:rPr lang="es-ES" dirty="0" err="1"/>
              <a:t>entities</a:t>
            </a:r>
            <a:r>
              <a:rPr lang="es-ES" dirty="0"/>
              <a:t>, and </a:t>
            </a:r>
            <a:r>
              <a:rPr lang="es-ES" dirty="0" err="1"/>
              <a:t>requires</a:t>
            </a:r>
            <a:r>
              <a:rPr lang="es-ES" dirty="0"/>
              <a:t> </a:t>
            </a:r>
            <a:r>
              <a:rPr lang="es-ES" dirty="0" err="1"/>
              <a:t>sufficient</a:t>
            </a:r>
            <a:r>
              <a:rPr lang="es-ES" dirty="0"/>
              <a:t> </a:t>
            </a:r>
            <a:r>
              <a:rPr lang="es-ES" dirty="0" err="1"/>
              <a:t>capacity</a:t>
            </a:r>
            <a:r>
              <a:rPr lang="es-ES" dirty="0"/>
              <a:t> </a:t>
            </a:r>
            <a:r>
              <a:rPr lang="es-ES" dirty="0" err="1"/>
              <a:t>for</a:t>
            </a:r>
            <a:r>
              <a:rPr lang="es-ES" dirty="0"/>
              <a:t> </a:t>
            </a:r>
            <a:r>
              <a:rPr lang="es-ES" dirty="0" err="1"/>
              <a:t>ongoing</a:t>
            </a:r>
            <a:r>
              <a:rPr lang="es-ES" dirty="0"/>
              <a:t> </a:t>
            </a:r>
            <a:r>
              <a:rPr lang="es-ES" dirty="0" err="1"/>
              <a:t>production</a:t>
            </a:r>
            <a:r>
              <a:rPr lang="es-ES" dirty="0"/>
              <a:t> of Mo-99 plus a reserve in case of </a:t>
            </a:r>
            <a:r>
              <a:rPr lang="es-ES" dirty="0" err="1"/>
              <a:t>unplanned</a:t>
            </a:r>
            <a:r>
              <a:rPr lang="es-ES" dirty="0"/>
              <a:t> </a:t>
            </a:r>
            <a:r>
              <a:rPr lang="es-ES" dirty="0" err="1"/>
              <a:t>outages</a:t>
            </a:r>
            <a:r>
              <a:rPr lang="es-ES" dirty="0"/>
              <a:t>.</a:t>
            </a:r>
          </a:p>
        </p:txBody>
      </p:sp>
      <p:sp>
        <p:nvSpPr>
          <p:cNvPr id="4" name="Marcador de número de diapositiva 3"/>
          <p:cNvSpPr>
            <a:spLocks noGrp="1"/>
          </p:cNvSpPr>
          <p:nvPr>
            <p:ph type="sldNum" sz="quarter" idx="5"/>
          </p:nvPr>
        </p:nvSpPr>
        <p:spPr/>
        <p:txBody>
          <a:bodyPr/>
          <a:lstStyle/>
          <a:p>
            <a:fld id="{CA62E38F-39CA-DD4A-B1B9-8C0D094040BB}" type="slidenum">
              <a:rPr lang="es-ES" smtClean="0"/>
              <a:t>6</a:t>
            </a:fld>
            <a:endParaRPr lang="es-ES"/>
          </a:p>
        </p:txBody>
      </p:sp>
    </p:spTree>
    <p:extLst>
      <p:ext uri="{BB962C8B-B14F-4D97-AF65-F5344CB8AC3E}">
        <p14:creationId xmlns:p14="http://schemas.microsoft.com/office/powerpoint/2010/main" val="26625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7</a:t>
            </a:fld>
            <a:endParaRPr lang="es-ES"/>
          </a:p>
        </p:txBody>
      </p:sp>
    </p:spTree>
    <p:extLst>
      <p:ext uri="{BB962C8B-B14F-4D97-AF65-F5344CB8AC3E}">
        <p14:creationId xmlns:p14="http://schemas.microsoft.com/office/powerpoint/2010/main" val="354457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Calibri" panose="020F0502020204030204" pitchFamily="34" charset="0"/>
                <a:cs typeface="Calibri" panose="020F0502020204030204" pitchFamily="34" charset="0"/>
              </a:rPr>
              <a:t>The cross section of this process has a threshold energy at about </a:t>
            </a:r>
            <a:r>
              <a:rPr lang="en-GB" b="1" dirty="0">
                <a:solidFill>
                  <a:srgbClr val="0070C0"/>
                </a:solidFill>
                <a:latin typeface="Calibri" panose="020F0502020204030204" pitchFamily="34" charset="0"/>
                <a:cs typeface="Calibri" panose="020F0502020204030204" pitchFamily="34" charset="0"/>
              </a:rPr>
              <a:t>7 MeV. For this reason, this way of production is not reached by conventional reactors.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baseline="30000" dirty="0">
                <a:solidFill>
                  <a:schemeClr val="accent6">
                    <a:lumMod val="75000"/>
                  </a:schemeClr>
                </a:solidFill>
              </a:rPr>
              <a:t>100</a:t>
            </a:r>
            <a:r>
              <a:rPr lang="en-US" b="1" dirty="0">
                <a:solidFill>
                  <a:schemeClr val="accent6">
                    <a:lumMod val="75000"/>
                  </a:schemeClr>
                </a:solidFill>
              </a:rPr>
              <a:t>Mo(n,2n)</a:t>
            </a:r>
            <a:r>
              <a:rPr lang="en-US" b="1" baseline="30000" dirty="0">
                <a:solidFill>
                  <a:schemeClr val="accent6">
                    <a:lumMod val="75000"/>
                  </a:schemeClr>
                </a:solidFill>
              </a:rPr>
              <a:t>99</a:t>
            </a:r>
            <a:r>
              <a:rPr lang="en-US" b="1" dirty="0">
                <a:solidFill>
                  <a:schemeClr val="accent6">
                    <a:lumMod val="75000"/>
                  </a:schemeClr>
                </a:solidFill>
              </a:rPr>
              <a:t>Mo</a:t>
            </a:r>
            <a:r>
              <a:rPr lang="en-US" b="1" dirty="0"/>
              <a:t> </a:t>
            </a:r>
            <a:r>
              <a:rPr lang="en-US" dirty="0"/>
              <a:t>reaction induced by neutrons energies higher than 7 MeV has been identified as a possible alternative method to </a:t>
            </a:r>
            <a:r>
              <a:rPr lang="en-US" baseline="30000" dirty="0"/>
              <a:t>235</a:t>
            </a:r>
            <a:r>
              <a:rPr lang="en-US" dirty="0"/>
              <a:t>U fission.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rPr>
              <a:t>Apuntar</a:t>
            </a:r>
            <a:r>
              <a:rPr lang="en-US" b="1" dirty="0">
                <a:solidFill>
                  <a:srgbClr val="FF0000"/>
                </a:solidFill>
              </a:rPr>
              <a:t> el </a:t>
            </a:r>
            <a:r>
              <a:rPr lang="en-US" b="1" dirty="0" err="1">
                <a:solidFill>
                  <a:srgbClr val="FF0000"/>
                </a:solidFill>
              </a:rPr>
              <a:t>nombre</a:t>
            </a:r>
            <a:r>
              <a:rPr lang="en-US" b="1" dirty="0">
                <a:solidFill>
                  <a:srgbClr val="FF0000"/>
                </a:solidFill>
              </a:rPr>
              <a:t> del </a:t>
            </a:r>
            <a:r>
              <a:rPr lang="en-US" b="1" dirty="0" err="1">
                <a:solidFill>
                  <a:srgbClr val="FF0000"/>
                </a:solidFill>
              </a:rPr>
              <a:t>tipo</a:t>
            </a:r>
            <a:r>
              <a:rPr lang="en-US" b="1" dirty="0">
                <a:solidFill>
                  <a:srgbClr val="FF0000"/>
                </a:solidFill>
              </a:rPr>
              <a:t> de </a:t>
            </a:r>
            <a:r>
              <a:rPr lang="en-US" b="1" dirty="0" err="1">
                <a:solidFill>
                  <a:srgbClr val="FF0000"/>
                </a:solidFill>
              </a:rPr>
              <a:t>reacciones</a:t>
            </a:r>
            <a:r>
              <a:rPr lang="en-US" b="1" dirty="0">
                <a:solidFill>
                  <a:srgbClr val="FF0000"/>
                </a:solidFill>
              </a:rPr>
              <a:t>: (</a:t>
            </a:r>
            <a:r>
              <a:rPr lang="en-US" b="1" dirty="0" err="1">
                <a:solidFill>
                  <a:srgbClr val="FF0000"/>
                </a:solidFill>
              </a:rPr>
              <a:t>en</a:t>
            </a:r>
            <a:r>
              <a:rPr lang="en-US" b="1" dirty="0">
                <a:solidFill>
                  <a:srgbClr val="FF0000"/>
                </a:solidFill>
              </a:rPr>
              <a:t> ingles)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Captura</a:t>
            </a:r>
            <a:r>
              <a:rPr lang="en-US" dirty="0"/>
              <a:t> </a:t>
            </a:r>
            <a:r>
              <a:rPr lang="en-US" dirty="0" err="1"/>
              <a:t>neutrónica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Fisión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70C0"/>
              </a:solidFill>
              <a:latin typeface="Calibri" panose="020F0502020204030204" pitchFamily="34" charset="0"/>
              <a:cs typeface="Calibri" panose="020F0502020204030204" pitchFamily="34" charset="0"/>
            </a:endParaRPr>
          </a:p>
          <a:p>
            <a:endParaRPr lang="es-ES" dirty="0"/>
          </a:p>
        </p:txBody>
      </p:sp>
      <p:sp>
        <p:nvSpPr>
          <p:cNvPr id="4" name="Marcador de número de diapositiva 3"/>
          <p:cNvSpPr>
            <a:spLocks noGrp="1"/>
          </p:cNvSpPr>
          <p:nvPr>
            <p:ph type="sldNum" sz="quarter" idx="5"/>
          </p:nvPr>
        </p:nvSpPr>
        <p:spPr/>
        <p:txBody>
          <a:bodyPr/>
          <a:lstStyle/>
          <a:p>
            <a:fld id="{CA62E38F-39CA-DD4A-B1B9-8C0D094040BB}" type="slidenum">
              <a:rPr lang="es-ES" smtClean="0"/>
              <a:t>8</a:t>
            </a:fld>
            <a:endParaRPr lang="es-ES"/>
          </a:p>
        </p:txBody>
      </p:sp>
    </p:spTree>
    <p:extLst>
      <p:ext uri="{BB962C8B-B14F-4D97-AF65-F5344CB8AC3E}">
        <p14:creationId xmlns:p14="http://schemas.microsoft.com/office/powerpoint/2010/main" val="147775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Simplified</a:t>
            </a:r>
            <a:r>
              <a:rPr lang="es-ES" dirty="0"/>
              <a:t> </a:t>
            </a:r>
            <a:r>
              <a:rPr lang="es-ES" dirty="0" err="1"/>
              <a:t>structure</a:t>
            </a:r>
            <a:r>
              <a:rPr lang="es-ES" dirty="0"/>
              <a:t> of </a:t>
            </a:r>
            <a:r>
              <a:rPr lang="es-ES" dirty="0" err="1"/>
              <a:t>the</a:t>
            </a:r>
            <a:r>
              <a:rPr lang="es-ES" dirty="0"/>
              <a:t> Mo-99/Tc-99m </a:t>
            </a:r>
            <a:r>
              <a:rPr lang="es-ES" dirty="0" err="1"/>
              <a:t>supply</a:t>
            </a:r>
            <a:r>
              <a:rPr lang="es-ES" dirty="0"/>
              <a:t> </a:t>
            </a:r>
            <a:r>
              <a:rPr lang="es-ES" dirty="0" err="1"/>
              <a:t>chain</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30000" dirty="0">
                <a:solidFill>
                  <a:srgbClr val="0070C0"/>
                </a:solidFill>
              </a:rPr>
              <a:t>99</a:t>
            </a:r>
            <a:r>
              <a:rPr lang="es-ES" dirty="0">
                <a:solidFill>
                  <a:srgbClr val="0070C0"/>
                </a:solidFill>
              </a:rPr>
              <a:t>Mo </a:t>
            </a:r>
            <a:r>
              <a:rPr lang="es-ES" dirty="0" err="1">
                <a:solidFill>
                  <a:srgbClr val="0070C0"/>
                </a:solidFill>
              </a:rPr>
              <a:t>is</a:t>
            </a:r>
            <a:r>
              <a:rPr lang="es-ES" dirty="0">
                <a:solidFill>
                  <a:srgbClr val="0070C0"/>
                </a:solidFill>
              </a:rPr>
              <a:t> </a:t>
            </a:r>
            <a:r>
              <a:rPr lang="en-US" dirty="0">
                <a:solidFill>
                  <a:srgbClr val="0070C0"/>
                </a:solidFill>
              </a:rPr>
              <a:t>currently produced in nuclear fission reactors as a by-product of </a:t>
            </a:r>
            <a:r>
              <a:rPr lang="en-US" baseline="30000" dirty="0">
                <a:solidFill>
                  <a:srgbClr val="0070C0"/>
                </a:solidFill>
              </a:rPr>
              <a:t>235</a:t>
            </a:r>
            <a:r>
              <a:rPr lang="en-US" dirty="0">
                <a:solidFill>
                  <a:srgbClr val="0070C0"/>
                </a:solidFill>
              </a:rPr>
              <a:t>U fission (HEU and LEU)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t>The</a:t>
            </a:r>
            <a:r>
              <a:rPr lang="es-ES" sz="1200" dirty="0"/>
              <a:t> </a:t>
            </a:r>
            <a:r>
              <a:rPr lang="es-ES" sz="1200" dirty="0" err="1"/>
              <a:t>number</a:t>
            </a:r>
            <a:r>
              <a:rPr lang="es-ES" sz="1200" dirty="0"/>
              <a:t> of Ci </a:t>
            </a:r>
            <a:r>
              <a:rPr lang="es-ES" sz="1200" dirty="0" err="1"/>
              <a:t>six</a:t>
            </a:r>
            <a:r>
              <a:rPr lang="es-ES" sz="1200" dirty="0"/>
              <a:t> </a:t>
            </a:r>
            <a:r>
              <a:rPr lang="es-ES" sz="1200" dirty="0" err="1"/>
              <a:t>days</a:t>
            </a:r>
            <a:r>
              <a:rPr lang="es-ES" sz="1200" dirty="0"/>
              <a:t> </a:t>
            </a:r>
            <a:r>
              <a:rPr lang="es-ES" sz="1200" dirty="0" err="1"/>
              <a:t>after</a:t>
            </a:r>
            <a:r>
              <a:rPr lang="es-ES" sz="1200" dirty="0"/>
              <a:t> </a:t>
            </a:r>
            <a:r>
              <a:rPr lang="es-ES" sz="1200" dirty="0" err="1"/>
              <a:t>the</a:t>
            </a:r>
            <a:r>
              <a:rPr lang="es-ES" sz="1200" dirty="0"/>
              <a:t> </a:t>
            </a:r>
            <a:r>
              <a:rPr lang="es-ES" sz="1200" dirty="0" err="1"/>
              <a:t>end</a:t>
            </a:r>
            <a:r>
              <a:rPr lang="es-ES" sz="1200" dirty="0"/>
              <a:t> of </a:t>
            </a:r>
            <a:r>
              <a:rPr lang="es-ES" sz="1200" dirty="0" err="1"/>
              <a:t>the</a:t>
            </a:r>
            <a:r>
              <a:rPr lang="es-ES" sz="1200" dirty="0"/>
              <a:t> </a:t>
            </a:r>
            <a:r>
              <a:rPr lang="es-ES" sz="1200" dirty="0" err="1"/>
              <a:t>production</a:t>
            </a:r>
            <a:r>
              <a:rPr lang="es-ES" sz="1200" dirty="0"/>
              <a:t> </a:t>
            </a:r>
            <a:r>
              <a:rPr lang="es-ES" sz="1200" dirty="0" err="1"/>
              <a:t>process</a:t>
            </a:r>
            <a:r>
              <a:rPr lang="es-ES" sz="1200" dirty="0"/>
              <a:t>, </a:t>
            </a:r>
            <a:r>
              <a:rPr lang="es-ES" sz="1200" dirty="0" err="1"/>
              <a:t>which</a:t>
            </a:r>
            <a:r>
              <a:rPr lang="es-ES" sz="1200" dirty="0"/>
              <a:t> </a:t>
            </a:r>
            <a:r>
              <a:rPr lang="es-ES" sz="1200" dirty="0" err="1"/>
              <a:t>is</a:t>
            </a:r>
            <a:r>
              <a:rPr lang="es-ES" sz="1200" dirty="0"/>
              <a:t> </a:t>
            </a:r>
            <a:r>
              <a:rPr lang="es-ES" sz="1200" dirty="0" err="1"/>
              <a:t>generally</a:t>
            </a:r>
            <a:r>
              <a:rPr lang="es-ES" sz="1200" dirty="0"/>
              <a:t> 7 </a:t>
            </a:r>
            <a:r>
              <a:rPr lang="es-ES" sz="1200" dirty="0" err="1"/>
              <a:t>or</a:t>
            </a:r>
            <a:r>
              <a:rPr lang="es-ES" sz="1200" dirty="0"/>
              <a:t> 8 </a:t>
            </a:r>
            <a:r>
              <a:rPr lang="es-ES" sz="1200" dirty="0" err="1"/>
              <a:t>days</a:t>
            </a:r>
            <a:r>
              <a:rPr lang="es-ES" sz="1200" dirty="0"/>
              <a:t> </a:t>
            </a:r>
            <a:r>
              <a:rPr lang="es-ES" sz="1200" dirty="0" err="1"/>
              <a:t>from</a:t>
            </a:r>
            <a:r>
              <a:rPr lang="es-ES" sz="1200" dirty="0"/>
              <a:t> </a:t>
            </a:r>
            <a:r>
              <a:rPr lang="es-ES" sz="1200" dirty="0" err="1"/>
              <a:t>the</a:t>
            </a:r>
            <a:r>
              <a:rPr lang="es-ES" sz="1200" dirty="0"/>
              <a:t> </a:t>
            </a:r>
            <a:r>
              <a:rPr lang="es-ES" sz="1200" dirty="0" err="1"/>
              <a:t>end</a:t>
            </a:r>
            <a:r>
              <a:rPr lang="es-ES" sz="1200" dirty="0"/>
              <a:t> of reactor </a:t>
            </a:r>
            <a:r>
              <a:rPr lang="es-ES" sz="1200" dirty="0" err="1"/>
              <a:t>irradiation</a:t>
            </a:r>
            <a:r>
              <a:rPr lang="es-ES" sz="1200" dirty="0"/>
              <a:t>. </a:t>
            </a:r>
            <a:r>
              <a:rPr lang="es-ES" sz="1200" dirty="0" err="1"/>
              <a:t>Any</a:t>
            </a:r>
            <a:r>
              <a:rPr lang="es-ES" sz="1200" dirty="0"/>
              <a:t> </a:t>
            </a:r>
            <a:r>
              <a:rPr lang="es-ES" sz="1200" dirty="0" err="1"/>
              <a:t>references</a:t>
            </a:r>
            <a:r>
              <a:rPr lang="es-ES" sz="1200" dirty="0"/>
              <a:t> to Ci in </a:t>
            </a:r>
            <a:r>
              <a:rPr lang="es-ES" sz="1200" dirty="0" err="1"/>
              <a:t>this</a:t>
            </a:r>
            <a:r>
              <a:rPr lang="es-ES" sz="1200" dirty="0"/>
              <a:t> </a:t>
            </a:r>
            <a:r>
              <a:rPr lang="es-ES" sz="1200" dirty="0" err="1"/>
              <a:t>publication</a:t>
            </a:r>
            <a:r>
              <a:rPr lang="es-ES" sz="1200" dirty="0"/>
              <a:t> </a:t>
            </a:r>
            <a:r>
              <a:rPr lang="es-ES" sz="1200" dirty="0" err="1"/>
              <a:t>refer</a:t>
            </a:r>
            <a:r>
              <a:rPr lang="es-ES" sz="1200" dirty="0"/>
              <a:t> to 6-day Ci, </a:t>
            </a:r>
            <a:r>
              <a:rPr lang="es-ES" sz="1200" dirty="0" err="1"/>
              <a:t>unless</a:t>
            </a:r>
            <a:r>
              <a:rPr lang="es-ES" sz="1200" dirty="0"/>
              <a:t> </a:t>
            </a:r>
            <a:r>
              <a:rPr lang="es-ES" sz="1200" dirty="0" err="1"/>
              <a:t>specifically</a:t>
            </a:r>
            <a:r>
              <a:rPr lang="es-ES" sz="1200" dirty="0"/>
              <a:t> </a:t>
            </a:r>
            <a:r>
              <a:rPr lang="es-ES" sz="1200" dirty="0" err="1"/>
              <a:t>stated</a:t>
            </a:r>
            <a:r>
              <a:rPr lang="es-ES" sz="1200" dirty="0"/>
              <a:t> </a:t>
            </a:r>
            <a:r>
              <a:rPr lang="es-ES" sz="1200" dirty="0" err="1"/>
              <a:t>otherwise</a:t>
            </a:r>
            <a:r>
              <a:rPr lang="es-E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ES" dirty="0"/>
          </a:p>
          <a:p>
            <a:r>
              <a:rPr lang="es-ES" dirty="0" err="1"/>
              <a:t>The</a:t>
            </a:r>
            <a:r>
              <a:rPr lang="es-ES" dirty="0"/>
              <a:t> </a:t>
            </a:r>
            <a:r>
              <a:rPr lang="es-ES" dirty="0" err="1"/>
              <a:t>supply</a:t>
            </a:r>
            <a:r>
              <a:rPr lang="es-ES" dirty="0"/>
              <a:t> of Technetium-99m (Tc-99m) </a:t>
            </a:r>
            <a:r>
              <a:rPr lang="es-ES" dirty="0" err="1"/>
              <a:t>requires</a:t>
            </a:r>
            <a:r>
              <a:rPr lang="es-ES" dirty="0"/>
              <a:t> </a:t>
            </a:r>
            <a:r>
              <a:rPr lang="es-ES" dirty="0" err="1"/>
              <a:t>continuous</a:t>
            </a:r>
            <a:r>
              <a:rPr lang="es-ES" dirty="0"/>
              <a:t> </a:t>
            </a:r>
            <a:r>
              <a:rPr lang="es-ES" dirty="0" err="1"/>
              <a:t>production</a:t>
            </a:r>
            <a:r>
              <a:rPr lang="es-ES" dirty="0"/>
              <a:t> in a </a:t>
            </a:r>
            <a:r>
              <a:rPr lang="es-ES" dirty="0" err="1"/>
              <a:t>complicated</a:t>
            </a:r>
            <a:r>
              <a:rPr lang="es-ES" dirty="0"/>
              <a:t> and </a:t>
            </a:r>
            <a:r>
              <a:rPr lang="es-ES" dirty="0" err="1"/>
              <a:t>aging</a:t>
            </a:r>
            <a:r>
              <a:rPr lang="es-ES" dirty="0"/>
              <a:t> </a:t>
            </a:r>
            <a:r>
              <a:rPr lang="es-ES" dirty="0" err="1"/>
              <a:t>supply</a:t>
            </a:r>
            <a:r>
              <a:rPr lang="es-ES" dirty="0"/>
              <a:t> </a:t>
            </a:r>
            <a:r>
              <a:rPr lang="es-ES" dirty="0" err="1"/>
              <a:t>chain</a:t>
            </a:r>
            <a:r>
              <a:rPr lang="es-ES" dirty="0"/>
              <a:t> </a:t>
            </a:r>
            <a:r>
              <a:rPr lang="es-ES" dirty="0" err="1"/>
              <a:t>that</a:t>
            </a:r>
            <a:r>
              <a:rPr lang="es-ES" dirty="0"/>
              <a:t> combines a mix of </a:t>
            </a:r>
            <a:r>
              <a:rPr lang="es-ES" dirty="0" err="1"/>
              <a:t>governmental</a:t>
            </a:r>
            <a:r>
              <a:rPr lang="es-ES" dirty="0"/>
              <a:t> and </a:t>
            </a:r>
            <a:r>
              <a:rPr lang="es-ES" dirty="0" err="1"/>
              <a:t>commercial</a:t>
            </a:r>
            <a:r>
              <a:rPr lang="es-ES" dirty="0"/>
              <a:t> </a:t>
            </a:r>
            <a:r>
              <a:rPr lang="es-ES" dirty="0" err="1"/>
              <a:t>entities</a:t>
            </a:r>
            <a:r>
              <a:rPr lang="es-ES" dirty="0"/>
              <a:t>. </a:t>
            </a:r>
            <a:r>
              <a:rPr lang="es-ES" dirty="0" err="1"/>
              <a:t>Governments</a:t>
            </a:r>
            <a:r>
              <a:rPr lang="es-ES" dirty="0"/>
              <a:t> </a:t>
            </a:r>
            <a:r>
              <a:rPr lang="es-ES" dirty="0" err="1"/>
              <a:t>essentially</a:t>
            </a:r>
            <a:r>
              <a:rPr lang="es-ES" dirty="0"/>
              <a:t> control </a:t>
            </a:r>
            <a:r>
              <a:rPr lang="es-ES" dirty="0" err="1"/>
              <a:t>both</a:t>
            </a:r>
            <a:r>
              <a:rPr lang="es-ES" dirty="0"/>
              <a:t> </a:t>
            </a:r>
            <a:r>
              <a:rPr lang="es-ES" dirty="0" err="1"/>
              <a:t>ends</a:t>
            </a:r>
            <a:r>
              <a:rPr lang="es-ES" dirty="0"/>
              <a:t> of </a:t>
            </a:r>
            <a:r>
              <a:rPr lang="es-ES" dirty="0" err="1"/>
              <a:t>the</a:t>
            </a:r>
            <a:r>
              <a:rPr lang="es-ES" dirty="0"/>
              <a:t> </a:t>
            </a:r>
            <a:r>
              <a:rPr lang="es-ES" dirty="0" err="1"/>
              <a:t>supply</a:t>
            </a:r>
            <a:r>
              <a:rPr lang="es-ES" dirty="0"/>
              <a:t> </a:t>
            </a:r>
            <a:r>
              <a:rPr lang="es-ES" dirty="0" err="1"/>
              <a:t>chain</a:t>
            </a:r>
            <a:r>
              <a:rPr lang="es-ES" dirty="0"/>
              <a:t>, i.e. </a:t>
            </a:r>
            <a:r>
              <a:rPr lang="es-ES" dirty="0" err="1"/>
              <a:t>uranium</a:t>
            </a:r>
            <a:r>
              <a:rPr lang="es-ES" dirty="0"/>
              <a:t> </a:t>
            </a:r>
            <a:r>
              <a:rPr lang="es-ES" dirty="0" err="1"/>
              <a:t>supply</a:t>
            </a:r>
            <a:r>
              <a:rPr lang="es-ES" dirty="0"/>
              <a:t> and </a:t>
            </a:r>
            <a:r>
              <a:rPr lang="es-ES" dirty="0" err="1"/>
              <a:t>policy</a:t>
            </a:r>
            <a:r>
              <a:rPr lang="es-ES" dirty="0"/>
              <a:t> </a:t>
            </a:r>
            <a:r>
              <a:rPr lang="es-ES" dirty="0" err="1"/>
              <a:t>on</a:t>
            </a:r>
            <a:r>
              <a:rPr lang="es-ES" dirty="0"/>
              <a:t> </a:t>
            </a:r>
            <a:r>
              <a:rPr lang="es-ES" dirty="0" err="1"/>
              <a:t>health</a:t>
            </a:r>
            <a:r>
              <a:rPr lang="es-ES" dirty="0"/>
              <a:t> </a:t>
            </a:r>
            <a:r>
              <a:rPr lang="es-ES" dirty="0" err="1"/>
              <a:t>care</a:t>
            </a:r>
            <a:r>
              <a:rPr lang="es-ES" dirty="0"/>
              <a:t> </a:t>
            </a:r>
            <a:r>
              <a:rPr lang="es-ES" dirty="0" err="1"/>
              <a:t>provider</a:t>
            </a:r>
            <a:r>
              <a:rPr lang="es-ES" dirty="0"/>
              <a:t> </a:t>
            </a:r>
            <a:r>
              <a:rPr lang="es-ES" dirty="0" err="1"/>
              <a:t>payment</a:t>
            </a:r>
            <a:r>
              <a:rPr lang="es-ES" dirty="0"/>
              <a:t>, as </a:t>
            </a:r>
            <a:r>
              <a:rPr lang="es-ES" dirty="0" err="1"/>
              <a:t>well</a:t>
            </a:r>
            <a:r>
              <a:rPr lang="es-ES" dirty="0"/>
              <a:t> as </a:t>
            </a:r>
            <a:r>
              <a:rPr lang="es-ES" dirty="0" err="1"/>
              <a:t>the</a:t>
            </a:r>
            <a:r>
              <a:rPr lang="es-ES" dirty="0"/>
              <a:t> </a:t>
            </a:r>
            <a:r>
              <a:rPr lang="es-ES" dirty="0" err="1"/>
              <a:t>regulatory</a:t>
            </a:r>
            <a:r>
              <a:rPr lang="es-ES" dirty="0"/>
              <a:t> </a:t>
            </a:r>
            <a:r>
              <a:rPr lang="es-ES" dirty="0" err="1"/>
              <a:t>framework</a:t>
            </a:r>
            <a:r>
              <a:rPr lang="es-ES" dirty="0"/>
              <a:t>. </a:t>
            </a:r>
            <a:r>
              <a:rPr lang="es-ES" dirty="0" err="1"/>
              <a:t>The</a:t>
            </a:r>
            <a:r>
              <a:rPr lang="es-ES" dirty="0"/>
              <a:t> central </a:t>
            </a:r>
            <a:r>
              <a:rPr lang="es-ES" dirty="0" err="1"/>
              <a:t>steps</a:t>
            </a:r>
            <a:r>
              <a:rPr lang="es-ES" dirty="0"/>
              <a:t> of </a:t>
            </a:r>
            <a:r>
              <a:rPr lang="es-ES" dirty="0" err="1"/>
              <a:t>the</a:t>
            </a:r>
            <a:r>
              <a:rPr lang="es-ES" dirty="0"/>
              <a:t> </a:t>
            </a:r>
            <a:r>
              <a:rPr lang="es-ES" dirty="0" err="1"/>
              <a:t>supply</a:t>
            </a:r>
            <a:r>
              <a:rPr lang="es-ES" dirty="0"/>
              <a:t> </a:t>
            </a:r>
            <a:r>
              <a:rPr lang="es-ES" dirty="0" err="1"/>
              <a:t>chain</a:t>
            </a:r>
            <a:r>
              <a:rPr lang="es-ES" dirty="0"/>
              <a:t> are </a:t>
            </a:r>
            <a:r>
              <a:rPr lang="es-ES" dirty="0" err="1"/>
              <a:t>mainly</a:t>
            </a:r>
            <a:r>
              <a:rPr lang="es-ES" dirty="0"/>
              <a:t> </a:t>
            </a:r>
            <a:r>
              <a:rPr lang="es-ES" dirty="0" err="1"/>
              <a:t>commercial</a:t>
            </a:r>
            <a:r>
              <a:rPr lang="es-ES" dirty="0"/>
              <a:t>. Tc-99m </a:t>
            </a:r>
            <a:r>
              <a:rPr lang="es-ES" dirty="0" err="1"/>
              <a:t>is</a:t>
            </a:r>
            <a:r>
              <a:rPr lang="es-ES" dirty="0"/>
              <a:t> </a:t>
            </a:r>
            <a:r>
              <a:rPr lang="es-ES" dirty="0" err="1"/>
              <a:t>obtained</a:t>
            </a:r>
            <a:r>
              <a:rPr lang="es-ES" dirty="0"/>
              <a:t> </a:t>
            </a:r>
            <a:r>
              <a:rPr lang="es-ES" dirty="0" err="1"/>
              <a:t>from</a:t>
            </a:r>
            <a:r>
              <a:rPr lang="es-ES" dirty="0"/>
              <a:t> </a:t>
            </a:r>
            <a:r>
              <a:rPr lang="es-ES" dirty="0" err="1"/>
              <a:t>radioactive</a:t>
            </a:r>
            <a:r>
              <a:rPr lang="es-ES" dirty="0"/>
              <a:t> </a:t>
            </a:r>
            <a:r>
              <a:rPr lang="es-ES" dirty="0" err="1"/>
              <a:t>decay</a:t>
            </a:r>
            <a:r>
              <a:rPr lang="es-ES" dirty="0"/>
              <a:t> of </a:t>
            </a:r>
            <a:r>
              <a:rPr lang="es-ES" dirty="0" err="1"/>
              <a:t>its</a:t>
            </a:r>
            <a:r>
              <a:rPr lang="es-ES" dirty="0"/>
              <a:t> </a:t>
            </a:r>
            <a:r>
              <a:rPr lang="es-ES" dirty="0" err="1"/>
              <a:t>parent</a:t>
            </a:r>
            <a:r>
              <a:rPr lang="es-ES" dirty="0"/>
              <a:t> </a:t>
            </a:r>
            <a:r>
              <a:rPr lang="es-ES" dirty="0" err="1"/>
              <a:t>isotope</a:t>
            </a:r>
            <a:r>
              <a:rPr lang="es-ES" dirty="0"/>
              <a:t>, Molybdenum-99 (Mo-99). </a:t>
            </a:r>
            <a:r>
              <a:rPr lang="es-ES" dirty="0" err="1"/>
              <a:t>While</a:t>
            </a:r>
            <a:r>
              <a:rPr lang="es-ES" dirty="0"/>
              <a:t> Mo-99 has a </a:t>
            </a:r>
            <a:r>
              <a:rPr lang="es-ES" dirty="0" err="1"/>
              <a:t>half-life</a:t>
            </a:r>
            <a:r>
              <a:rPr lang="es-ES" dirty="0"/>
              <a:t> of 66 </a:t>
            </a:r>
            <a:r>
              <a:rPr lang="es-ES" dirty="0" err="1"/>
              <a:t>hours</a:t>
            </a:r>
            <a:r>
              <a:rPr lang="es-ES" dirty="0"/>
              <a:t>, </a:t>
            </a:r>
            <a:r>
              <a:rPr lang="es-ES" dirty="0" err="1"/>
              <a:t>the</a:t>
            </a:r>
            <a:r>
              <a:rPr lang="es-ES" dirty="0"/>
              <a:t> </a:t>
            </a:r>
            <a:r>
              <a:rPr lang="es-ES" dirty="0" err="1"/>
              <a:t>half-life</a:t>
            </a:r>
            <a:r>
              <a:rPr lang="es-ES" dirty="0"/>
              <a:t> of Tc-99m </a:t>
            </a:r>
            <a:r>
              <a:rPr lang="es-ES" dirty="0" err="1"/>
              <a:t>is</a:t>
            </a:r>
            <a:r>
              <a:rPr lang="es-ES" dirty="0"/>
              <a:t> </a:t>
            </a:r>
            <a:r>
              <a:rPr lang="es-ES" dirty="0" err="1"/>
              <a:t>only</a:t>
            </a:r>
            <a:r>
              <a:rPr lang="es-ES" dirty="0"/>
              <a:t> </a:t>
            </a:r>
            <a:r>
              <a:rPr lang="es-ES" dirty="0" err="1"/>
              <a:t>six</a:t>
            </a:r>
            <a:r>
              <a:rPr lang="es-ES" dirty="0"/>
              <a:t> </a:t>
            </a:r>
            <a:r>
              <a:rPr lang="es-ES" dirty="0" err="1"/>
              <a:t>hours</a:t>
            </a:r>
            <a:r>
              <a:rPr lang="es-ES" dirty="0"/>
              <a:t>. </a:t>
            </a:r>
            <a:r>
              <a:rPr lang="es-ES" dirty="0" err="1"/>
              <a:t>Therefore</a:t>
            </a:r>
            <a:r>
              <a:rPr lang="es-ES" dirty="0"/>
              <a:t>, </a:t>
            </a:r>
            <a:r>
              <a:rPr lang="es-ES" dirty="0" err="1"/>
              <a:t>these</a:t>
            </a:r>
            <a:r>
              <a:rPr lang="es-ES" dirty="0"/>
              <a:t> </a:t>
            </a:r>
            <a:r>
              <a:rPr lang="es-ES" dirty="0" err="1"/>
              <a:t>products</a:t>
            </a:r>
            <a:r>
              <a:rPr lang="es-ES" dirty="0"/>
              <a:t> </a:t>
            </a:r>
            <a:r>
              <a:rPr lang="es-ES" dirty="0" err="1"/>
              <a:t>cannot</a:t>
            </a:r>
            <a:r>
              <a:rPr lang="es-ES" dirty="0"/>
              <a:t> be </a:t>
            </a:r>
            <a:r>
              <a:rPr lang="es-ES" dirty="0" err="1"/>
              <a:t>stored</a:t>
            </a:r>
            <a:r>
              <a:rPr lang="es-ES" dirty="0"/>
              <a:t> and </a:t>
            </a:r>
            <a:r>
              <a:rPr lang="es-ES" dirty="0" err="1"/>
              <a:t>supply</a:t>
            </a:r>
            <a:r>
              <a:rPr lang="es-ES" dirty="0"/>
              <a:t> </a:t>
            </a:r>
            <a:r>
              <a:rPr lang="es-ES" dirty="0" err="1"/>
              <a:t>is</a:t>
            </a:r>
            <a:r>
              <a:rPr lang="es-ES" dirty="0"/>
              <a:t> a </a:t>
            </a:r>
            <a:r>
              <a:rPr lang="es-ES" dirty="0" err="1"/>
              <a:t>just</a:t>
            </a:r>
            <a:r>
              <a:rPr lang="es-ES" dirty="0"/>
              <a:t>-in-time </a:t>
            </a:r>
            <a:r>
              <a:rPr lang="es-ES" dirty="0" err="1"/>
              <a:t>activity</a:t>
            </a:r>
            <a:r>
              <a:rPr lang="es-ES" dirty="0"/>
              <a:t> </a:t>
            </a:r>
            <a:r>
              <a:rPr lang="es-ES" dirty="0" err="1"/>
              <a:t>that</a:t>
            </a:r>
            <a:r>
              <a:rPr lang="es-ES" dirty="0"/>
              <a:t> </a:t>
            </a:r>
            <a:r>
              <a:rPr lang="es-ES" dirty="0" err="1"/>
              <a:t>requires</a:t>
            </a:r>
            <a:r>
              <a:rPr lang="es-ES" dirty="0"/>
              <a:t> </a:t>
            </a:r>
            <a:r>
              <a:rPr lang="es-ES" dirty="0" err="1"/>
              <a:t>sufficient</a:t>
            </a:r>
            <a:r>
              <a:rPr lang="es-ES" dirty="0"/>
              <a:t> </a:t>
            </a:r>
            <a:r>
              <a:rPr lang="es-ES" dirty="0" err="1"/>
              <a:t>capacity</a:t>
            </a:r>
            <a:r>
              <a:rPr lang="es-ES" dirty="0"/>
              <a:t> </a:t>
            </a:r>
            <a:r>
              <a:rPr lang="es-ES" dirty="0" err="1"/>
              <a:t>for</a:t>
            </a:r>
            <a:r>
              <a:rPr lang="es-ES" dirty="0"/>
              <a:t> </a:t>
            </a:r>
            <a:r>
              <a:rPr lang="es-ES" dirty="0" err="1"/>
              <a:t>ongoing</a:t>
            </a:r>
            <a:r>
              <a:rPr lang="es-ES" dirty="0"/>
              <a:t> </a:t>
            </a:r>
            <a:r>
              <a:rPr lang="es-ES" dirty="0" err="1"/>
              <a:t>production</a:t>
            </a:r>
            <a:r>
              <a:rPr lang="es-ES" dirty="0"/>
              <a:t> plus a reserve in case of </a:t>
            </a:r>
            <a:r>
              <a:rPr lang="es-ES" dirty="0" err="1"/>
              <a:t>unplanned</a:t>
            </a:r>
            <a:r>
              <a:rPr lang="es-ES" dirty="0"/>
              <a:t> </a:t>
            </a:r>
            <a:r>
              <a:rPr lang="es-ES" dirty="0" err="1"/>
              <a:t>outages</a:t>
            </a:r>
            <a:r>
              <a:rPr lang="es-ES" dirty="0"/>
              <a:t>. To prepare doses </a:t>
            </a:r>
            <a:r>
              <a:rPr lang="es-ES" dirty="0" err="1"/>
              <a:t>for</a:t>
            </a:r>
            <a:r>
              <a:rPr lang="es-ES" dirty="0"/>
              <a:t> </a:t>
            </a:r>
            <a:r>
              <a:rPr lang="es-ES" dirty="0" err="1"/>
              <a:t>patient</a:t>
            </a:r>
            <a:r>
              <a:rPr lang="es-ES" dirty="0"/>
              <a:t> </a:t>
            </a:r>
            <a:r>
              <a:rPr lang="es-ES" dirty="0" err="1"/>
              <a:t>scans</a:t>
            </a:r>
            <a:r>
              <a:rPr lang="es-ES" dirty="0"/>
              <a:t>, </a:t>
            </a:r>
            <a:r>
              <a:rPr lang="es-ES" dirty="0" err="1"/>
              <a:t>specialised</a:t>
            </a:r>
            <a:r>
              <a:rPr lang="es-ES" dirty="0"/>
              <a:t> </a:t>
            </a:r>
            <a:r>
              <a:rPr lang="es-ES" dirty="0" err="1"/>
              <a:t>pharmacies</a:t>
            </a:r>
            <a:r>
              <a:rPr lang="es-ES" dirty="0"/>
              <a:t>, </a:t>
            </a:r>
            <a:r>
              <a:rPr lang="es-ES" dirty="0" err="1"/>
              <a:t>called</a:t>
            </a:r>
            <a:r>
              <a:rPr lang="es-ES" dirty="0"/>
              <a:t> nuclear </a:t>
            </a:r>
            <a:r>
              <a:rPr lang="es-ES" dirty="0" err="1"/>
              <a:t>pharmacies</a:t>
            </a:r>
            <a:r>
              <a:rPr lang="es-ES" dirty="0"/>
              <a:t>, </a:t>
            </a:r>
            <a:r>
              <a:rPr lang="es-ES" dirty="0" err="1">
                <a:solidFill>
                  <a:srgbClr val="FF0000"/>
                </a:solidFill>
              </a:rPr>
              <a:t>elute</a:t>
            </a:r>
            <a:r>
              <a:rPr lang="es-ES" dirty="0"/>
              <a:t> Tc-99m </a:t>
            </a:r>
            <a:r>
              <a:rPr lang="es-ES" dirty="0" err="1"/>
              <a:t>daily</a:t>
            </a:r>
            <a:r>
              <a:rPr lang="es-ES" dirty="0"/>
              <a:t> </a:t>
            </a:r>
            <a:r>
              <a:rPr lang="es-ES" dirty="0" err="1"/>
              <a:t>from</a:t>
            </a:r>
            <a:r>
              <a:rPr lang="es-ES" dirty="0"/>
              <a:t> Mo-99 </a:t>
            </a:r>
            <a:r>
              <a:rPr lang="es-ES" dirty="0" err="1"/>
              <a:t>containers</a:t>
            </a:r>
            <a:r>
              <a:rPr lang="es-ES" dirty="0"/>
              <a:t>. </a:t>
            </a:r>
            <a:r>
              <a:rPr lang="es-ES" dirty="0" err="1"/>
              <a:t>These</a:t>
            </a:r>
            <a:r>
              <a:rPr lang="es-ES" dirty="0"/>
              <a:t> </a:t>
            </a:r>
            <a:r>
              <a:rPr lang="es-ES" dirty="0" err="1"/>
              <a:t>containers</a:t>
            </a:r>
            <a:r>
              <a:rPr lang="es-ES" dirty="0"/>
              <a:t> are </a:t>
            </a:r>
            <a:r>
              <a:rPr lang="es-ES" dirty="0" err="1"/>
              <a:t>called</a:t>
            </a:r>
            <a:r>
              <a:rPr lang="es-ES" dirty="0"/>
              <a:t> Tc-99m </a:t>
            </a:r>
            <a:r>
              <a:rPr lang="es-ES" dirty="0" err="1"/>
              <a:t>generators</a:t>
            </a:r>
            <a:r>
              <a:rPr lang="es-ES" dirty="0"/>
              <a:t> and </a:t>
            </a:r>
            <a:r>
              <a:rPr lang="es-ES" dirty="0" err="1"/>
              <a:t>their</a:t>
            </a:r>
            <a:r>
              <a:rPr lang="es-ES" dirty="0"/>
              <a:t> </a:t>
            </a:r>
            <a:r>
              <a:rPr lang="es-ES" dirty="0" err="1"/>
              <a:t>manufacturers</a:t>
            </a:r>
            <a:r>
              <a:rPr lang="es-ES" dirty="0"/>
              <a:t> </a:t>
            </a:r>
            <a:r>
              <a:rPr lang="es-ES" dirty="0" err="1"/>
              <a:t>require</a:t>
            </a:r>
            <a:r>
              <a:rPr lang="es-ES" dirty="0"/>
              <a:t> marketing </a:t>
            </a:r>
            <a:r>
              <a:rPr lang="es-ES" dirty="0" err="1"/>
              <a:t>authorisation</a:t>
            </a:r>
            <a:r>
              <a:rPr lang="es-ES" dirty="0"/>
              <a:t> </a:t>
            </a:r>
            <a:r>
              <a:rPr lang="es-ES" dirty="0" err="1"/>
              <a:t>by</a:t>
            </a:r>
            <a:r>
              <a:rPr lang="es-ES" dirty="0"/>
              <a:t> </a:t>
            </a:r>
            <a:r>
              <a:rPr lang="es-ES" dirty="0" err="1"/>
              <a:t>the</a:t>
            </a:r>
            <a:r>
              <a:rPr lang="es-ES" dirty="0"/>
              <a:t> </a:t>
            </a:r>
            <a:r>
              <a:rPr lang="es-ES" dirty="0" err="1"/>
              <a:t>pharmaceutical</a:t>
            </a:r>
            <a:r>
              <a:rPr lang="es-ES" dirty="0"/>
              <a:t> </a:t>
            </a:r>
            <a:r>
              <a:rPr lang="es-ES" dirty="0" err="1"/>
              <a:t>regulatory</a:t>
            </a:r>
            <a:r>
              <a:rPr lang="es-ES" dirty="0"/>
              <a:t> </a:t>
            </a:r>
            <a:r>
              <a:rPr lang="es-ES" dirty="0" err="1"/>
              <a:t>authority</a:t>
            </a:r>
            <a:r>
              <a:rPr lang="es-ES" dirty="0"/>
              <a:t> </a:t>
            </a:r>
            <a:r>
              <a:rPr lang="es-ES" dirty="0" err="1"/>
              <a:t>responsible</a:t>
            </a:r>
            <a:r>
              <a:rPr lang="es-ES" dirty="0"/>
              <a:t> </a:t>
            </a:r>
            <a:r>
              <a:rPr lang="es-ES" dirty="0" err="1"/>
              <a:t>for</a:t>
            </a:r>
            <a:r>
              <a:rPr lang="es-ES" dirty="0"/>
              <a:t> </a:t>
            </a:r>
            <a:r>
              <a:rPr lang="es-ES" dirty="0" err="1"/>
              <a:t>each</a:t>
            </a:r>
            <a:r>
              <a:rPr lang="es-ES" dirty="0"/>
              <a:t> </a:t>
            </a:r>
            <a:r>
              <a:rPr lang="es-ES" dirty="0" err="1"/>
              <a:t>jurisdiction</a:t>
            </a:r>
            <a:r>
              <a:rPr lang="es-ES" dirty="0"/>
              <a:t> to </a:t>
            </a:r>
            <a:r>
              <a:rPr lang="es-ES" dirty="0" err="1"/>
              <a:t>sell</a:t>
            </a:r>
            <a:r>
              <a:rPr lang="es-ES" dirty="0"/>
              <a:t> </a:t>
            </a:r>
            <a:r>
              <a:rPr lang="es-ES" dirty="0" err="1"/>
              <a:t>them</a:t>
            </a:r>
            <a:r>
              <a:rPr lang="es-ES" dirty="0"/>
              <a:t>. </a:t>
            </a:r>
            <a:r>
              <a:rPr lang="es-ES" dirty="0" err="1"/>
              <a:t>Pharmaceutical</a:t>
            </a:r>
            <a:r>
              <a:rPr lang="es-ES" dirty="0"/>
              <a:t> </a:t>
            </a:r>
            <a:r>
              <a:rPr lang="es-ES" dirty="0" err="1"/>
              <a:t>companies</a:t>
            </a:r>
            <a:r>
              <a:rPr lang="es-ES" dirty="0"/>
              <a:t>, </a:t>
            </a:r>
            <a:r>
              <a:rPr lang="es-ES" dirty="0" err="1"/>
              <a:t>which</a:t>
            </a:r>
            <a:r>
              <a:rPr lang="es-ES" dirty="0"/>
              <a:t> </a:t>
            </a:r>
            <a:r>
              <a:rPr lang="es-ES" dirty="0" err="1"/>
              <a:t>include</a:t>
            </a:r>
            <a:r>
              <a:rPr lang="es-ES" dirty="0"/>
              <a:t> </a:t>
            </a:r>
            <a:r>
              <a:rPr lang="es-ES" dirty="0" err="1"/>
              <a:t>firms</a:t>
            </a:r>
            <a:r>
              <a:rPr lang="es-ES" dirty="0"/>
              <a:t> </a:t>
            </a:r>
            <a:r>
              <a:rPr lang="es-ES" dirty="0" err="1"/>
              <a:t>specialised</a:t>
            </a:r>
            <a:r>
              <a:rPr lang="es-ES" dirty="0"/>
              <a:t> in nuclear medicine as </a:t>
            </a:r>
            <a:r>
              <a:rPr lang="es-ES" dirty="0" err="1"/>
              <a:t>well</a:t>
            </a:r>
            <a:r>
              <a:rPr lang="es-ES" dirty="0"/>
              <a:t> as </a:t>
            </a:r>
            <a:r>
              <a:rPr lang="es-ES" dirty="0" err="1"/>
              <a:t>large</a:t>
            </a:r>
            <a:r>
              <a:rPr lang="es-ES" dirty="0"/>
              <a:t> and </a:t>
            </a:r>
            <a:r>
              <a:rPr lang="es-ES" dirty="0" err="1"/>
              <a:t>diversified</a:t>
            </a:r>
            <a:r>
              <a:rPr lang="es-ES" dirty="0"/>
              <a:t> </a:t>
            </a:r>
            <a:r>
              <a:rPr lang="es-ES" dirty="0" err="1"/>
              <a:t>firms</a:t>
            </a:r>
            <a:r>
              <a:rPr lang="es-ES" dirty="0"/>
              <a:t>, manufacture and </a:t>
            </a:r>
            <a:r>
              <a:rPr lang="es-ES" dirty="0" err="1"/>
              <a:t>sell</a:t>
            </a:r>
            <a:r>
              <a:rPr lang="es-ES" dirty="0"/>
              <a:t> Tc-99m </a:t>
            </a:r>
            <a:r>
              <a:rPr lang="es-ES" dirty="0" err="1"/>
              <a:t>generators</a:t>
            </a:r>
            <a:r>
              <a:rPr lang="es-ES" dirty="0"/>
              <a:t> </a:t>
            </a:r>
            <a:r>
              <a:rPr lang="es-ES" dirty="0" err="1"/>
              <a:t>commercially</a:t>
            </a:r>
            <a:r>
              <a:rPr lang="es-ES" dirty="0"/>
              <a:t>. </a:t>
            </a:r>
            <a:r>
              <a:rPr lang="es-ES" dirty="0" err="1"/>
              <a:t>They</a:t>
            </a:r>
            <a:r>
              <a:rPr lang="es-ES" dirty="0"/>
              <a:t> </a:t>
            </a:r>
            <a:r>
              <a:rPr lang="es-ES" dirty="0" err="1"/>
              <a:t>buy</a:t>
            </a:r>
            <a:r>
              <a:rPr lang="es-ES" dirty="0"/>
              <a:t> Mo-99 in </a:t>
            </a:r>
            <a:r>
              <a:rPr lang="es-ES" dirty="0" err="1"/>
              <a:t>bulk</a:t>
            </a:r>
            <a:r>
              <a:rPr lang="es-ES" dirty="0"/>
              <a:t> </a:t>
            </a:r>
            <a:r>
              <a:rPr lang="es-ES" dirty="0" err="1"/>
              <a:t>from</a:t>
            </a:r>
            <a:r>
              <a:rPr lang="es-ES" dirty="0"/>
              <a:t> </a:t>
            </a:r>
            <a:r>
              <a:rPr lang="es-ES" dirty="0" err="1"/>
              <a:t>processing</a:t>
            </a:r>
            <a:r>
              <a:rPr lang="es-ES" dirty="0"/>
              <a:t> </a:t>
            </a:r>
            <a:r>
              <a:rPr lang="es-ES" dirty="0" err="1"/>
              <a:t>entities</a:t>
            </a:r>
            <a:r>
              <a:rPr lang="es-ES" dirty="0"/>
              <a:t> </a:t>
            </a:r>
            <a:r>
              <a:rPr lang="es-ES" dirty="0" err="1"/>
              <a:t>that</a:t>
            </a:r>
            <a:r>
              <a:rPr lang="es-ES" dirty="0"/>
              <a:t> </a:t>
            </a:r>
            <a:r>
              <a:rPr lang="es-ES" dirty="0" err="1"/>
              <a:t>transform</a:t>
            </a:r>
            <a:r>
              <a:rPr lang="es-ES" dirty="0"/>
              <a:t> </a:t>
            </a:r>
            <a:r>
              <a:rPr lang="es-ES" dirty="0" err="1"/>
              <a:t>irradiated</a:t>
            </a:r>
            <a:r>
              <a:rPr lang="es-ES" dirty="0"/>
              <a:t> </a:t>
            </a:r>
            <a:r>
              <a:rPr lang="es-ES" dirty="0" err="1"/>
              <a:t>uranium</a:t>
            </a:r>
            <a:r>
              <a:rPr lang="es-ES" dirty="0"/>
              <a:t> </a:t>
            </a:r>
            <a:r>
              <a:rPr lang="es-ES" dirty="0" err="1"/>
              <a:t>into</a:t>
            </a:r>
            <a:r>
              <a:rPr lang="es-ES" dirty="0"/>
              <a:t> a Mo-99 </a:t>
            </a:r>
            <a:r>
              <a:rPr lang="es-ES" dirty="0" err="1"/>
              <a:t>liquid</a:t>
            </a:r>
            <a:r>
              <a:rPr lang="es-ES" dirty="0"/>
              <a:t> </a:t>
            </a:r>
            <a:r>
              <a:rPr lang="es-ES" dirty="0" err="1"/>
              <a:t>used</a:t>
            </a:r>
            <a:r>
              <a:rPr lang="es-ES" dirty="0"/>
              <a:t> to </a:t>
            </a:r>
            <a:r>
              <a:rPr lang="es-ES" dirty="0" err="1"/>
              <a:t>fill</a:t>
            </a:r>
            <a:r>
              <a:rPr lang="es-ES" dirty="0"/>
              <a:t> Tc-99m </a:t>
            </a:r>
            <a:r>
              <a:rPr lang="es-ES" dirty="0" err="1"/>
              <a:t>generators</a:t>
            </a:r>
            <a:r>
              <a:rPr lang="es-ES" dirty="0"/>
              <a:t>. </a:t>
            </a:r>
            <a:r>
              <a:rPr lang="es-ES" dirty="0" err="1"/>
              <a:t>Processors</a:t>
            </a:r>
            <a:r>
              <a:rPr lang="es-ES" dirty="0"/>
              <a:t> procure </a:t>
            </a:r>
            <a:r>
              <a:rPr lang="es-ES" dirty="0" err="1"/>
              <a:t>uranium</a:t>
            </a:r>
            <a:r>
              <a:rPr lang="es-ES" dirty="0"/>
              <a:t> as a </a:t>
            </a:r>
            <a:r>
              <a:rPr lang="es-ES" dirty="0" err="1"/>
              <a:t>raw</a:t>
            </a:r>
            <a:r>
              <a:rPr lang="es-ES" dirty="0"/>
              <a:t> material and </a:t>
            </a:r>
            <a:r>
              <a:rPr lang="es-ES" dirty="0" err="1"/>
              <a:t>contract</a:t>
            </a:r>
            <a:r>
              <a:rPr lang="es-ES" dirty="0"/>
              <a:t> </a:t>
            </a:r>
            <a:r>
              <a:rPr lang="es-ES" dirty="0" err="1"/>
              <a:t>with</a:t>
            </a:r>
            <a:r>
              <a:rPr lang="es-ES" dirty="0"/>
              <a:t> nuclear </a:t>
            </a:r>
            <a:r>
              <a:rPr lang="es-ES" dirty="0" err="1"/>
              <a:t>research</a:t>
            </a:r>
            <a:r>
              <a:rPr lang="es-ES" dirty="0"/>
              <a:t> </a:t>
            </a:r>
            <a:r>
              <a:rPr lang="es-ES" dirty="0" err="1"/>
              <a:t>reactors</a:t>
            </a:r>
            <a:r>
              <a:rPr lang="es-ES" dirty="0"/>
              <a:t> (</a:t>
            </a:r>
            <a:r>
              <a:rPr lang="es-ES" dirty="0" err="1"/>
              <a:t>NRRs</a:t>
            </a:r>
            <a:r>
              <a:rPr lang="es-ES" dirty="0"/>
              <a:t>) </a:t>
            </a:r>
            <a:r>
              <a:rPr lang="es-ES" dirty="0" err="1"/>
              <a:t>that</a:t>
            </a:r>
            <a:r>
              <a:rPr lang="es-ES" dirty="0"/>
              <a:t> </a:t>
            </a:r>
            <a:r>
              <a:rPr lang="es-ES" dirty="0" err="1"/>
              <a:t>perform</a:t>
            </a:r>
            <a:r>
              <a:rPr lang="es-ES" dirty="0"/>
              <a:t> </a:t>
            </a:r>
            <a:r>
              <a:rPr lang="es-ES" dirty="0" err="1"/>
              <a:t>irradiation</a:t>
            </a:r>
            <a:r>
              <a:rPr lang="es-ES" dirty="0"/>
              <a:t> </a:t>
            </a:r>
            <a:r>
              <a:rPr lang="es-ES" dirty="0" err="1"/>
              <a:t>services</a:t>
            </a:r>
            <a:r>
              <a:rPr lang="es-ES" dirty="0"/>
              <a:t>. Figure 1 shows </a:t>
            </a:r>
            <a:r>
              <a:rPr lang="es-ES" dirty="0" err="1"/>
              <a:t>the</a:t>
            </a:r>
            <a:r>
              <a:rPr lang="es-ES" dirty="0"/>
              <a:t> </a:t>
            </a:r>
            <a:r>
              <a:rPr lang="es-ES" dirty="0" err="1"/>
              <a:t>main</a:t>
            </a:r>
            <a:r>
              <a:rPr lang="es-ES" dirty="0"/>
              <a:t> </a:t>
            </a:r>
            <a:r>
              <a:rPr lang="es-ES" dirty="0" err="1"/>
              <a:t>steps</a:t>
            </a:r>
            <a:r>
              <a:rPr lang="es-ES" dirty="0"/>
              <a:t> in </a:t>
            </a:r>
            <a:r>
              <a:rPr lang="es-ES" dirty="0" err="1"/>
              <a:t>the</a:t>
            </a:r>
            <a:r>
              <a:rPr lang="es-ES" dirty="0"/>
              <a:t> </a:t>
            </a:r>
            <a:r>
              <a:rPr lang="es-ES" dirty="0" err="1"/>
              <a:t>supply</a:t>
            </a:r>
            <a:r>
              <a:rPr lang="es-ES" dirty="0"/>
              <a:t> </a:t>
            </a:r>
            <a:r>
              <a:rPr lang="es-ES" dirty="0" err="1"/>
              <a:t>chain</a:t>
            </a:r>
            <a:r>
              <a:rPr lang="es-ES" dirty="0"/>
              <a:t>. </a:t>
            </a:r>
            <a:r>
              <a:rPr lang="es-ES" dirty="0" err="1"/>
              <a:t>NRRs</a:t>
            </a:r>
            <a:r>
              <a:rPr lang="es-ES" dirty="0"/>
              <a:t>, </a:t>
            </a:r>
            <a:r>
              <a:rPr lang="es-ES" dirty="0" err="1"/>
              <a:t>also</a:t>
            </a:r>
            <a:r>
              <a:rPr lang="es-ES" dirty="0"/>
              <a:t> </a:t>
            </a:r>
            <a:r>
              <a:rPr lang="es-ES" dirty="0" err="1"/>
              <a:t>referred</a:t>
            </a:r>
            <a:r>
              <a:rPr lang="es-ES" dirty="0"/>
              <a:t> to as </a:t>
            </a:r>
            <a:r>
              <a:rPr lang="es-ES" dirty="0" err="1"/>
              <a:t>irradiators</a:t>
            </a:r>
            <a:r>
              <a:rPr lang="es-ES" dirty="0"/>
              <a:t>, </a:t>
            </a:r>
            <a:r>
              <a:rPr lang="es-ES" dirty="0" err="1"/>
              <a:t>have</a:t>
            </a:r>
            <a:r>
              <a:rPr lang="es-ES" dirty="0"/>
              <a:t> a </a:t>
            </a:r>
            <a:r>
              <a:rPr lang="es-ES" dirty="0" err="1"/>
              <a:t>range</a:t>
            </a:r>
            <a:r>
              <a:rPr lang="es-ES" dirty="0"/>
              <a:t> of </a:t>
            </a:r>
            <a:r>
              <a:rPr lang="es-ES" dirty="0" err="1"/>
              <a:t>purposes</a:t>
            </a:r>
            <a:r>
              <a:rPr lang="es-ES" dirty="0"/>
              <a:t> </a:t>
            </a:r>
            <a:r>
              <a:rPr lang="es-ES" dirty="0" err="1"/>
              <a:t>aside</a:t>
            </a:r>
            <a:r>
              <a:rPr lang="es-ES" dirty="0"/>
              <a:t> </a:t>
            </a:r>
            <a:r>
              <a:rPr lang="es-ES" dirty="0" err="1"/>
              <a:t>from</a:t>
            </a:r>
            <a:r>
              <a:rPr lang="es-ES" dirty="0"/>
              <a:t> medical </a:t>
            </a:r>
            <a:r>
              <a:rPr lang="es-ES" dirty="0" err="1"/>
              <a:t>isotope</a:t>
            </a:r>
            <a:r>
              <a:rPr lang="es-ES" dirty="0"/>
              <a:t> </a:t>
            </a:r>
            <a:r>
              <a:rPr lang="es-ES" dirty="0" err="1"/>
              <a:t>production</a:t>
            </a:r>
            <a:r>
              <a:rPr lang="es-ES" dirty="0"/>
              <a:t> and </a:t>
            </a:r>
            <a:r>
              <a:rPr lang="es-ES" dirty="0" err="1"/>
              <a:t>were</a:t>
            </a:r>
            <a:r>
              <a:rPr lang="es-ES" dirty="0"/>
              <a:t> </a:t>
            </a:r>
            <a:r>
              <a:rPr lang="es-ES" dirty="0" err="1"/>
              <a:t>not</a:t>
            </a:r>
            <a:r>
              <a:rPr lang="es-ES" dirty="0"/>
              <a:t> </a:t>
            </a:r>
            <a:r>
              <a:rPr lang="es-ES" dirty="0" err="1"/>
              <a:t>originally</a:t>
            </a:r>
            <a:r>
              <a:rPr lang="es-ES" dirty="0"/>
              <a:t> </a:t>
            </a:r>
            <a:r>
              <a:rPr lang="es-ES" dirty="0" err="1"/>
              <a:t>designed</a:t>
            </a:r>
            <a:r>
              <a:rPr lang="es-ES" dirty="0"/>
              <a:t> </a:t>
            </a:r>
            <a:r>
              <a:rPr lang="es-ES" dirty="0" err="1"/>
              <a:t>for</a:t>
            </a:r>
            <a:r>
              <a:rPr lang="es-ES" dirty="0"/>
              <a:t> </a:t>
            </a:r>
            <a:r>
              <a:rPr lang="es-ES" dirty="0" err="1"/>
              <a:t>the</a:t>
            </a:r>
            <a:r>
              <a:rPr lang="es-ES" dirty="0"/>
              <a:t> </a:t>
            </a:r>
            <a:r>
              <a:rPr lang="es-ES" dirty="0" err="1"/>
              <a:t>commercial</a:t>
            </a:r>
            <a:r>
              <a:rPr lang="es-ES" dirty="0"/>
              <a:t> </a:t>
            </a:r>
            <a:r>
              <a:rPr lang="es-ES" dirty="0" err="1"/>
              <a:t>supply</a:t>
            </a:r>
            <a:r>
              <a:rPr lang="es-ES" dirty="0"/>
              <a:t> of medical </a:t>
            </a:r>
            <a:r>
              <a:rPr lang="es-ES" dirty="0" err="1"/>
              <a:t>isotopes</a:t>
            </a:r>
            <a:r>
              <a:rPr lang="es-ES" dirty="0"/>
              <a:t>. </a:t>
            </a:r>
            <a:r>
              <a:rPr lang="es-ES" dirty="0" err="1"/>
              <a:t>Their</a:t>
            </a:r>
            <a:r>
              <a:rPr lang="es-ES" dirty="0"/>
              <a:t> </a:t>
            </a:r>
            <a:r>
              <a:rPr lang="es-ES" dirty="0" err="1"/>
              <a:t>activities</a:t>
            </a:r>
            <a:r>
              <a:rPr lang="es-ES" dirty="0"/>
              <a:t> </a:t>
            </a:r>
            <a:r>
              <a:rPr lang="es-ES" dirty="0" err="1"/>
              <a:t>include</a:t>
            </a:r>
            <a:r>
              <a:rPr lang="es-ES" dirty="0"/>
              <a:t> nuclear </a:t>
            </a:r>
            <a:r>
              <a:rPr lang="es-ES" dirty="0" err="1"/>
              <a:t>technology</a:t>
            </a:r>
            <a:r>
              <a:rPr lang="es-ES" dirty="0"/>
              <a:t> </a:t>
            </a:r>
            <a:r>
              <a:rPr lang="es-ES" dirty="0" err="1"/>
              <a:t>testing</a:t>
            </a:r>
            <a:r>
              <a:rPr lang="es-ES" dirty="0"/>
              <a:t>, fundamental </a:t>
            </a:r>
            <a:r>
              <a:rPr lang="es-ES" dirty="0" err="1"/>
              <a:t>scientific</a:t>
            </a:r>
            <a:r>
              <a:rPr lang="es-ES" dirty="0"/>
              <a:t> </a:t>
            </a:r>
            <a:r>
              <a:rPr lang="es-ES" dirty="0" err="1"/>
              <a:t>research</a:t>
            </a:r>
            <a:r>
              <a:rPr lang="es-ES" dirty="0"/>
              <a:t> and industrial </a:t>
            </a:r>
            <a:r>
              <a:rPr lang="es-ES" dirty="0" err="1"/>
              <a:t>isotope</a:t>
            </a:r>
            <a:r>
              <a:rPr lang="es-ES" dirty="0"/>
              <a:t> </a:t>
            </a:r>
            <a:r>
              <a:rPr lang="es-ES" dirty="0" err="1"/>
              <a:t>production</a:t>
            </a:r>
            <a:r>
              <a:rPr lang="es-ES" dirty="0"/>
              <a:t>. </a:t>
            </a:r>
            <a:r>
              <a:rPr lang="es-ES" dirty="0" err="1"/>
              <a:t>Some</a:t>
            </a:r>
            <a:r>
              <a:rPr lang="es-ES" dirty="0"/>
              <a:t> of </a:t>
            </a:r>
            <a:r>
              <a:rPr lang="es-ES" dirty="0" err="1"/>
              <a:t>these</a:t>
            </a:r>
            <a:r>
              <a:rPr lang="es-ES" dirty="0"/>
              <a:t> </a:t>
            </a:r>
            <a:r>
              <a:rPr lang="es-ES" dirty="0" err="1"/>
              <a:t>activities</a:t>
            </a:r>
            <a:r>
              <a:rPr lang="es-ES" dirty="0"/>
              <a:t> are </a:t>
            </a:r>
            <a:r>
              <a:rPr lang="es-ES" dirty="0" err="1"/>
              <a:t>undertaken</a:t>
            </a:r>
            <a:r>
              <a:rPr lang="es-ES" dirty="0"/>
              <a:t> </a:t>
            </a:r>
            <a:r>
              <a:rPr lang="es-ES" dirty="0" err="1"/>
              <a:t>on</a:t>
            </a:r>
            <a:r>
              <a:rPr lang="es-ES" dirty="0"/>
              <a:t> a </a:t>
            </a:r>
            <a:r>
              <a:rPr lang="es-ES" dirty="0" err="1"/>
              <a:t>commercial</a:t>
            </a:r>
            <a:r>
              <a:rPr lang="es-ES" dirty="0"/>
              <a:t> </a:t>
            </a:r>
            <a:r>
              <a:rPr lang="es-ES" dirty="0" err="1"/>
              <a:t>basis</a:t>
            </a:r>
            <a:r>
              <a:rPr lang="es-ES" dirty="0"/>
              <a:t>; </a:t>
            </a:r>
            <a:r>
              <a:rPr lang="es-ES" dirty="0" err="1"/>
              <a:t>however</a:t>
            </a:r>
            <a:r>
              <a:rPr lang="es-ES" dirty="0"/>
              <a:t> </a:t>
            </a:r>
            <a:r>
              <a:rPr lang="es-ES" dirty="0" err="1"/>
              <a:t>most</a:t>
            </a:r>
            <a:r>
              <a:rPr lang="es-ES" dirty="0"/>
              <a:t> </a:t>
            </a:r>
            <a:r>
              <a:rPr lang="es-ES" dirty="0" err="1"/>
              <a:t>commonly</a:t>
            </a:r>
            <a:r>
              <a:rPr lang="es-ES" dirty="0"/>
              <a:t> </a:t>
            </a:r>
            <a:r>
              <a:rPr lang="es-ES" dirty="0" err="1"/>
              <a:t>they</a:t>
            </a:r>
            <a:r>
              <a:rPr lang="es-ES" dirty="0"/>
              <a:t> are </a:t>
            </a:r>
            <a:r>
              <a:rPr lang="es-ES" dirty="0" err="1"/>
              <a:t>funded</a:t>
            </a:r>
            <a:r>
              <a:rPr lang="es-ES" dirty="0"/>
              <a:t> </a:t>
            </a:r>
            <a:r>
              <a:rPr lang="es-ES" dirty="0" err="1"/>
              <a:t>by</a:t>
            </a:r>
            <a:r>
              <a:rPr lang="es-ES" dirty="0"/>
              <a:t> </a:t>
            </a:r>
            <a:r>
              <a:rPr lang="es-ES" dirty="0" err="1"/>
              <a:t>governments</a:t>
            </a:r>
            <a:r>
              <a:rPr lang="es-ES" dirty="0"/>
              <a:t>, in </a:t>
            </a:r>
            <a:r>
              <a:rPr lang="es-ES" dirty="0" err="1"/>
              <a:t>part</a:t>
            </a:r>
            <a:r>
              <a:rPr lang="es-ES" dirty="0"/>
              <a:t> </a:t>
            </a:r>
            <a:r>
              <a:rPr lang="es-ES" dirty="0" err="1"/>
              <a:t>or</a:t>
            </a:r>
            <a:r>
              <a:rPr lang="es-ES" dirty="0"/>
              <a:t> in full.</a:t>
            </a:r>
          </a:p>
        </p:txBody>
      </p:sp>
      <p:sp>
        <p:nvSpPr>
          <p:cNvPr id="4" name="Marcador de número de diapositiva 3"/>
          <p:cNvSpPr>
            <a:spLocks noGrp="1"/>
          </p:cNvSpPr>
          <p:nvPr>
            <p:ph type="sldNum" sz="quarter" idx="5"/>
          </p:nvPr>
        </p:nvSpPr>
        <p:spPr/>
        <p:txBody>
          <a:bodyPr/>
          <a:lstStyle/>
          <a:p>
            <a:fld id="{CA62E38F-39CA-DD4A-B1B9-8C0D094040BB}" type="slidenum">
              <a:rPr lang="es-ES" smtClean="0"/>
              <a:t>9</a:t>
            </a:fld>
            <a:endParaRPr lang="es-ES"/>
          </a:p>
        </p:txBody>
      </p:sp>
    </p:spTree>
    <p:extLst>
      <p:ext uri="{BB962C8B-B14F-4D97-AF65-F5344CB8AC3E}">
        <p14:creationId xmlns:p14="http://schemas.microsoft.com/office/powerpoint/2010/main" val="4155278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7714C35-74C7-F44C-9EF8-A90C1BC0E639}"/>
              </a:ext>
            </a:extLst>
          </p:cNvPr>
          <p:cNvPicPr>
            <a:picLocks noChangeAspect="1"/>
          </p:cNvPicPr>
          <p:nvPr userDrawn="1"/>
        </p:nvPicPr>
        <p:blipFill>
          <a:blip r:embed="rId2"/>
          <a:stretch>
            <a:fillRect/>
          </a:stretch>
        </p:blipFill>
        <p:spPr>
          <a:xfrm>
            <a:off x="152400" y="5091918"/>
            <a:ext cx="11921067" cy="1629560"/>
          </a:xfrm>
          <a:prstGeom prst="rect">
            <a:avLst/>
          </a:prstGeom>
        </p:spPr>
      </p:pic>
      <p:pic>
        <p:nvPicPr>
          <p:cNvPr id="9" name="Imagen 8">
            <a:extLst>
              <a:ext uri="{FF2B5EF4-FFF2-40B4-BE49-F238E27FC236}">
                <a16:creationId xmlns:a16="http://schemas.microsoft.com/office/drawing/2014/main" id="{E8A77279-3C1C-7E45-8EB1-FD1D16678A94}"/>
              </a:ext>
            </a:extLst>
          </p:cNvPr>
          <p:cNvPicPr>
            <a:picLocks noChangeAspect="1"/>
          </p:cNvPicPr>
          <p:nvPr userDrawn="1"/>
        </p:nvPicPr>
        <p:blipFill>
          <a:blip r:embed="rId3"/>
          <a:stretch>
            <a:fillRect/>
          </a:stretch>
        </p:blipFill>
        <p:spPr>
          <a:xfrm>
            <a:off x="0" y="2794003"/>
            <a:ext cx="10244667" cy="2311400"/>
          </a:xfrm>
          <a:prstGeom prst="rect">
            <a:avLst/>
          </a:prstGeom>
        </p:spPr>
      </p:pic>
      <p:sp>
        <p:nvSpPr>
          <p:cNvPr id="3" name="Subtítulo 2">
            <a:extLst>
              <a:ext uri="{FF2B5EF4-FFF2-40B4-BE49-F238E27FC236}">
                <a16:creationId xmlns:a16="http://schemas.microsoft.com/office/drawing/2014/main" id="{73EE012B-A919-384C-8CFD-EA6AA1D4C254}"/>
              </a:ext>
            </a:extLst>
          </p:cNvPr>
          <p:cNvSpPr>
            <a:spLocks noGrp="1"/>
          </p:cNvSpPr>
          <p:nvPr>
            <p:ph type="subTitle" idx="1"/>
          </p:nvPr>
        </p:nvSpPr>
        <p:spPr>
          <a:xfrm>
            <a:off x="3448049" y="850115"/>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E9E149D3-C6A6-5B48-901E-8BEE2005441F}"/>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B5C38CA1-B12D-DE40-BC78-10B534A998C0}"/>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089B0FCC-16E9-454B-8DD9-E3A201ED75BF}"/>
              </a:ext>
            </a:extLst>
          </p:cNvPr>
          <p:cNvSpPr>
            <a:spLocks noGrp="1"/>
          </p:cNvSpPr>
          <p:nvPr>
            <p:ph type="sldNum" sz="quarter" idx="12"/>
          </p:nvPr>
        </p:nvSpPr>
        <p:spPr/>
        <p:txBody>
          <a:bodyPr/>
          <a:lstStyle/>
          <a:p>
            <a:fld id="{000BE7D5-5C85-8642-9089-F9C791E71C3B}" type="slidenum">
              <a:rPr lang="es-ES" smtClean="0"/>
              <a:t>‹Nº›</a:t>
            </a:fld>
            <a:endParaRPr lang="es-ES"/>
          </a:p>
        </p:txBody>
      </p:sp>
      <p:pic>
        <p:nvPicPr>
          <p:cNvPr id="7" name="Imagen 6">
            <a:extLst>
              <a:ext uri="{FF2B5EF4-FFF2-40B4-BE49-F238E27FC236}">
                <a16:creationId xmlns:a16="http://schemas.microsoft.com/office/drawing/2014/main" id="{65B35160-E0E6-984B-BEF9-9174CC9B9A13}"/>
              </a:ext>
            </a:extLst>
          </p:cNvPr>
          <p:cNvPicPr>
            <a:picLocks noChangeAspect="1"/>
          </p:cNvPicPr>
          <p:nvPr userDrawn="1"/>
        </p:nvPicPr>
        <p:blipFill>
          <a:blip r:embed="rId4"/>
          <a:stretch>
            <a:fillRect/>
          </a:stretch>
        </p:blipFill>
        <p:spPr>
          <a:xfrm>
            <a:off x="152400" y="115095"/>
            <a:ext cx="4521200" cy="2667000"/>
          </a:xfrm>
          <a:prstGeom prst="rect">
            <a:avLst/>
          </a:prstGeom>
        </p:spPr>
      </p:pic>
      <p:pic>
        <p:nvPicPr>
          <p:cNvPr id="8" name="Imagen 7">
            <a:extLst>
              <a:ext uri="{FF2B5EF4-FFF2-40B4-BE49-F238E27FC236}">
                <a16:creationId xmlns:a16="http://schemas.microsoft.com/office/drawing/2014/main" id="{E13D8478-CA5A-6643-9231-AC94E15D1F0E}"/>
              </a:ext>
            </a:extLst>
          </p:cNvPr>
          <p:cNvPicPr>
            <a:picLocks noChangeAspect="1"/>
          </p:cNvPicPr>
          <p:nvPr userDrawn="1"/>
        </p:nvPicPr>
        <p:blipFill>
          <a:blip r:embed="rId5"/>
          <a:stretch>
            <a:fillRect/>
          </a:stretch>
        </p:blipFill>
        <p:spPr>
          <a:xfrm>
            <a:off x="4673600" y="26195"/>
            <a:ext cx="7518400" cy="2844800"/>
          </a:xfrm>
          <a:prstGeom prst="rect">
            <a:avLst/>
          </a:prstGeom>
        </p:spPr>
      </p:pic>
      <p:sp>
        <p:nvSpPr>
          <p:cNvPr id="10" name="CuadroTexto 9">
            <a:extLst>
              <a:ext uri="{FF2B5EF4-FFF2-40B4-BE49-F238E27FC236}">
                <a16:creationId xmlns:a16="http://schemas.microsoft.com/office/drawing/2014/main" id="{AAE175D8-B16B-F047-A203-F33F0F75CDAC}"/>
              </a:ext>
            </a:extLst>
          </p:cNvPr>
          <p:cNvSpPr txBox="1"/>
          <p:nvPr userDrawn="1"/>
        </p:nvSpPr>
        <p:spPr>
          <a:xfrm>
            <a:off x="838200" y="3943351"/>
            <a:ext cx="8229600" cy="646331"/>
          </a:xfrm>
          <a:prstGeom prst="rect">
            <a:avLst/>
          </a:prstGeom>
          <a:noFill/>
        </p:spPr>
        <p:txBody>
          <a:bodyPr wrap="square" rtlCol="0">
            <a:spAutoFit/>
          </a:bodyPr>
          <a:lstStyle/>
          <a:p>
            <a:r>
              <a:rPr lang="es-ES" sz="3600" b="1" dirty="0">
                <a:solidFill>
                  <a:schemeClr val="bg1"/>
                </a:solidFill>
              </a:rPr>
              <a:t>titulo</a:t>
            </a:r>
          </a:p>
        </p:txBody>
      </p:sp>
      <p:pic>
        <p:nvPicPr>
          <p:cNvPr id="11" name="Imagen 10">
            <a:extLst>
              <a:ext uri="{FF2B5EF4-FFF2-40B4-BE49-F238E27FC236}">
                <a16:creationId xmlns:a16="http://schemas.microsoft.com/office/drawing/2014/main" id="{6347F260-6715-D04C-B768-7E86149004DD}"/>
              </a:ext>
            </a:extLst>
          </p:cNvPr>
          <p:cNvPicPr>
            <a:picLocks noChangeAspect="1"/>
          </p:cNvPicPr>
          <p:nvPr userDrawn="1"/>
        </p:nvPicPr>
        <p:blipFill>
          <a:blip r:embed="rId6"/>
          <a:stretch>
            <a:fillRect/>
          </a:stretch>
        </p:blipFill>
        <p:spPr>
          <a:xfrm>
            <a:off x="5041900" y="1095385"/>
            <a:ext cx="6807200" cy="1422400"/>
          </a:xfrm>
          <a:prstGeom prst="rect">
            <a:avLst/>
          </a:prstGeom>
        </p:spPr>
      </p:pic>
      <p:pic>
        <p:nvPicPr>
          <p:cNvPr id="13" name="Imagen 12">
            <a:extLst>
              <a:ext uri="{FF2B5EF4-FFF2-40B4-BE49-F238E27FC236}">
                <a16:creationId xmlns:a16="http://schemas.microsoft.com/office/drawing/2014/main" id="{3202CE57-9650-E24D-A7DE-CC3FC5942057}"/>
              </a:ext>
            </a:extLst>
          </p:cNvPr>
          <p:cNvPicPr>
            <a:picLocks noChangeAspect="1"/>
          </p:cNvPicPr>
          <p:nvPr userDrawn="1"/>
        </p:nvPicPr>
        <p:blipFill>
          <a:blip r:embed="rId7"/>
          <a:stretch>
            <a:fillRect/>
          </a:stretch>
        </p:blipFill>
        <p:spPr>
          <a:xfrm>
            <a:off x="10176933" y="2794000"/>
            <a:ext cx="1964267" cy="2298700"/>
          </a:xfrm>
          <a:prstGeom prst="rect">
            <a:avLst/>
          </a:prstGeom>
        </p:spPr>
      </p:pic>
    </p:spTree>
    <p:extLst>
      <p:ext uri="{BB962C8B-B14F-4D97-AF65-F5344CB8AC3E}">
        <p14:creationId xmlns:p14="http://schemas.microsoft.com/office/powerpoint/2010/main" val="274050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6A27E7-5AC2-1246-9AD5-B0304035E0F0}"/>
              </a:ext>
            </a:extLst>
          </p:cNvPr>
          <p:cNvSpPr>
            <a:spLocks noGrp="1"/>
          </p:cNvSpPr>
          <p:nvPr>
            <p:ph type="title"/>
          </p:nvPr>
        </p:nvSpPr>
        <p:spPr/>
        <p:txBody>
          <a:bodyPr/>
          <a:lstStyle/>
          <a:p>
            <a:r>
              <a:rPr lang="es-ES" dirty="0"/>
              <a:t>Haga clic para modificar el estilo de título del patrón</a:t>
            </a:r>
          </a:p>
        </p:txBody>
      </p:sp>
      <p:pic>
        <p:nvPicPr>
          <p:cNvPr id="8" name="Imagen 7">
            <a:extLst>
              <a:ext uri="{FF2B5EF4-FFF2-40B4-BE49-F238E27FC236}">
                <a16:creationId xmlns:a16="http://schemas.microsoft.com/office/drawing/2014/main" id="{DB8ABFEE-D129-E441-BFC9-A5A129B41DFE}"/>
              </a:ext>
            </a:extLst>
          </p:cNvPr>
          <p:cNvPicPr>
            <a:picLocks noChangeAspect="1"/>
          </p:cNvPicPr>
          <p:nvPr userDrawn="1"/>
        </p:nvPicPr>
        <p:blipFill>
          <a:blip r:embed="rId2"/>
          <a:stretch>
            <a:fillRect/>
          </a:stretch>
        </p:blipFill>
        <p:spPr>
          <a:xfrm>
            <a:off x="100304" y="10988"/>
            <a:ext cx="12091696" cy="6718649"/>
          </a:xfrm>
          <a:prstGeom prst="rect">
            <a:avLst/>
          </a:prstGeom>
        </p:spPr>
      </p:pic>
      <p:sp>
        <p:nvSpPr>
          <p:cNvPr id="3" name="Marcador de fecha 2">
            <a:extLst>
              <a:ext uri="{FF2B5EF4-FFF2-40B4-BE49-F238E27FC236}">
                <a16:creationId xmlns:a16="http://schemas.microsoft.com/office/drawing/2014/main" id="{5DF0A49B-4963-894C-B4C1-1DCC89EF5D94}"/>
              </a:ext>
            </a:extLst>
          </p:cNvPr>
          <p:cNvSpPr>
            <a:spLocks noGrp="1"/>
          </p:cNvSpPr>
          <p:nvPr>
            <p:ph type="dt" sz="half" idx="10"/>
          </p:nvPr>
        </p:nvSpPr>
        <p:spPr/>
        <p:txBody>
          <a:bodyPr/>
          <a:lstStyle/>
          <a:p>
            <a:r>
              <a:rPr lang="es-ES"/>
              <a:t>1st-2nd October 2024</a:t>
            </a:r>
          </a:p>
        </p:txBody>
      </p:sp>
      <p:sp>
        <p:nvSpPr>
          <p:cNvPr id="4" name="Marcador de pie de página 3">
            <a:extLst>
              <a:ext uri="{FF2B5EF4-FFF2-40B4-BE49-F238E27FC236}">
                <a16:creationId xmlns:a16="http://schemas.microsoft.com/office/drawing/2014/main" id="{A739EB13-683C-C447-B36B-C85CED419A04}"/>
              </a:ext>
            </a:extLst>
          </p:cNvPr>
          <p:cNvSpPr>
            <a:spLocks noGrp="1"/>
          </p:cNvSpPr>
          <p:nvPr>
            <p:ph type="ftr" sz="quarter" idx="11"/>
          </p:nvPr>
        </p:nvSpPr>
        <p:spPr/>
        <p:txBody>
          <a:bodyPr/>
          <a:lstStyle/>
          <a:p>
            <a:r>
              <a:rPr lang="es-ES"/>
              <a:t>M.I. Ortiz  Third DONEs USERS</a:t>
            </a:r>
          </a:p>
        </p:txBody>
      </p:sp>
      <p:sp>
        <p:nvSpPr>
          <p:cNvPr id="5" name="Marcador de número de diapositiva 4">
            <a:extLst>
              <a:ext uri="{FF2B5EF4-FFF2-40B4-BE49-F238E27FC236}">
                <a16:creationId xmlns:a16="http://schemas.microsoft.com/office/drawing/2014/main" id="{F8CB8DBC-F5C0-A34F-9B38-96186CCB5017}"/>
              </a:ext>
            </a:extLst>
          </p:cNvPr>
          <p:cNvSpPr>
            <a:spLocks noGrp="1"/>
          </p:cNvSpPr>
          <p:nvPr>
            <p:ph type="sldNum" sz="quarter" idx="12"/>
          </p:nvPr>
        </p:nvSpPr>
        <p:spPr/>
        <p:txBody>
          <a:bodyPr/>
          <a:lstStyle/>
          <a:p>
            <a:fld id="{031515BA-32CA-4521-B574-26659FCAD946}" type="slidenum">
              <a:rPr lang="es-ES" smtClean="0"/>
              <a:t>‹Nº›</a:t>
            </a:fld>
            <a:endParaRPr lang="es-ES"/>
          </a:p>
        </p:txBody>
      </p:sp>
    </p:spTree>
    <p:extLst>
      <p:ext uri="{BB962C8B-B14F-4D97-AF65-F5344CB8AC3E}">
        <p14:creationId xmlns:p14="http://schemas.microsoft.com/office/powerpoint/2010/main" val="306758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r>
              <a:rPr lang="es-ES"/>
              <a:t>1st-2nd October 2024</a:t>
            </a:r>
          </a:p>
        </p:txBody>
      </p:sp>
      <p:sp>
        <p:nvSpPr>
          <p:cNvPr id="6" name="Footer Placeholder 5"/>
          <p:cNvSpPr>
            <a:spLocks noGrp="1"/>
          </p:cNvSpPr>
          <p:nvPr>
            <p:ph type="ftr" sz="quarter" idx="11"/>
          </p:nvPr>
        </p:nvSpPr>
        <p:spPr/>
        <p:txBody>
          <a:bodyPr/>
          <a:lstStyle/>
          <a:p>
            <a:r>
              <a:rPr lang="es-ES"/>
              <a:t>M.I. Ortiz  Third DONEs USERS</a:t>
            </a:r>
          </a:p>
        </p:txBody>
      </p:sp>
      <p:sp>
        <p:nvSpPr>
          <p:cNvPr id="7" name="Slide Number Placeholder 6"/>
          <p:cNvSpPr>
            <a:spLocks noGrp="1"/>
          </p:cNvSpPr>
          <p:nvPr>
            <p:ph type="sldNum" sz="quarter" idx="12"/>
          </p:nvPr>
        </p:nvSpPr>
        <p:spPr/>
        <p:txBody>
          <a:bodyPr/>
          <a:lstStyle/>
          <a:p>
            <a:fld id="{000BE7D5-5C85-8642-9089-F9C791E71C3B}" type="slidenum">
              <a:rPr lang="es-ES" smtClean="0"/>
              <a:t>‹Nº›</a:t>
            </a:fld>
            <a:endParaRPr lang="es-ES"/>
          </a:p>
        </p:txBody>
      </p:sp>
      <p:pic>
        <p:nvPicPr>
          <p:cNvPr id="8" name="Imagen 7">
            <a:extLst>
              <a:ext uri="{FF2B5EF4-FFF2-40B4-BE49-F238E27FC236}">
                <a16:creationId xmlns:a16="http://schemas.microsoft.com/office/drawing/2014/main" id="{AD129595-3ACC-2C4C-BB01-0D38F4051596}"/>
              </a:ext>
            </a:extLst>
          </p:cNvPr>
          <p:cNvPicPr>
            <a:picLocks noChangeAspect="1"/>
          </p:cNvPicPr>
          <p:nvPr userDrawn="1"/>
        </p:nvPicPr>
        <p:blipFill>
          <a:blip r:embed="rId2"/>
          <a:stretch>
            <a:fillRect/>
          </a:stretch>
        </p:blipFill>
        <p:spPr>
          <a:xfrm>
            <a:off x="4852638" y="271463"/>
            <a:ext cx="7068428" cy="6102354"/>
          </a:xfrm>
          <a:prstGeom prst="rect">
            <a:avLst/>
          </a:prstGeom>
        </p:spPr>
      </p:pic>
      <p:pic>
        <p:nvPicPr>
          <p:cNvPr id="9" name="Imagen 8">
            <a:extLst>
              <a:ext uri="{FF2B5EF4-FFF2-40B4-BE49-F238E27FC236}">
                <a16:creationId xmlns:a16="http://schemas.microsoft.com/office/drawing/2014/main" id="{AE1FC658-7CA4-4041-A8D7-FC43E4A084F0}"/>
              </a:ext>
            </a:extLst>
          </p:cNvPr>
          <p:cNvPicPr>
            <a:picLocks noChangeAspect="1"/>
          </p:cNvPicPr>
          <p:nvPr userDrawn="1"/>
        </p:nvPicPr>
        <p:blipFill>
          <a:blip r:embed="rId3"/>
          <a:stretch>
            <a:fillRect/>
          </a:stretch>
        </p:blipFill>
        <p:spPr>
          <a:xfrm>
            <a:off x="838201" y="457201"/>
            <a:ext cx="4014439" cy="1371600"/>
          </a:xfrm>
          <a:prstGeom prst="rect">
            <a:avLst/>
          </a:prstGeom>
        </p:spPr>
      </p:pic>
    </p:spTree>
    <p:extLst>
      <p:ext uri="{BB962C8B-B14F-4D97-AF65-F5344CB8AC3E}">
        <p14:creationId xmlns:p14="http://schemas.microsoft.com/office/powerpoint/2010/main" val="75383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C8B2751-E495-E344-978B-65AA6F51C413}"/>
              </a:ext>
            </a:extLst>
          </p:cNvPr>
          <p:cNvPicPr>
            <a:picLocks noChangeAspect="1"/>
          </p:cNvPicPr>
          <p:nvPr userDrawn="1"/>
        </p:nvPicPr>
        <p:blipFill>
          <a:blip r:embed="rId2"/>
          <a:stretch>
            <a:fillRect/>
          </a:stretch>
        </p:blipFill>
        <p:spPr>
          <a:xfrm>
            <a:off x="183430" y="16272"/>
            <a:ext cx="10244667" cy="1036603"/>
          </a:xfrm>
          <a:prstGeom prst="rect">
            <a:avLst/>
          </a:prstGeom>
        </p:spPr>
      </p:pic>
      <p:sp>
        <p:nvSpPr>
          <p:cNvPr id="2" name="Title 1"/>
          <p:cNvSpPr>
            <a:spLocks noGrp="1"/>
          </p:cNvSpPr>
          <p:nvPr>
            <p:ph type="title"/>
          </p:nvPr>
        </p:nvSpPr>
        <p:spPr>
          <a:xfrm>
            <a:off x="383794" y="219456"/>
            <a:ext cx="10515600" cy="833419"/>
          </a:xfrm>
        </p:spPr>
        <p:txBody>
          <a:bodyPr anchor="b">
            <a:normAutofit/>
          </a:bodyPr>
          <a:lstStyle>
            <a:lvl1pPr>
              <a:defRPr sz="2400">
                <a:solidFill>
                  <a:schemeClr val="bg1"/>
                </a:solidFill>
                <a:latin typeface="+mn-lt"/>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s-ES"/>
              <a:t>1st-2nd October 2024</a:t>
            </a:r>
          </a:p>
        </p:txBody>
      </p:sp>
      <p:sp>
        <p:nvSpPr>
          <p:cNvPr id="5" name="Footer Placeholder 4"/>
          <p:cNvSpPr>
            <a:spLocks noGrp="1"/>
          </p:cNvSpPr>
          <p:nvPr>
            <p:ph type="ftr" sz="quarter" idx="11"/>
          </p:nvPr>
        </p:nvSpPr>
        <p:spPr/>
        <p:txBody>
          <a:bodyPr/>
          <a:lstStyle/>
          <a:p>
            <a:r>
              <a:rPr lang="es-ES"/>
              <a:t>M.I. Ortiz  Third DONEs USERS</a:t>
            </a:r>
          </a:p>
        </p:txBody>
      </p:sp>
      <p:sp>
        <p:nvSpPr>
          <p:cNvPr id="6" name="Slide Number Placeholder 5"/>
          <p:cNvSpPr>
            <a:spLocks noGrp="1"/>
          </p:cNvSpPr>
          <p:nvPr>
            <p:ph type="sldNum" sz="quarter" idx="12"/>
          </p:nvPr>
        </p:nvSpPr>
        <p:spPr/>
        <p:txBody>
          <a:bodyPr/>
          <a:lstStyle/>
          <a:p>
            <a:fld id="{000BE7D5-5C85-8642-9089-F9C791E71C3B}" type="slidenum">
              <a:rPr lang="es-ES" smtClean="0"/>
              <a:t>‹Nº›</a:t>
            </a:fld>
            <a:endParaRPr lang="es-ES"/>
          </a:p>
        </p:txBody>
      </p:sp>
      <p:pic>
        <p:nvPicPr>
          <p:cNvPr id="9" name="Imagen 8">
            <a:extLst>
              <a:ext uri="{FF2B5EF4-FFF2-40B4-BE49-F238E27FC236}">
                <a16:creationId xmlns:a16="http://schemas.microsoft.com/office/drawing/2014/main" id="{82FAE160-1EE1-A746-8537-71307536A0A5}"/>
              </a:ext>
            </a:extLst>
          </p:cNvPr>
          <p:cNvPicPr>
            <a:picLocks noChangeAspect="1"/>
          </p:cNvPicPr>
          <p:nvPr userDrawn="1"/>
        </p:nvPicPr>
        <p:blipFill>
          <a:blip r:embed="rId3"/>
          <a:stretch>
            <a:fillRect/>
          </a:stretch>
        </p:blipFill>
        <p:spPr>
          <a:xfrm>
            <a:off x="10227733" y="-2381"/>
            <a:ext cx="1964267" cy="1023108"/>
          </a:xfrm>
          <a:prstGeom prst="rect">
            <a:avLst/>
          </a:prstGeom>
        </p:spPr>
      </p:pic>
    </p:spTree>
    <p:extLst>
      <p:ext uri="{BB962C8B-B14F-4D97-AF65-F5344CB8AC3E}">
        <p14:creationId xmlns:p14="http://schemas.microsoft.com/office/powerpoint/2010/main" val="376554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4E38FB4-494F-F343-A490-F36AE1313C0B}"/>
              </a:ext>
            </a:extLst>
          </p:cNvPr>
          <p:cNvSpPr/>
          <p:nvPr userDrawn="1"/>
        </p:nvSpPr>
        <p:spPr>
          <a:xfrm>
            <a:off x="74428" y="36023"/>
            <a:ext cx="10153305" cy="946299"/>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p:nvPr>
        </p:nvSpPr>
        <p:spPr>
          <a:xfrm>
            <a:off x="476693" y="0"/>
            <a:ext cx="7827335" cy="988977"/>
          </a:xfrm>
        </p:spPr>
        <p:txBody>
          <a:bodyPr/>
          <a:lstStyle>
            <a:lvl1pPr>
              <a:defRPr b="1"/>
            </a:lvl1pPr>
          </a:lstStyle>
          <a:p>
            <a:r>
              <a:rPr lang="es-ES" dirty="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a:t>1st-2nd October 2024</a:t>
            </a:r>
          </a:p>
        </p:txBody>
      </p:sp>
      <p:sp>
        <p:nvSpPr>
          <p:cNvPr id="4" name="Footer Placeholder 3"/>
          <p:cNvSpPr>
            <a:spLocks noGrp="1"/>
          </p:cNvSpPr>
          <p:nvPr>
            <p:ph type="ftr" sz="quarter" idx="11"/>
          </p:nvPr>
        </p:nvSpPr>
        <p:spPr/>
        <p:txBody>
          <a:bodyPr/>
          <a:lstStyle/>
          <a:p>
            <a:r>
              <a:rPr lang="es-ES"/>
              <a:t>M.I. Ortiz  Third DONEs USERS</a:t>
            </a:r>
          </a:p>
        </p:txBody>
      </p:sp>
      <p:sp>
        <p:nvSpPr>
          <p:cNvPr id="5" name="Slide Number Placeholder 4"/>
          <p:cNvSpPr>
            <a:spLocks noGrp="1"/>
          </p:cNvSpPr>
          <p:nvPr>
            <p:ph type="sldNum" sz="quarter" idx="12"/>
          </p:nvPr>
        </p:nvSpPr>
        <p:spPr/>
        <p:txBody>
          <a:bodyPr/>
          <a:lstStyle/>
          <a:p>
            <a:fld id="{000BE7D5-5C85-8642-9089-F9C791E71C3B}" type="slidenum">
              <a:rPr lang="es-ES" smtClean="0"/>
              <a:t>‹Nº›</a:t>
            </a:fld>
            <a:endParaRPr lang="es-ES"/>
          </a:p>
        </p:txBody>
      </p:sp>
      <p:pic>
        <p:nvPicPr>
          <p:cNvPr id="8" name="Imagen 7">
            <a:extLst>
              <a:ext uri="{FF2B5EF4-FFF2-40B4-BE49-F238E27FC236}">
                <a16:creationId xmlns:a16="http://schemas.microsoft.com/office/drawing/2014/main" id="{812A9F45-7534-B94C-BEB5-79993389A9B9}"/>
              </a:ext>
            </a:extLst>
          </p:cNvPr>
          <p:cNvPicPr>
            <a:picLocks noChangeAspect="1"/>
          </p:cNvPicPr>
          <p:nvPr userDrawn="1"/>
        </p:nvPicPr>
        <p:blipFill>
          <a:blip r:embed="rId3"/>
          <a:stretch>
            <a:fillRect/>
          </a:stretch>
        </p:blipFill>
        <p:spPr>
          <a:xfrm>
            <a:off x="10227733" y="-2381"/>
            <a:ext cx="1964267" cy="1023108"/>
          </a:xfrm>
          <a:prstGeom prst="rect">
            <a:avLst/>
          </a:prstGeom>
        </p:spPr>
      </p:pic>
    </p:spTree>
    <p:extLst>
      <p:ext uri="{BB962C8B-B14F-4D97-AF65-F5344CB8AC3E}">
        <p14:creationId xmlns:p14="http://schemas.microsoft.com/office/powerpoint/2010/main" val="1285752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12A9F45-7534-B94C-BEB5-79993389A9B9}"/>
              </a:ext>
            </a:extLst>
          </p:cNvPr>
          <p:cNvPicPr>
            <a:picLocks noChangeAspect="1"/>
          </p:cNvPicPr>
          <p:nvPr userDrawn="1"/>
        </p:nvPicPr>
        <p:blipFill rotWithShape="1">
          <a:blip r:embed="rId2"/>
          <a:srcRect l="4705" r="4096"/>
          <a:stretch/>
        </p:blipFill>
        <p:spPr>
          <a:xfrm>
            <a:off x="105036" y="0"/>
            <a:ext cx="9579291" cy="1023108"/>
          </a:xfrm>
          <a:prstGeom prst="rect">
            <a:avLst/>
          </a:prstGeom>
          <a:noFill/>
        </p:spPr>
      </p:pic>
      <p:sp>
        <p:nvSpPr>
          <p:cNvPr id="2" name="Title 1"/>
          <p:cNvSpPr>
            <a:spLocks noGrp="1"/>
          </p:cNvSpPr>
          <p:nvPr>
            <p:ph type="title"/>
          </p:nvPr>
        </p:nvSpPr>
        <p:spPr>
          <a:xfrm>
            <a:off x="476693" y="0"/>
            <a:ext cx="7869865" cy="988977"/>
          </a:xfrm>
        </p:spPr>
        <p:txBody>
          <a:bodyPr/>
          <a:lstStyle>
            <a:lvl1pPr>
              <a:defRPr b="1"/>
            </a:lvl1pPr>
          </a:lstStyle>
          <a:p>
            <a:r>
              <a:rPr lang="es-ES" dirty="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a:t>1st-2nd October 2024</a:t>
            </a:r>
          </a:p>
        </p:txBody>
      </p:sp>
      <p:sp>
        <p:nvSpPr>
          <p:cNvPr id="4" name="Footer Placeholder 3"/>
          <p:cNvSpPr>
            <a:spLocks noGrp="1"/>
          </p:cNvSpPr>
          <p:nvPr>
            <p:ph type="ftr" sz="quarter" idx="11"/>
          </p:nvPr>
        </p:nvSpPr>
        <p:spPr/>
        <p:txBody>
          <a:bodyPr/>
          <a:lstStyle/>
          <a:p>
            <a:r>
              <a:rPr lang="es-ES"/>
              <a:t>M.I. Ortiz  Third DONEs USERS</a:t>
            </a:r>
          </a:p>
        </p:txBody>
      </p:sp>
      <p:sp>
        <p:nvSpPr>
          <p:cNvPr id="5" name="Slide Number Placeholder 4"/>
          <p:cNvSpPr>
            <a:spLocks noGrp="1"/>
          </p:cNvSpPr>
          <p:nvPr>
            <p:ph type="sldNum" sz="quarter" idx="12"/>
          </p:nvPr>
        </p:nvSpPr>
        <p:spPr/>
        <p:txBody>
          <a:bodyPr/>
          <a:lstStyle/>
          <a:p>
            <a:fld id="{000BE7D5-5C85-8642-9089-F9C791E71C3B}" type="slidenum">
              <a:rPr lang="es-ES" smtClean="0"/>
              <a:t>‹Nº›</a:t>
            </a:fld>
            <a:endParaRPr lang="es-ES"/>
          </a:p>
        </p:txBody>
      </p:sp>
      <p:pic>
        <p:nvPicPr>
          <p:cNvPr id="10" name="Imagen 9">
            <a:extLst>
              <a:ext uri="{FF2B5EF4-FFF2-40B4-BE49-F238E27FC236}">
                <a16:creationId xmlns:a16="http://schemas.microsoft.com/office/drawing/2014/main" id="{0DD55CB9-9F32-634F-96E8-AF58953ACD9D}"/>
              </a:ext>
            </a:extLst>
          </p:cNvPr>
          <p:cNvPicPr>
            <a:picLocks noChangeAspect="1"/>
          </p:cNvPicPr>
          <p:nvPr userDrawn="1"/>
        </p:nvPicPr>
        <p:blipFill>
          <a:blip r:embed="rId3"/>
          <a:stretch>
            <a:fillRect/>
          </a:stretch>
        </p:blipFill>
        <p:spPr>
          <a:xfrm>
            <a:off x="9767455" y="57039"/>
            <a:ext cx="2286000" cy="909030"/>
          </a:xfrm>
          <a:prstGeom prst="rect">
            <a:avLst/>
          </a:prstGeom>
        </p:spPr>
      </p:pic>
    </p:spTree>
    <p:extLst>
      <p:ext uri="{BB962C8B-B14F-4D97-AF65-F5344CB8AC3E}">
        <p14:creationId xmlns:p14="http://schemas.microsoft.com/office/powerpoint/2010/main" val="3782529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13D8478-CA5A-6643-9231-AC94E15D1F0E}"/>
              </a:ext>
            </a:extLst>
          </p:cNvPr>
          <p:cNvPicPr>
            <a:picLocks noChangeAspect="1"/>
          </p:cNvPicPr>
          <p:nvPr userDrawn="1"/>
        </p:nvPicPr>
        <p:blipFill>
          <a:blip r:embed="rId2"/>
          <a:stretch>
            <a:fillRect/>
          </a:stretch>
        </p:blipFill>
        <p:spPr>
          <a:xfrm>
            <a:off x="152400" y="125657"/>
            <a:ext cx="8742218" cy="1002505"/>
          </a:xfrm>
          <a:prstGeom prst="rect">
            <a:avLst/>
          </a:prstGeom>
        </p:spPr>
      </p:pic>
      <p:sp>
        <p:nvSpPr>
          <p:cNvPr id="3" name="Subtítulo 2">
            <a:extLst>
              <a:ext uri="{FF2B5EF4-FFF2-40B4-BE49-F238E27FC236}">
                <a16:creationId xmlns:a16="http://schemas.microsoft.com/office/drawing/2014/main" id="{73EE012B-A919-384C-8CFD-EA6AA1D4C254}"/>
              </a:ext>
            </a:extLst>
          </p:cNvPr>
          <p:cNvSpPr>
            <a:spLocks noGrp="1"/>
          </p:cNvSpPr>
          <p:nvPr>
            <p:ph type="subTitle" idx="1"/>
          </p:nvPr>
        </p:nvSpPr>
        <p:spPr>
          <a:xfrm>
            <a:off x="2743200" y="1252385"/>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dirty="0"/>
              <a:t>Haga clic para modificar el estilo de subtítulo del patrón</a:t>
            </a:r>
          </a:p>
        </p:txBody>
      </p:sp>
      <p:sp>
        <p:nvSpPr>
          <p:cNvPr id="4" name="Marcador de fecha 3">
            <a:extLst>
              <a:ext uri="{FF2B5EF4-FFF2-40B4-BE49-F238E27FC236}">
                <a16:creationId xmlns:a16="http://schemas.microsoft.com/office/drawing/2014/main" id="{E9E149D3-C6A6-5B48-901E-8BEE2005441F}"/>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B5C38CA1-B12D-DE40-BC78-10B534A998C0}"/>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089B0FCC-16E9-454B-8DD9-E3A201ED75BF}"/>
              </a:ext>
            </a:extLst>
          </p:cNvPr>
          <p:cNvSpPr>
            <a:spLocks noGrp="1"/>
          </p:cNvSpPr>
          <p:nvPr>
            <p:ph type="sldNum" sz="quarter" idx="12"/>
          </p:nvPr>
        </p:nvSpPr>
        <p:spPr/>
        <p:txBody>
          <a:bodyPr/>
          <a:lstStyle/>
          <a:p>
            <a:fld id="{000BE7D5-5C85-8642-9089-F9C791E71C3B}" type="slidenum">
              <a:rPr lang="es-ES" smtClean="0"/>
              <a:t>‹Nº›</a:t>
            </a:fld>
            <a:endParaRPr lang="es-ES"/>
          </a:p>
        </p:txBody>
      </p:sp>
      <p:pic>
        <p:nvPicPr>
          <p:cNvPr id="7" name="Imagen 6">
            <a:extLst>
              <a:ext uri="{FF2B5EF4-FFF2-40B4-BE49-F238E27FC236}">
                <a16:creationId xmlns:a16="http://schemas.microsoft.com/office/drawing/2014/main" id="{65B35160-E0E6-984B-BEF9-9174CC9B9A13}"/>
              </a:ext>
            </a:extLst>
          </p:cNvPr>
          <p:cNvPicPr>
            <a:picLocks noChangeAspect="1"/>
          </p:cNvPicPr>
          <p:nvPr userDrawn="1"/>
        </p:nvPicPr>
        <p:blipFill>
          <a:blip r:embed="rId3"/>
          <a:stretch>
            <a:fillRect/>
          </a:stretch>
        </p:blipFill>
        <p:spPr>
          <a:xfrm>
            <a:off x="8894618" y="178090"/>
            <a:ext cx="3178849" cy="913605"/>
          </a:xfrm>
          <a:prstGeom prst="rect">
            <a:avLst/>
          </a:prstGeom>
        </p:spPr>
      </p:pic>
      <p:sp>
        <p:nvSpPr>
          <p:cNvPr id="14" name="Title 1">
            <a:extLst>
              <a:ext uri="{FF2B5EF4-FFF2-40B4-BE49-F238E27FC236}">
                <a16:creationId xmlns:a16="http://schemas.microsoft.com/office/drawing/2014/main" id="{B57A0345-5A81-CD44-BF89-B8183397F597}"/>
              </a:ext>
            </a:extLst>
          </p:cNvPr>
          <p:cNvSpPr>
            <a:spLocks noGrp="1"/>
          </p:cNvSpPr>
          <p:nvPr>
            <p:ph type="title"/>
          </p:nvPr>
        </p:nvSpPr>
        <p:spPr>
          <a:xfrm>
            <a:off x="238991" y="138927"/>
            <a:ext cx="7315200" cy="1004078"/>
          </a:xfrm>
        </p:spPr>
        <p:txBody>
          <a:bodyPr/>
          <a:lstStyle>
            <a:lvl1pPr>
              <a:defRPr b="1">
                <a:solidFill>
                  <a:schemeClr val="tx1"/>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3305036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s-ES"/>
              <a:t>1st-2nd October 2024</a:t>
            </a:r>
          </a:p>
        </p:txBody>
      </p:sp>
      <p:sp>
        <p:nvSpPr>
          <p:cNvPr id="5" name="Footer Placeholder 4"/>
          <p:cNvSpPr>
            <a:spLocks noGrp="1"/>
          </p:cNvSpPr>
          <p:nvPr>
            <p:ph type="ftr" sz="quarter" idx="11"/>
          </p:nvPr>
        </p:nvSpPr>
        <p:spPr/>
        <p:txBody>
          <a:bodyPr/>
          <a:lstStyle/>
          <a:p>
            <a:r>
              <a:rPr lang="es-ES"/>
              <a:t>M.I. Ortiz  Third DONEs USERS</a:t>
            </a:r>
          </a:p>
        </p:txBody>
      </p:sp>
      <p:sp>
        <p:nvSpPr>
          <p:cNvPr id="6" name="Slide Number Placeholder 5"/>
          <p:cNvSpPr>
            <a:spLocks noGrp="1"/>
          </p:cNvSpPr>
          <p:nvPr>
            <p:ph type="sldNum" sz="quarter" idx="12"/>
          </p:nvPr>
        </p:nvSpPr>
        <p:spPr/>
        <p:txBody>
          <a:bodyPr/>
          <a:lstStyle/>
          <a:p>
            <a:fld id="{000BE7D5-5C85-8642-9089-F9C791E71C3B}" type="slidenum">
              <a:rPr lang="es-ES" smtClean="0"/>
              <a:t>‹Nº›</a:t>
            </a:fld>
            <a:endParaRPr lang="es-ES"/>
          </a:p>
        </p:txBody>
      </p:sp>
      <p:pic>
        <p:nvPicPr>
          <p:cNvPr id="7" name="Imagen 6">
            <a:extLst>
              <a:ext uri="{FF2B5EF4-FFF2-40B4-BE49-F238E27FC236}">
                <a16:creationId xmlns:a16="http://schemas.microsoft.com/office/drawing/2014/main" id="{6893DB15-72BE-B545-8414-6285835B9154}"/>
              </a:ext>
            </a:extLst>
          </p:cNvPr>
          <p:cNvPicPr>
            <a:picLocks noChangeAspect="1"/>
          </p:cNvPicPr>
          <p:nvPr userDrawn="1"/>
        </p:nvPicPr>
        <p:blipFill>
          <a:blip r:embed="rId2"/>
          <a:stretch>
            <a:fillRect/>
          </a:stretch>
        </p:blipFill>
        <p:spPr>
          <a:xfrm>
            <a:off x="9982201" y="6254750"/>
            <a:ext cx="1638300" cy="549275"/>
          </a:xfrm>
          <a:prstGeom prst="rect">
            <a:avLst/>
          </a:prstGeom>
        </p:spPr>
      </p:pic>
      <p:pic>
        <p:nvPicPr>
          <p:cNvPr id="8" name="Imagen 7">
            <a:extLst>
              <a:ext uri="{FF2B5EF4-FFF2-40B4-BE49-F238E27FC236}">
                <a16:creationId xmlns:a16="http://schemas.microsoft.com/office/drawing/2014/main" id="{74DA5D31-E77C-884E-8E8B-06EC868CEF31}"/>
              </a:ext>
            </a:extLst>
          </p:cNvPr>
          <p:cNvPicPr>
            <a:picLocks noChangeAspect="1"/>
          </p:cNvPicPr>
          <p:nvPr userDrawn="1"/>
        </p:nvPicPr>
        <p:blipFill>
          <a:blip r:embed="rId3"/>
          <a:stretch>
            <a:fillRect/>
          </a:stretch>
        </p:blipFill>
        <p:spPr>
          <a:xfrm>
            <a:off x="9982200" y="228600"/>
            <a:ext cx="1581149" cy="6127753"/>
          </a:xfrm>
          <a:prstGeom prst="rect">
            <a:avLst/>
          </a:prstGeom>
        </p:spPr>
      </p:pic>
    </p:spTree>
    <p:extLst>
      <p:ext uri="{BB962C8B-B14F-4D97-AF65-F5344CB8AC3E}">
        <p14:creationId xmlns:p14="http://schemas.microsoft.com/office/powerpoint/2010/main" val="22088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8B797CD-7057-8544-AD33-DA016AEDC33A}"/>
              </a:ext>
            </a:extLst>
          </p:cNvPr>
          <p:cNvPicPr>
            <a:picLocks noChangeAspect="1"/>
          </p:cNvPicPr>
          <p:nvPr userDrawn="1"/>
        </p:nvPicPr>
        <p:blipFill>
          <a:blip r:embed="rId2"/>
          <a:stretch>
            <a:fillRect/>
          </a:stretch>
        </p:blipFill>
        <p:spPr>
          <a:xfrm>
            <a:off x="0" y="-15876"/>
            <a:ext cx="10227733" cy="1106489"/>
          </a:xfrm>
          <a:prstGeom prst="rect">
            <a:avLst/>
          </a:prstGeom>
        </p:spPr>
      </p:pic>
      <p:sp>
        <p:nvSpPr>
          <p:cNvPr id="2" name="Título 1">
            <a:extLst>
              <a:ext uri="{FF2B5EF4-FFF2-40B4-BE49-F238E27FC236}">
                <a16:creationId xmlns:a16="http://schemas.microsoft.com/office/drawing/2014/main" id="{FD2D6C05-7B83-5045-9B95-D983A4F8B33B}"/>
              </a:ext>
            </a:extLst>
          </p:cNvPr>
          <p:cNvSpPr>
            <a:spLocks noGrp="1"/>
          </p:cNvSpPr>
          <p:nvPr>
            <p:ph type="title"/>
          </p:nvPr>
        </p:nvSpPr>
        <p:spPr>
          <a:xfrm>
            <a:off x="282786" y="137806"/>
            <a:ext cx="10515600" cy="639703"/>
          </a:xfrm>
        </p:spPr>
        <p:txBody>
          <a:bodyPr anchor="b"/>
          <a:lstStyle>
            <a:lvl1pPr>
              <a:defRPr sz="3375">
                <a:solidFill>
                  <a:schemeClr val="bg1"/>
                </a:solidFill>
              </a:defRPr>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0821D5EA-7227-DB48-9156-B20A338F8211}"/>
              </a:ext>
            </a:extLst>
          </p:cNvPr>
          <p:cNvSpPr>
            <a:spLocks noGrp="1"/>
          </p:cNvSpPr>
          <p:nvPr>
            <p:ph type="body" idx="1"/>
          </p:nvPr>
        </p:nvSpPr>
        <p:spPr>
          <a:xfrm>
            <a:off x="768096" y="1472009"/>
            <a:ext cx="10924032" cy="4489454"/>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r>
              <a:rPr lang="es-ES" dirty="0"/>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B2351D9C-2A01-5C40-B5EB-513E2BB1AD86}"/>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9531D47B-F835-CB4F-B013-918F9B342AE1}"/>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B2ED815A-5C62-824B-B4A3-7AB6A7944276}"/>
              </a:ext>
            </a:extLst>
          </p:cNvPr>
          <p:cNvSpPr>
            <a:spLocks noGrp="1"/>
          </p:cNvSpPr>
          <p:nvPr>
            <p:ph type="sldNum" sz="quarter" idx="12"/>
          </p:nvPr>
        </p:nvSpPr>
        <p:spPr/>
        <p:txBody>
          <a:bodyPr/>
          <a:lstStyle/>
          <a:p>
            <a:fld id="{000BE7D5-5C85-8642-9089-F9C791E71C3B}" type="slidenum">
              <a:rPr lang="es-ES" smtClean="0"/>
              <a:t>‹Nº›</a:t>
            </a:fld>
            <a:endParaRPr lang="es-ES"/>
          </a:p>
        </p:txBody>
      </p:sp>
      <p:pic>
        <p:nvPicPr>
          <p:cNvPr id="8" name="Imagen 7">
            <a:extLst>
              <a:ext uri="{FF2B5EF4-FFF2-40B4-BE49-F238E27FC236}">
                <a16:creationId xmlns:a16="http://schemas.microsoft.com/office/drawing/2014/main" id="{40A2D2D0-408E-1045-83DB-CCC027B5119B}"/>
              </a:ext>
            </a:extLst>
          </p:cNvPr>
          <p:cNvPicPr>
            <a:picLocks noChangeAspect="1"/>
          </p:cNvPicPr>
          <p:nvPr userDrawn="1"/>
        </p:nvPicPr>
        <p:blipFill>
          <a:blip r:embed="rId3"/>
          <a:stretch>
            <a:fillRect/>
          </a:stretch>
        </p:blipFill>
        <p:spPr>
          <a:xfrm>
            <a:off x="10227733" y="-2382"/>
            <a:ext cx="1964267" cy="1106489"/>
          </a:xfrm>
          <a:prstGeom prst="rect">
            <a:avLst/>
          </a:prstGeom>
        </p:spPr>
      </p:pic>
    </p:spTree>
    <p:extLst>
      <p:ext uri="{BB962C8B-B14F-4D97-AF65-F5344CB8AC3E}">
        <p14:creationId xmlns:p14="http://schemas.microsoft.com/office/powerpoint/2010/main" val="337928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F23E0A5F-8E1E-1F4E-97A4-9FC3637B6B6D}"/>
              </a:ext>
            </a:extLst>
          </p:cNvPr>
          <p:cNvSpPr/>
          <p:nvPr userDrawn="1"/>
        </p:nvSpPr>
        <p:spPr>
          <a:xfrm>
            <a:off x="74429" y="36023"/>
            <a:ext cx="9846320" cy="946299"/>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p:nvPr>
        </p:nvSpPr>
        <p:spPr>
          <a:xfrm>
            <a:off x="434163" y="36023"/>
            <a:ext cx="9092609" cy="946300"/>
          </a:xfrm>
        </p:spPr>
        <p:txBody>
          <a:bodyPr>
            <a:normAutofit/>
          </a:bodyPr>
          <a:lstStyle>
            <a:lvl1pPr>
              <a:defRPr sz="2400">
                <a:solidFill>
                  <a:schemeClr val="tx1"/>
                </a:solidFill>
                <a:latin typeface="+mn-lt"/>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r>
              <a:rPr lang="es-ES"/>
              <a:t>1st-2nd October 2024</a:t>
            </a:r>
          </a:p>
        </p:txBody>
      </p:sp>
      <p:sp>
        <p:nvSpPr>
          <p:cNvPr id="5" name="Footer Placeholder 4"/>
          <p:cNvSpPr>
            <a:spLocks noGrp="1"/>
          </p:cNvSpPr>
          <p:nvPr>
            <p:ph type="ftr" sz="quarter" idx="11"/>
          </p:nvPr>
        </p:nvSpPr>
        <p:spPr/>
        <p:txBody>
          <a:bodyPr/>
          <a:lstStyle/>
          <a:p>
            <a:r>
              <a:rPr lang="es-ES"/>
              <a:t>M.I. Ortiz  Third DONEs USERS</a:t>
            </a:r>
          </a:p>
        </p:txBody>
      </p:sp>
      <p:sp>
        <p:nvSpPr>
          <p:cNvPr id="6" name="Slide Number Placeholder 5"/>
          <p:cNvSpPr>
            <a:spLocks noGrp="1"/>
          </p:cNvSpPr>
          <p:nvPr>
            <p:ph type="sldNum" sz="quarter" idx="12"/>
          </p:nvPr>
        </p:nvSpPr>
        <p:spPr/>
        <p:txBody>
          <a:bodyPr/>
          <a:lstStyle/>
          <a:p>
            <a:fld id="{000BE7D5-5C85-8642-9089-F9C791E71C3B}" type="slidenum">
              <a:rPr lang="es-ES" smtClean="0"/>
              <a:t>‹Nº›</a:t>
            </a:fld>
            <a:endParaRPr lang="es-ES"/>
          </a:p>
        </p:txBody>
      </p:sp>
      <p:pic>
        <p:nvPicPr>
          <p:cNvPr id="8" name="Imagen 7">
            <a:extLst>
              <a:ext uri="{FF2B5EF4-FFF2-40B4-BE49-F238E27FC236}">
                <a16:creationId xmlns:a16="http://schemas.microsoft.com/office/drawing/2014/main" id="{CA17FB0B-413D-A143-9AF5-B3336BCA1C3E}"/>
              </a:ext>
            </a:extLst>
          </p:cNvPr>
          <p:cNvPicPr>
            <a:picLocks noChangeAspect="1"/>
          </p:cNvPicPr>
          <p:nvPr userDrawn="1"/>
        </p:nvPicPr>
        <p:blipFill>
          <a:blip r:embed="rId3"/>
          <a:stretch>
            <a:fillRect/>
          </a:stretch>
        </p:blipFill>
        <p:spPr>
          <a:xfrm>
            <a:off x="9886507" y="-2381"/>
            <a:ext cx="2305494" cy="1023108"/>
          </a:xfrm>
          <a:prstGeom prst="rect">
            <a:avLst/>
          </a:prstGeom>
        </p:spPr>
      </p:pic>
    </p:spTree>
    <p:extLst>
      <p:ext uri="{BB962C8B-B14F-4D97-AF65-F5344CB8AC3E}">
        <p14:creationId xmlns:p14="http://schemas.microsoft.com/office/powerpoint/2010/main" val="198443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975229C-D35F-4C4A-9199-AF13367F30B9}"/>
              </a:ext>
            </a:extLst>
          </p:cNvPr>
          <p:cNvPicPr>
            <a:picLocks noChangeAspect="1"/>
          </p:cNvPicPr>
          <p:nvPr userDrawn="1"/>
        </p:nvPicPr>
        <p:blipFill>
          <a:blip r:embed="rId2"/>
          <a:stretch>
            <a:fillRect/>
          </a:stretch>
        </p:blipFill>
        <p:spPr>
          <a:xfrm>
            <a:off x="36722" y="40590"/>
            <a:ext cx="10323426" cy="994532"/>
          </a:xfrm>
          <a:prstGeom prst="rect">
            <a:avLst/>
          </a:prstGeom>
        </p:spPr>
      </p:pic>
      <p:sp>
        <p:nvSpPr>
          <p:cNvPr id="2" name="Title 1"/>
          <p:cNvSpPr>
            <a:spLocks noGrp="1"/>
          </p:cNvSpPr>
          <p:nvPr>
            <p:ph type="title"/>
          </p:nvPr>
        </p:nvSpPr>
        <p:spPr>
          <a:xfrm>
            <a:off x="327838" y="26194"/>
            <a:ext cx="9741195" cy="1108077"/>
          </a:xfrm>
        </p:spPr>
        <p:txBody>
          <a:bodyPr/>
          <a:lstStyle>
            <a:lvl1pPr>
              <a:defRPr sz="2400" b="1"/>
            </a:lvl1pPr>
          </a:lstStyle>
          <a:p>
            <a:r>
              <a:rPr lang="es-ES" dirty="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dirty="0"/>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r>
              <a:rPr lang="es-ES"/>
              <a:t>1st-2nd October 2024</a:t>
            </a:r>
          </a:p>
        </p:txBody>
      </p:sp>
      <p:sp>
        <p:nvSpPr>
          <p:cNvPr id="6" name="Footer Placeholder 5"/>
          <p:cNvSpPr>
            <a:spLocks noGrp="1"/>
          </p:cNvSpPr>
          <p:nvPr>
            <p:ph type="ftr" sz="quarter" idx="11"/>
          </p:nvPr>
        </p:nvSpPr>
        <p:spPr/>
        <p:txBody>
          <a:bodyPr/>
          <a:lstStyle/>
          <a:p>
            <a:r>
              <a:rPr lang="es-ES"/>
              <a:t>M.I. Ortiz  Third DONEs USERS</a:t>
            </a:r>
          </a:p>
        </p:txBody>
      </p:sp>
      <p:sp>
        <p:nvSpPr>
          <p:cNvPr id="7" name="Slide Number Placeholder 6"/>
          <p:cNvSpPr>
            <a:spLocks noGrp="1"/>
          </p:cNvSpPr>
          <p:nvPr>
            <p:ph type="sldNum" sz="quarter" idx="12"/>
          </p:nvPr>
        </p:nvSpPr>
        <p:spPr/>
        <p:txBody>
          <a:bodyPr/>
          <a:lstStyle/>
          <a:p>
            <a:fld id="{000BE7D5-5C85-8642-9089-F9C791E71C3B}" type="slidenum">
              <a:rPr lang="es-ES" smtClean="0"/>
              <a:t>‹Nº›</a:t>
            </a:fld>
            <a:endParaRPr lang="es-ES"/>
          </a:p>
        </p:txBody>
      </p:sp>
      <p:pic>
        <p:nvPicPr>
          <p:cNvPr id="10" name="Imagen 9">
            <a:extLst>
              <a:ext uri="{FF2B5EF4-FFF2-40B4-BE49-F238E27FC236}">
                <a16:creationId xmlns:a16="http://schemas.microsoft.com/office/drawing/2014/main" id="{A1777298-3E23-B64B-A9AA-0397E67FE477}"/>
              </a:ext>
            </a:extLst>
          </p:cNvPr>
          <p:cNvPicPr>
            <a:picLocks noChangeAspect="1"/>
          </p:cNvPicPr>
          <p:nvPr userDrawn="1"/>
        </p:nvPicPr>
        <p:blipFill>
          <a:blip r:embed="rId3"/>
          <a:stretch>
            <a:fillRect/>
          </a:stretch>
        </p:blipFill>
        <p:spPr>
          <a:xfrm>
            <a:off x="10227733" y="-2381"/>
            <a:ext cx="1964267" cy="1023108"/>
          </a:xfrm>
          <a:prstGeom prst="rect">
            <a:avLst/>
          </a:prstGeom>
        </p:spPr>
      </p:pic>
    </p:spTree>
    <p:extLst>
      <p:ext uri="{BB962C8B-B14F-4D97-AF65-F5344CB8AC3E}">
        <p14:creationId xmlns:p14="http://schemas.microsoft.com/office/powerpoint/2010/main" val="277873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0091D90-FE02-EF4A-BFC5-69A8B6239BFB}"/>
              </a:ext>
            </a:extLst>
          </p:cNvPr>
          <p:cNvSpPr>
            <a:spLocks noGrp="1"/>
          </p:cNvSpPr>
          <p:nvPr>
            <p:ph sz="half" idx="1"/>
          </p:nvPr>
        </p:nvSpPr>
        <p:spPr>
          <a:xfrm>
            <a:off x="514350" y="579059"/>
            <a:ext cx="4838700" cy="3774275"/>
          </a:xfrm>
        </p:spPr>
        <p:txBody>
          <a:bodyPr/>
          <a:lstStyle>
            <a:lvl1pPr>
              <a:defRPr>
                <a:solidFill>
                  <a:schemeClr val="tx1"/>
                </a:solidFill>
              </a:defRPr>
            </a:lvl1pPr>
          </a:lstStyle>
          <a:p>
            <a:r>
              <a:rPr lang="es-ES" dirty="0"/>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FF961E0B-D0F4-5C4E-B679-5E17024979C8}"/>
              </a:ext>
            </a:extLst>
          </p:cNvPr>
          <p:cNvSpPr>
            <a:spLocks noGrp="1"/>
          </p:cNvSpPr>
          <p:nvPr>
            <p:ph sz="half" idx="2"/>
          </p:nvPr>
        </p:nvSpPr>
        <p:spPr>
          <a:xfrm>
            <a:off x="6191250" y="579059"/>
            <a:ext cx="4838700" cy="3774275"/>
          </a:xfrm>
        </p:spPr>
        <p:txBody>
          <a:bodyPr/>
          <a:lstStyle>
            <a:lvl1pPr>
              <a:defRPr>
                <a:solidFill>
                  <a:schemeClr val="tx1"/>
                </a:solidFill>
              </a:defRPr>
            </a:lvl1pPr>
          </a:lstStyle>
          <a:p>
            <a:r>
              <a:rPr lang="es-ES" dirty="0"/>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E2A44DEC-B62E-D74C-BAF0-0F5FF3CAB25B}"/>
              </a:ext>
            </a:extLst>
          </p:cNvPr>
          <p:cNvSpPr>
            <a:spLocks noGrp="1"/>
          </p:cNvSpPr>
          <p:nvPr>
            <p:ph type="dt" sz="half" idx="10"/>
          </p:nvPr>
        </p:nvSpPr>
        <p:spPr/>
        <p:txBody>
          <a:bodyPr/>
          <a:lstStyle/>
          <a:p>
            <a:r>
              <a:rPr lang="es-ES"/>
              <a:t>1st-2nd October 2024</a:t>
            </a:r>
          </a:p>
        </p:txBody>
      </p:sp>
      <p:sp>
        <p:nvSpPr>
          <p:cNvPr id="6" name="Marcador de pie de página 5">
            <a:extLst>
              <a:ext uri="{FF2B5EF4-FFF2-40B4-BE49-F238E27FC236}">
                <a16:creationId xmlns:a16="http://schemas.microsoft.com/office/drawing/2014/main" id="{440D8195-82F3-FB4E-A312-B2D5062216C8}"/>
              </a:ext>
            </a:extLst>
          </p:cNvPr>
          <p:cNvSpPr>
            <a:spLocks noGrp="1"/>
          </p:cNvSpPr>
          <p:nvPr>
            <p:ph type="ftr" sz="quarter" idx="11"/>
          </p:nvPr>
        </p:nvSpPr>
        <p:spPr/>
        <p:txBody>
          <a:bodyPr/>
          <a:lstStyle/>
          <a:p>
            <a:r>
              <a:rPr lang="es-ES"/>
              <a:t>M.I. Ortiz  Third DONEs USERS</a:t>
            </a:r>
          </a:p>
        </p:txBody>
      </p:sp>
      <p:pic>
        <p:nvPicPr>
          <p:cNvPr id="8" name="Imagen 7">
            <a:extLst>
              <a:ext uri="{FF2B5EF4-FFF2-40B4-BE49-F238E27FC236}">
                <a16:creationId xmlns:a16="http://schemas.microsoft.com/office/drawing/2014/main" id="{ADCF7EC1-73C7-1440-9FBA-089FBBEC75EE}"/>
              </a:ext>
            </a:extLst>
          </p:cNvPr>
          <p:cNvPicPr>
            <a:picLocks noChangeAspect="1"/>
          </p:cNvPicPr>
          <p:nvPr userDrawn="1"/>
        </p:nvPicPr>
        <p:blipFill>
          <a:blip r:embed="rId3"/>
          <a:stretch>
            <a:fillRect/>
          </a:stretch>
        </p:blipFill>
        <p:spPr>
          <a:xfrm>
            <a:off x="190500" y="5114926"/>
            <a:ext cx="10058400" cy="1606553"/>
          </a:xfrm>
          <a:prstGeom prst="rect">
            <a:avLst/>
          </a:prstGeom>
        </p:spPr>
      </p:pic>
      <p:sp>
        <p:nvSpPr>
          <p:cNvPr id="7" name="Marcador de número de diapositiva 6">
            <a:extLst>
              <a:ext uri="{FF2B5EF4-FFF2-40B4-BE49-F238E27FC236}">
                <a16:creationId xmlns:a16="http://schemas.microsoft.com/office/drawing/2014/main" id="{23FD880D-B3DC-FC43-8E7A-482602A97B95}"/>
              </a:ext>
            </a:extLst>
          </p:cNvPr>
          <p:cNvSpPr>
            <a:spLocks noGrp="1"/>
          </p:cNvSpPr>
          <p:nvPr>
            <p:ph type="sldNum" sz="quarter" idx="12"/>
          </p:nvPr>
        </p:nvSpPr>
        <p:spPr/>
        <p:txBody>
          <a:bodyPr/>
          <a:lstStyle/>
          <a:p>
            <a:fld id="{000BE7D5-5C85-8642-9089-F9C791E71C3B}" type="slidenum">
              <a:rPr lang="es-ES" smtClean="0"/>
              <a:t>‹Nº›</a:t>
            </a:fld>
            <a:endParaRPr lang="es-ES"/>
          </a:p>
        </p:txBody>
      </p:sp>
      <p:sp>
        <p:nvSpPr>
          <p:cNvPr id="2" name="Título 1">
            <a:extLst>
              <a:ext uri="{FF2B5EF4-FFF2-40B4-BE49-F238E27FC236}">
                <a16:creationId xmlns:a16="http://schemas.microsoft.com/office/drawing/2014/main" id="{1E78C3B1-2C22-9C45-B311-C86BC8C5D7D1}"/>
              </a:ext>
            </a:extLst>
          </p:cNvPr>
          <p:cNvSpPr>
            <a:spLocks noGrp="1"/>
          </p:cNvSpPr>
          <p:nvPr>
            <p:ph type="title"/>
          </p:nvPr>
        </p:nvSpPr>
        <p:spPr>
          <a:xfrm>
            <a:off x="514349" y="5255420"/>
            <a:ext cx="9010651" cy="1325563"/>
          </a:xfrm>
        </p:spPr>
        <p:txBody>
          <a:bodyPr>
            <a:normAutofit/>
          </a:bodyPr>
          <a:lstStyle>
            <a:lvl1pPr>
              <a:defRPr sz="4000" b="1">
                <a:solidFill>
                  <a:schemeClr val="bg1"/>
                </a:solidFill>
              </a:defRPr>
            </a:lvl1pPr>
          </a:lstStyle>
          <a:p>
            <a:r>
              <a:rPr lang="es-ES" dirty="0"/>
              <a:t>Haga clic para modificar el estilo de título del patrón</a:t>
            </a:r>
          </a:p>
        </p:txBody>
      </p:sp>
    </p:spTree>
    <p:extLst>
      <p:ext uri="{BB962C8B-B14F-4D97-AF65-F5344CB8AC3E}">
        <p14:creationId xmlns:p14="http://schemas.microsoft.com/office/powerpoint/2010/main" val="2445454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alphaModFix amt="24000"/>
            <a:lum/>
          </a:blip>
          <a:srcRect/>
          <a:stretch>
            <a:fillRect l="-8000" r="-8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4AD1A-1B67-7A48-AAFD-1B064928213A}"/>
              </a:ext>
            </a:extLst>
          </p:cNvPr>
          <p:cNvSpPr>
            <a:spLocks noGrp="1"/>
          </p:cNvSpPr>
          <p:nvPr>
            <p:ph type="title"/>
          </p:nvPr>
        </p:nvSpPr>
        <p:spPr>
          <a:xfrm>
            <a:off x="839788" y="365129"/>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FDF958-40A9-B744-A3BB-94531ECE45BB}"/>
              </a:ext>
            </a:extLst>
          </p:cNvPr>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41285B33-7D41-E640-820C-305AA4484F71}"/>
              </a:ext>
            </a:extLst>
          </p:cNvPr>
          <p:cNvSpPr>
            <a:spLocks noGrp="1"/>
          </p:cNvSpPr>
          <p:nvPr>
            <p:ph sz="half" idx="2"/>
          </p:nvPr>
        </p:nvSpPr>
        <p:spPr>
          <a:xfrm>
            <a:off x="839789" y="2505075"/>
            <a:ext cx="5157787" cy="3684588"/>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13D8F418-2AC5-E44C-BEBE-CFF477B5C242}"/>
              </a:ext>
            </a:extLst>
          </p:cNvPr>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A752BD7D-4641-AD44-9E9A-664FBEA286E6}"/>
              </a:ext>
            </a:extLst>
          </p:cNvPr>
          <p:cNvSpPr>
            <a:spLocks noGrp="1"/>
          </p:cNvSpPr>
          <p:nvPr>
            <p:ph sz="quarter" idx="4"/>
          </p:nvPr>
        </p:nvSpPr>
        <p:spPr>
          <a:xfrm>
            <a:off x="6172202" y="2505075"/>
            <a:ext cx="5183188" cy="3684588"/>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4E4052A8-B0AE-9F4C-8AB5-B4B59CD3CC45}"/>
              </a:ext>
            </a:extLst>
          </p:cNvPr>
          <p:cNvSpPr>
            <a:spLocks noGrp="1"/>
          </p:cNvSpPr>
          <p:nvPr>
            <p:ph type="dt" sz="half" idx="10"/>
          </p:nvPr>
        </p:nvSpPr>
        <p:spPr/>
        <p:txBody>
          <a:bodyPr/>
          <a:lstStyle/>
          <a:p>
            <a:r>
              <a:rPr lang="es-ES"/>
              <a:t>1st-2nd October 2024</a:t>
            </a:r>
          </a:p>
        </p:txBody>
      </p:sp>
      <p:sp>
        <p:nvSpPr>
          <p:cNvPr id="8" name="Marcador de pie de página 7">
            <a:extLst>
              <a:ext uri="{FF2B5EF4-FFF2-40B4-BE49-F238E27FC236}">
                <a16:creationId xmlns:a16="http://schemas.microsoft.com/office/drawing/2014/main" id="{8A9A0686-E50D-7B40-8475-8F57944E74BC}"/>
              </a:ext>
            </a:extLst>
          </p:cNvPr>
          <p:cNvSpPr>
            <a:spLocks noGrp="1"/>
          </p:cNvSpPr>
          <p:nvPr>
            <p:ph type="ftr" sz="quarter" idx="11"/>
          </p:nvPr>
        </p:nvSpPr>
        <p:spPr/>
        <p:txBody>
          <a:bodyPr/>
          <a:lstStyle/>
          <a:p>
            <a:r>
              <a:rPr lang="es-ES"/>
              <a:t>M.I. Ortiz  Third DONEs USERS</a:t>
            </a:r>
          </a:p>
        </p:txBody>
      </p:sp>
      <p:sp>
        <p:nvSpPr>
          <p:cNvPr id="9" name="Marcador de número de diapositiva 8">
            <a:extLst>
              <a:ext uri="{FF2B5EF4-FFF2-40B4-BE49-F238E27FC236}">
                <a16:creationId xmlns:a16="http://schemas.microsoft.com/office/drawing/2014/main" id="{C9DF1E0B-B124-E44C-B5C1-75771959E5DC}"/>
              </a:ext>
            </a:extLst>
          </p:cNvPr>
          <p:cNvSpPr>
            <a:spLocks noGrp="1"/>
          </p:cNvSpPr>
          <p:nvPr>
            <p:ph type="sldNum" sz="quarter" idx="12"/>
          </p:nvPr>
        </p:nvSpPr>
        <p:spPr/>
        <p:txBody>
          <a:bodyPr/>
          <a:lstStyle/>
          <a:p>
            <a:fld id="{000BE7D5-5C85-8642-9089-F9C791E71C3B}" type="slidenum">
              <a:rPr lang="es-ES" smtClean="0"/>
              <a:t>‹Nº›</a:t>
            </a:fld>
            <a:endParaRPr lang="es-ES"/>
          </a:p>
        </p:txBody>
      </p:sp>
    </p:spTree>
    <p:extLst>
      <p:ext uri="{BB962C8B-B14F-4D97-AF65-F5344CB8AC3E}">
        <p14:creationId xmlns:p14="http://schemas.microsoft.com/office/powerpoint/2010/main" val="205993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BA7DAE1-56AB-5D45-B53F-3D55E6E85C46}"/>
              </a:ext>
            </a:extLst>
          </p:cNvPr>
          <p:cNvPicPr>
            <a:picLocks noChangeAspect="1"/>
          </p:cNvPicPr>
          <p:nvPr userDrawn="1"/>
        </p:nvPicPr>
        <p:blipFill>
          <a:blip r:embed="rId2">
            <a:alphaModFix amt="61000"/>
            <a:extLst>
              <a:ext uri="{28A0092B-C50C-407E-A947-70E740481C1C}">
                <a14:useLocalDpi xmlns:a14="http://schemas.microsoft.com/office/drawing/2010/main" val="0"/>
              </a:ext>
            </a:extLst>
          </a:blip>
          <a:stretch>
            <a:fillRect/>
          </a:stretch>
        </p:blipFill>
        <p:spPr>
          <a:xfrm>
            <a:off x="0" y="6003922"/>
            <a:ext cx="12192000" cy="854078"/>
          </a:xfrm>
          <a:prstGeom prst="rect">
            <a:avLst/>
          </a:prstGeom>
          <a:effectLst>
            <a:outerShdw blurRad="50800" dist="50800" dir="5400000" algn="ctr" rotWithShape="0">
              <a:srgbClr val="000000">
                <a:alpha val="70000"/>
              </a:srgbClr>
            </a:outerShdw>
          </a:effectLst>
        </p:spPr>
      </p:pic>
      <p:sp>
        <p:nvSpPr>
          <p:cNvPr id="2" name="Título 1">
            <a:extLst>
              <a:ext uri="{FF2B5EF4-FFF2-40B4-BE49-F238E27FC236}">
                <a16:creationId xmlns:a16="http://schemas.microsoft.com/office/drawing/2014/main" id="{E044C6F7-EAED-3B44-A0DD-7269EF9DDA14}"/>
              </a:ext>
            </a:extLst>
          </p:cNvPr>
          <p:cNvSpPr>
            <a:spLocks noGrp="1"/>
          </p:cNvSpPr>
          <p:nvPr>
            <p:ph type="title"/>
          </p:nvPr>
        </p:nvSpPr>
        <p:spPr>
          <a:xfrm>
            <a:off x="838200" y="2765429"/>
            <a:ext cx="10515600" cy="1325563"/>
          </a:xfrm>
        </p:spPr>
        <p:txBody>
          <a:bodyPr>
            <a:normAutofit/>
          </a:bodyPr>
          <a:lstStyle>
            <a:lvl1pPr>
              <a:defRPr sz="4400"/>
            </a:lvl1pPr>
          </a:lstStyle>
          <a:p>
            <a:r>
              <a:rPr lang="es-ES" dirty="0"/>
              <a:t>Haga clic para modificar el estilo de título del patrón</a:t>
            </a:r>
          </a:p>
        </p:txBody>
      </p:sp>
      <p:sp>
        <p:nvSpPr>
          <p:cNvPr id="3" name="Marcador de fecha 2">
            <a:extLst>
              <a:ext uri="{FF2B5EF4-FFF2-40B4-BE49-F238E27FC236}">
                <a16:creationId xmlns:a16="http://schemas.microsoft.com/office/drawing/2014/main" id="{18B6EE66-456F-F648-B192-45F7454CD800}"/>
              </a:ext>
            </a:extLst>
          </p:cNvPr>
          <p:cNvSpPr>
            <a:spLocks noGrp="1"/>
          </p:cNvSpPr>
          <p:nvPr>
            <p:ph type="dt" sz="half" idx="10"/>
          </p:nvPr>
        </p:nvSpPr>
        <p:spPr/>
        <p:txBody>
          <a:bodyPr/>
          <a:lstStyle/>
          <a:p>
            <a:r>
              <a:rPr lang="es-ES"/>
              <a:t>1st-2nd October 2024</a:t>
            </a:r>
          </a:p>
        </p:txBody>
      </p:sp>
      <p:sp>
        <p:nvSpPr>
          <p:cNvPr id="4" name="Marcador de pie de página 3">
            <a:extLst>
              <a:ext uri="{FF2B5EF4-FFF2-40B4-BE49-F238E27FC236}">
                <a16:creationId xmlns:a16="http://schemas.microsoft.com/office/drawing/2014/main" id="{552FDF5E-FA8D-064C-9D02-DF76EDCA342C}"/>
              </a:ext>
            </a:extLst>
          </p:cNvPr>
          <p:cNvSpPr>
            <a:spLocks noGrp="1"/>
          </p:cNvSpPr>
          <p:nvPr>
            <p:ph type="ftr" sz="quarter" idx="11"/>
          </p:nvPr>
        </p:nvSpPr>
        <p:spPr/>
        <p:txBody>
          <a:bodyPr/>
          <a:lstStyle/>
          <a:p>
            <a:r>
              <a:rPr lang="es-ES"/>
              <a:t>M.I. Ortiz  Third DONEs USERS</a:t>
            </a:r>
          </a:p>
        </p:txBody>
      </p:sp>
      <p:sp>
        <p:nvSpPr>
          <p:cNvPr id="5" name="Marcador de número de diapositiva 4">
            <a:extLst>
              <a:ext uri="{FF2B5EF4-FFF2-40B4-BE49-F238E27FC236}">
                <a16:creationId xmlns:a16="http://schemas.microsoft.com/office/drawing/2014/main" id="{D41B97CA-7C69-F44F-B402-6D03A752A43C}"/>
              </a:ext>
            </a:extLst>
          </p:cNvPr>
          <p:cNvSpPr>
            <a:spLocks noGrp="1"/>
          </p:cNvSpPr>
          <p:nvPr>
            <p:ph type="sldNum" sz="quarter" idx="12"/>
          </p:nvPr>
        </p:nvSpPr>
        <p:spPr/>
        <p:txBody>
          <a:bodyPr/>
          <a:lstStyle/>
          <a:p>
            <a:fld id="{000BE7D5-5C85-8642-9089-F9C791E71C3B}" type="slidenum">
              <a:rPr lang="es-ES" smtClean="0"/>
              <a:t>‹Nº›</a:t>
            </a:fld>
            <a:endParaRPr lang="es-ES"/>
          </a:p>
        </p:txBody>
      </p:sp>
      <p:pic>
        <p:nvPicPr>
          <p:cNvPr id="6" name="Imagen 5">
            <a:extLst>
              <a:ext uri="{FF2B5EF4-FFF2-40B4-BE49-F238E27FC236}">
                <a16:creationId xmlns:a16="http://schemas.microsoft.com/office/drawing/2014/main" id="{BA38DE8F-4714-534E-9A01-236D4A2B3854}"/>
              </a:ext>
            </a:extLst>
          </p:cNvPr>
          <p:cNvPicPr>
            <a:picLocks noChangeAspect="1"/>
          </p:cNvPicPr>
          <p:nvPr userDrawn="1"/>
        </p:nvPicPr>
        <p:blipFill>
          <a:blip r:embed="rId3"/>
          <a:stretch>
            <a:fillRect/>
          </a:stretch>
        </p:blipFill>
        <p:spPr>
          <a:xfrm>
            <a:off x="0" y="885828"/>
            <a:ext cx="3268133" cy="1879600"/>
          </a:xfrm>
          <a:prstGeom prst="rect">
            <a:avLst/>
          </a:prstGeom>
        </p:spPr>
      </p:pic>
    </p:spTree>
    <p:extLst>
      <p:ext uri="{BB962C8B-B14F-4D97-AF65-F5344CB8AC3E}">
        <p14:creationId xmlns:p14="http://schemas.microsoft.com/office/powerpoint/2010/main" val="95879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AF69852-7DFE-AA41-8DB8-93DA3CB123D4}"/>
              </a:ext>
            </a:extLst>
          </p:cNvPr>
          <p:cNvPicPr>
            <a:picLocks noChangeAspect="1"/>
          </p:cNvPicPr>
          <p:nvPr userDrawn="1"/>
        </p:nvPicPr>
        <p:blipFill>
          <a:blip r:embed="rId2"/>
          <a:stretch>
            <a:fillRect/>
          </a:stretch>
        </p:blipFill>
        <p:spPr>
          <a:xfrm>
            <a:off x="4852638" y="271463"/>
            <a:ext cx="7068428" cy="6084891"/>
          </a:xfrm>
          <a:prstGeom prst="rect">
            <a:avLst/>
          </a:prstGeom>
        </p:spPr>
      </p:pic>
      <p:pic>
        <p:nvPicPr>
          <p:cNvPr id="8" name="Imagen 7">
            <a:extLst>
              <a:ext uri="{FF2B5EF4-FFF2-40B4-BE49-F238E27FC236}">
                <a16:creationId xmlns:a16="http://schemas.microsoft.com/office/drawing/2014/main" id="{E8CA0C35-EE13-5846-8ABE-72E7BEEBE4D9}"/>
              </a:ext>
            </a:extLst>
          </p:cNvPr>
          <p:cNvPicPr>
            <a:picLocks noChangeAspect="1"/>
          </p:cNvPicPr>
          <p:nvPr userDrawn="1"/>
        </p:nvPicPr>
        <p:blipFill>
          <a:blip r:embed="rId3"/>
          <a:stretch>
            <a:fillRect/>
          </a:stretch>
        </p:blipFill>
        <p:spPr>
          <a:xfrm>
            <a:off x="838201" y="457200"/>
            <a:ext cx="4014439" cy="5735782"/>
          </a:xfrm>
          <a:prstGeom prst="rect">
            <a:avLst/>
          </a:prstGeom>
        </p:spPr>
      </p:pic>
      <p:sp>
        <p:nvSpPr>
          <p:cNvPr id="2" name="Título 1">
            <a:extLst>
              <a:ext uri="{FF2B5EF4-FFF2-40B4-BE49-F238E27FC236}">
                <a16:creationId xmlns:a16="http://schemas.microsoft.com/office/drawing/2014/main" id="{874FE12A-4F4D-DB44-8E04-5A97AD4608F2}"/>
              </a:ext>
            </a:extLst>
          </p:cNvPr>
          <p:cNvSpPr>
            <a:spLocks noGrp="1"/>
          </p:cNvSpPr>
          <p:nvPr>
            <p:ph type="title"/>
          </p:nvPr>
        </p:nvSpPr>
        <p:spPr>
          <a:xfrm>
            <a:off x="839788" y="457201"/>
            <a:ext cx="3932237" cy="987135"/>
          </a:xfrm>
        </p:spPr>
        <p:txBody>
          <a:bodyPr anchor="b"/>
          <a:lstStyle>
            <a:lvl1pPr>
              <a:defRPr sz="18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DD90385D-57E7-5D42-B28F-463F00A073B7}"/>
              </a:ext>
            </a:extLst>
          </p:cNvPr>
          <p:cNvSpPr>
            <a:spLocks noGrp="1"/>
          </p:cNvSpPr>
          <p:nvPr>
            <p:ph idx="1"/>
          </p:nvPr>
        </p:nvSpPr>
        <p:spPr>
          <a:xfrm>
            <a:off x="5181600" y="995364"/>
            <a:ext cx="6172200" cy="4873625"/>
          </a:xfrm>
        </p:spPr>
        <p:txBody>
          <a:bodyPr/>
          <a:lstStyle>
            <a:lvl1pPr>
              <a:defRPr sz="1800">
                <a:solidFill>
                  <a:schemeClr val="bg1"/>
                </a:solidFill>
              </a:defRPr>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r>
              <a:rPr lang="es-ES" dirty="0"/>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F6A01CBD-B46B-8241-91EF-5D933D1C523E}"/>
              </a:ext>
            </a:extLst>
          </p:cNvPr>
          <p:cNvSpPr>
            <a:spLocks noGrp="1"/>
          </p:cNvSpPr>
          <p:nvPr>
            <p:ph type="body" sz="half" idx="2"/>
          </p:nvPr>
        </p:nvSpPr>
        <p:spPr>
          <a:xfrm>
            <a:off x="839788" y="2057400"/>
            <a:ext cx="3932237" cy="4135582"/>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r>
              <a:rPr lang="es-ES" dirty="0"/>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53CC59AD-A94F-9043-9DA8-DCAB99048DE5}"/>
              </a:ext>
            </a:extLst>
          </p:cNvPr>
          <p:cNvSpPr>
            <a:spLocks noGrp="1"/>
          </p:cNvSpPr>
          <p:nvPr>
            <p:ph type="dt" sz="half" idx="10"/>
          </p:nvPr>
        </p:nvSpPr>
        <p:spPr/>
        <p:txBody>
          <a:bodyPr/>
          <a:lstStyle/>
          <a:p>
            <a:r>
              <a:rPr lang="es-ES"/>
              <a:t>1st-2nd October 2024</a:t>
            </a:r>
          </a:p>
        </p:txBody>
      </p:sp>
      <p:sp>
        <p:nvSpPr>
          <p:cNvPr id="6" name="Marcador de pie de página 5">
            <a:extLst>
              <a:ext uri="{FF2B5EF4-FFF2-40B4-BE49-F238E27FC236}">
                <a16:creationId xmlns:a16="http://schemas.microsoft.com/office/drawing/2014/main" id="{D546D6F6-05CE-3143-8F5A-AA6CC208199C}"/>
              </a:ext>
            </a:extLst>
          </p:cNvPr>
          <p:cNvSpPr>
            <a:spLocks noGrp="1"/>
          </p:cNvSpPr>
          <p:nvPr>
            <p:ph type="ftr" sz="quarter" idx="11"/>
          </p:nvPr>
        </p:nvSpPr>
        <p:spPr/>
        <p:txBody>
          <a:bodyPr/>
          <a:lstStyle/>
          <a:p>
            <a:r>
              <a:rPr lang="es-ES"/>
              <a:t>M.I. Ortiz  Third DONEs USERS</a:t>
            </a:r>
          </a:p>
        </p:txBody>
      </p:sp>
      <p:sp>
        <p:nvSpPr>
          <p:cNvPr id="7" name="Marcador de número de diapositiva 6">
            <a:extLst>
              <a:ext uri="{FF2B5EF4-FFF2-40B4-BE49-F238E27FC236}">
                <a16:creationId xmlns:a16="http://schemas.microsoft.com/office/drawing/2014/main" id="{4B22DC68-2917-3A41-AE84-83ECD0F47646}"/>
              </a:ext>
            </a:extLst>
          </p:cNvPr>
          <p:cNvSpPr>
            <a:spLocks noGrp="1"/>
          </p:cNvSpPr>
          <p:nvPr>
            <p:ph type="sldNum" sz="quarter" idx="12"/>
          </p:nvPr>
        </p:nvSpPr>
        <p:spPr/>
        <p:txBody>
          <a:bodyPr/>
          <a:lstStyle/>
          <a:p>
            <a:fld id="{000BE7D5-5C85-8642-9089-F9C791E71C3B}" type="slidenum">
              <a:rPr lang="es-ES" smtClean="0"/>
              <a:t>‹Nº›</a:t>
            </a:fld>
            <a:endParaRPr lang="es-ES"/>
          </a:p>
        </p:txBody>
      </p:sp>
    </p:spTree>
    <p:extLst>
      <p:ext uri="{BB962C8B-B14F-4D97-AF65-F5344CB8AC3E}">
        <p14:creationId xmlns:p14="http://schemas.microsoft.com/office/powerpoint/2010/main" val="2433532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32AE77E-093C-284F-847D-D14D63246E71}"/>
              </a:ext>
            </a:extLst>
          </p:cNvPr>
          <p:cNvPicPr>
            <a:picLocks noChangeAspect="1"/>
          </p:cNvPicPr>
          <p:nvPr userDrawn="1"/>
        </p:nvPicPr>
        <p:blipFill>
          <a:blip r:embed="rId2"/>
          <a:stretch>
            <a:fillRect/>
          </a:stretch>
        </p:blipFill>
        <p:spPr>
          <a:xfrm>
            <a:off x="9982201" y="6254750"/>
            <a:ext cx="1638300" cy="549275"/>
          </a:xfrm>
          <a:prstGeom prst="rect">
            <a:avLst/>
          </a:prstGeom>
        </p:spPr>
      </p:pic>
      <p:pic>
        <p:nvPicPr>
          <p:cNvPr id="7" name="Imagen 6">
            <a:extLst>
              <a:ext uri="{FF2B5EF4-FFF2-40B4-BE49-F238E27FC236}">
                <a16:creationId xmlns:a16="http://schemas.microsoft.com/office/drawing/2014/main" id="{DEDDD9F0-FA20-874F-A597-223FA4259B38}"/>
              </a:ext>
            </a:extLst>
          </p:cNvPr>
          <p:cNvPicPr>
            <a:picLocks noChangeAspect="1"/>
          </p:cNvPicPr>
          <p:nvPr userDrawn="1"/>
        </p:nvPicPr>
        <p:blipFill>
          <a:blip r:embed="rId3"/>
          <a:stretch>
            <a:fillRect/>
          </a:stretch>
        </p:blipFill>
        <p:spPr>
          <a:xfrm>
            <a:off x="9982200" y="228600"/>
            <a:ext cx="1581149" cy="6127753"/>
          </a:xfrm>
          <a:prstGeom prst="rect">
            <a:avLst/>
          </a:prstGeom>
        </p:spPr>
      </p:pic>
      <p:sp>
        <p:nvSpPr>
          <p:cNvPr id="2" name="Título vertical 1">
            <a:extLst>
              <a:ext uri="{FF2B5EF4-FFF2-40B4-BE49-F238E27FC236}">
                <a16:creationId xmlns:a16="http://schemas.microsoft.com/office/drawing/2014/main" id="{C2919B59-A053-854F-B0B7-05DD93A0C2D1}"/>
              </a:ext>
            </a:extLst>
          </p:cNvPr>
          <p:cNvSpPr>
            <a:spLocks noGrp="1"/>
          </p:cNvSpPr>
          <p:nvPr>
            <p:ph type="title" orient="vert"/>
          </p:nvPr>
        </p:nvSpPr>
        <p:spPr>
          <a:xfrm>
            <a:off x="9982200" y="365125"/>
            <a:ext cx="2209800" cy="5811838"/>
          </a:xfrm>
        </p:spPr>
        <p:txBody>
          <a:bodyPr vert="eaVert"/>
          <a:lstStyle>
            <a:lvl1pPr>
              <a:defRPr>
                <a:solidFill>
                  <a:schemeClr val="bg1"/>
                </a:solidFill>
              </a:defRPr>
            </a:lvl1p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814E626B-7F6A-8648-80D8-D9188596FA08}"/>
              </a:ext>
            </a:extLst>
          </p:cNvPr>
          <p:cNvSpPr>
            <a:spLocks noGrp="1"/>
          </p:cNvSpPr>
          <p:nvPr>
            <p:ph type="body" orient="vert" idx="1"/>
          </p:nvPr>
        </p:nvSpPr>
        <p:spPr>
          <a:xfrm>
            <a:off x="838203" y="365125"/>
            <a:ext cx="8877299" cy="5811838"/>
          </a:xfrm>
        </p:spPr>
        <p:txBody>
          <a:bodyPr vert="eaVert"/>
          <a:lstStyle/>
          <a:p>
            <a:r>
              <a:rPr lang="es-ES" dirty="0"/>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9103AD1E-5DAF-004A-AFF4-15D92BD10A6E}"/>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39174165-C490-0447-A415-72F12FB074F8}"/>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614C6806-62FA-5F4D-8F33-02770E62101B}"/>
              </a:ext>
            </a:extLst>
          </p:cNvPr>
          <p:cNvSpPr>
            <a:spLocks noGrp="1"/>
          </p:cNvSpPr>
          <p:nvPr>
            <p:ph type="sldNum" sz="quarter" idx="12"/>
          </p:nvPr>
        </p:nvSpPr>
        <p:spPr/>
        <p:txBody>
          <a:bodyPr/>
          <a:lstStyle/>
          <a:p>
            <a:fld id="{000BE7D5-5C85-8642-9089-F9C791E71C3B}" type="slidenum">
              <a:rPr lang="es-ES" smtClean="0"/>
              <a:t>‹Nº›</a:t>
            </a:fld>
            <a:endParaRPr lang="es-ES"/>
          </a:p>
        </p:txBody>
      </p:sp>
    </p:spTree>
    <p:extLst>
      <p:ext uri="{BB962C8B-B14F-4D97-AF65-F5344CB8AC3E}">
        <p14:creationId xmlns:p14="http://schemas.microsoft.com/office/powerpoint/2010/main" val="356487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61B1EC-E97C-B740-8DA4-D16564C2D2E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70B328-AA1A-8740-B7B4-B17FD1BC73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EA420A9B-168E-CE4E-BEC5-D03F9529E623}"/>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s-ES"/>
              <a:t>1st-2nd October 2024</a:t>
            </a:r>
          </a:p>
        </p:txBody>
      </p:sp>
      <p:sp>
        <p:nvSpPr>
          <p:cNvPr id="5" name="Marcador de pie de página 4">
            <a:extLst>
              <a:ext uri="{FF2B5EF4-FFF2-40B4-BE49-F238E27FC236}">
                <a16:creationId xmlns:a16="http://schemas.microsoft.com/office/drawing/2014/main" id="{8B6EE4F0-68A6-0A49-9A06-5450FD05A867}"/>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s-ES"/>
              <a:t>M.I. Ortiz  Third DONEs USERS</a:t>
            </a:r>
          </a:p>
        </p:txBody>
      </p:sp>
      <p:sp>
        <p:nvSpPr>
          <p:cNvPr id="6" name="Marcador de número de diapositiva 5">
            <a:extLst>
              <a:ext uri="{FF2B5EF4-FFF2-40B4-BE49-F238E27FC236}">
                <a16:creationId xmlns:a16="http://schemas.microsoft.com/office/drawing/2014/main" id="{592DFA54-185D-0444-81C8-0293CAC97CD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000BE7D5-5C85-8642-9089-F9C791E71C3B}" type="slidenum">
              <a:rPr lang="es-ES" smtClean="0"/>
              <a:t>‹Nº›</a:t>
            </a:fld>
            <a:endParaRPr lang="es-ES"/>
          </a:p>
        </p:txBody>
      </p:sp>
    </p:spTree>
    <p:extLst>
      <p:ext uri="{BB962C8B-B14F-4D97-AF65-F5344CB8AC3E}">
        <p14:creationId xmlns:p14="http://schemas.microsoft.com/office/powerpoint/2010/main" val="2087242788"/>
      </p:ext>
    </p:extLst>
  </p:cSld>
  <p:clrMap bg1="lt1" tx1="dk1" bg2="lt2" tx2="dk2" accent1="accent1" accent2="accent2" accent3="accent3" accent4="accent4" accent5="accent5" accent6="accent6" hlink="hlink" folHlink="folHlink"/>
  <p:sldLayoutIdLst>
    <p:sldLayoutId id="2147484008" r:id="rId1"/>
    <p:sldLayoutId id="2147484010" r:id="rId2"/>
    <p:sldLayoutId id="2147484061" r:id="rId3"/>
    <p:sldLayoutId id="2147484063" r:id="rId4"/>
    <p:sldLayoutId id="2147484011" r:id="rId5"/>
    <p:sldLayoutId id="2147484012" r:id="rId6"/>
    <p:sldLayoutId id="2147484013" r:id="rId7"/>
    <p:sldLayoutId id="2147484015" r:id="rId8"/>
    <p:sldLayoutId id="2147484018" r:id="rId9"/>
    <p:sldLayoutId id="2147484057" r:id="rId10"/>
    <p:sldLayoutId id="2147484067" r:id="rId11"/>
    <p:sldLayoutId id="2147484062" r:id="rId12"/>
    <p:sldLayoutId id="2147484065" r:id="rId13"/>
    <p:sldLayoutId id="2147484072" r:id="rId14"/>
    <p:sldLayoutId id="2147484071" r:id="rId15"/>
    <p:sldLayoutId id="2147484070" r:id="rId16"/>
  </p:sldLayoutIdLst>
  <p:hf hd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E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tmp"/><Relationship Id="rId4" Type="http://schemas.openxmlformats.org/officeDocument/2006/relationships/image" Target="../media/image61.tmp"/></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61.tmp"/><Relationship Id="rId4" Type="http://schemas.openxmlformats.org/officeDocument/2006/relationships/image" Target="../media/image60.tmp"/></Relationships>
</file>

<file path=ppt/slides/_rels/slide19.xml.rels><?xml version="1.0" encoding="UTF-8" standalone="yes"?>
<Relationships xmlns="http://schemas.openxmlformats.org/package/2006/relationships"><Relationship Id="rId8" Type="http://schemas.openxmlformats.org/officeDocument/2006/relationships/image" Target="../media/image68.tmp"/><Relationship Id="rId3" Type="http://schemas.openxmlformats.org/officeDocument/2006/relationships/diagramLayout" Target="../diagrams/layout4.xml"/><Relationship Id="rId7" Type="http://schemas.openxmlformats.org/officeDocument/2006/relationships/image" Target="../media/image67.tmp"/><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69.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7.tmp"/><Relationship Id="rId5" Type="http://schemas.openxmlformats.org/officeDocument/2006/relationships/image" Target="../media/image86.png"/><Relationship Id="rId4" Type="http://schemas.openxmlformats.org/officeDocument/2006/relationships/image" Target="../media/image85.tmp"/></Relationships>
</file>

<file path=ppt/slides/_rels/slide28.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62.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descr="cid:image001.png@01D9BBD3.F77BF590"/>
          <p:cNvPicPr>
            <a:picLocks noChangeAspect="1" noChangeArrowheads="1"/>
          </p:cNvPicPr>
          <p:nvPr/>
        </p:nvPicPr>
        <p:blipFill rotWithShape="1">
          <a:blip r:embed="rId3">
            <a:extLst>
              <a:ext uri="{28A0092B-C50C-407E-A947-70E740481C1C}">
                <a14:useLocalDpi xmlns:a14="http://schemas.microsoft.com/office/drawing/2010/main" val="0"/>
              </a:ext>
            </a:extLst>
          </a:blip>
          <a:srcRect r="18996" b="10004"/>
          <a:stretch/>
        </p:blipFill>
        <p:spPr bwMode="auto">
          <a:xfrm>
            <a:off x="7371738" y="6226704"/>
            <a:ext cx="1870466" cy="43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419" y="6224221"/>
            <a:ext cx="487333" cy="44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descr="Diagrama, Logotipo, nombre de la empresa&#10;&#10;Descripción generada automáticamente">
            <a:extLst>
              <a:ext uri="{FF2B5EF4-FFF2-40B4-BE49-F238E27FC236}">
                <a16:creationId xmlns:a16="http://schemas.microsoft.com/office/drawing/2014/main" id="{55CFEDD2-67C0-1DC5-9506-58C325077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190" y="6219427"/>
            <a:ext cx="949588" cy="445318"/>
          </a:xfrm>
          <a:prstGeom prst="rect">
            <a:avLst/>
          </a:prstGeom>
        </p:spPr>
      </p:pic>
      <p:pic>
        <p:nvPicPr>
          <p:cNvPr id="7" name="Imagen 6" descr="Un dibujo con letras&#10;&#10;Descripción generada automáticamente con confianza media">
            <a:extLst>
              <a:ext uri="{FF2B5EF4-FFF2-40B4-BE49-F238E27FC236}">
                <a16:creationId xmlns:a16="http://schemas.microsoft.com/office/drawing/2014/main" id="{891B98F0-42F5-16CB-4402-627D14034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7764" y="6224221"/>
            <a:ext cx="1686005" cy="419807"/>
          </a:xfrm>
          <a:prstGeom prst="rect">
            <a:avLst/>
          </a:prstGeom>
        </p:spPr>
      </p:pic>
      <p:pic>
        <p:nvPicPr>
          <p:cNvPr id="8" name="Imagen 4"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808" y="6216649"/>
            <a:ext cx="6460552" cy="4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905816" y="3043673"/>
            <a:ext cx="8158225" cy="1754326"/>
          </a:xfrm>
          <a:prstGeom prst="rect">
            <a:avLst/>
          </a:prstGeom>
        </p:spPr>
        <p:txBody>
          <a:bodyPr wrap="square">
            <a:spAutoFit/>
          </a:bodyPr>
          <a:lstStyle/>
          <a:p>
            <a:r>
              <a:rPr lang="en-US" sz="3600" b="1" dirty="0">
                <a:solidFill>
                  <a:schemeClr val="bg1"/>
                </a:solidFill>
                <a:latin typeface="Roboto Light"/>
              </a:rPr>
              <a:t>Technological challenges to supply medical radioisotopes from IFMIF-DONES with neutrons</a:t>
            </a:r>
          </a:p>
        </p:txBody>
      </p:sp>
      <p:sp>
        <p:nvSpPr>
          <p:cNvPr id="3" name="Rectángulo 2"/>
          <p:cNvSpPr/>
          <p:nvPr/>
        </p:nvSpPr>
        <p:spPr>
          <a:xfrm>
            <a:off x="1148704" y="5257624"/>
            <a:ext cx="10252721" cy="646331"/>
          </a:xfrm>
          <a:prstGeom prst="rect">
            <a:avLst/>
          </a:prstGeom>
        </p:spPr>
        <p:txBody>
          <a:bodyPr wrap="square">
            <a:spAutoFit/>
          </a:bodyPr>
          <a:lstStyle/>
          <a:p>
            <a:pPr algn="ctr"/>
            <a:r>
              <a:rPr lang="en-GB" dirty="0">
                <a:effectLst>
                  <a:outerShdw blurRad="38100" dist="38100" dir="2700000" algn="tl">
                    <a:srgbClr val="000000">
                      <a:alpha val="43137"/>
                    </a:srgbClr>
                  </a:outerShdw>
                </a:effectLst>
                <a:cs typeface="Times New Roman" panose="02020603050405020304" pitchFamily="18" charset="0"/>
              </a:rPr>
              <a:t>M.I. Ortiz*, </a:t>
            </a:r>
            <a:r>
              <a:rPr lang="en-GB" dirty="0" err="1">
                <a:effectLst>
                  <a:outerShdw blurRad="38100" dist="38100" dir="2700000" algn="tl">
                    <a:srgbClr val="000000">
                      <a:alpha val="43137"/>
                    </a:srgbClr>
                  </a:outerShdw>
                </a:effectLst>
                <a:cs typeface="Times New Roman" panose="02020603050405020304" pitchFamily="18" charset="0"/>
              </a:rPr>
              <a:t>F.Mota</a:t>
            </a:r>
            <a:r>
              <a:rPr lang="en-GB" dirty="0">
                <a:effectLst>
                  <a:outerShdw blurRad="38100" dist="38100" dir="2700000" algn="tl">
                    <a:srgbClr val="000000">
                      <a:alpha val="43137"/>
                    </a:srgbClr>
                  </a:outerShdw>
                </a:effectLst>
                <a:cs typeface="Times New Roman" panose="02020603050405020304" pitchFamily="18" charset="0"/>
              </a:rPr>
              <a:t>, E. López-</a:t>
            </a:r>
            <a:r>
              <a:rPr lang="en-GB" dirty="0" err="1">
                <a:effectLst>
                  <a:outerShdw blurRad="38100" dist="38100" dir="2700000" algn="tl">
                    <a:srgbClr val="000000">
                      <a:alpha val="43137"/>
                    </a:srgbClr>
                  </a:outerShdw>
                </a:effectLst>
                <a:cs typeface="Times New Roman" panose="02020603050405020304" pitchFamily="18" charset="0"/>
              </a:rPr>
              <a:t>Melero</a:t>
            </a:r>
            <a:r>
              <a:rPr lang="en-GB" dirty="0">
                <a:effectLst>
                  <a:outerShdw blurRad="38100" dist="38100" dir="2700000" algn="tl">
                    <a:srgbClr val="000000">
                      <a:alpha val="43137"/>
                    </a:srgbClr>
                  </a:outerShdw>
                </a:effectLst>
                <a:cs typeface="Times New Roman" panose="02020603050405020304" pitchFamily="18" charset="0"/>
              </a:rPr>
              <a:t>, I. Porras, J. </a:t>
            </a:r>
            <a:r>
              <a:rPr lang="en-GB" dirty="0" err="1">
                <a:effectLst>
                  <a:outerShdw blurRad="38100" dist="38100" dir="2700000" algn="tl">
                    <a:srgbClr val="000000">
                      <a:alpha val="43137"/>
                    </a:srgbClr>
                  </a:outerShdw>
                </a:effectLst>
                <a:cs typeface="Times New Roman" panose="02020603050405020304" pitchFamily="18" charset="0"/>
              </a:rPr>
              <a:t>Praena</a:t>
            </a:r>
            <a:r>
              <a:rPr lang="en-GB" dirty="0">
                <a:cs typeface="Times New Roman" panose="02020603050405020304" pitchFamily="18" charset="0"/>
              </a:rPr>
              <a:t>, M. Alcantud,  N. Ballesteros, A. Dilla, E. Fernández, J. Gallo, J.C. Marugan, C. Prieto, I. Cobo, O. Oliva, D. </a:t>
            </a:r>
            <a:r>
              <a:rPr lang="en-GB" dirty="0" err="1">
                <a:cs typeface="Times New Roman" panose="02020603050405020304" pitchFamily="18" charset="0"/>
              </a:rPr>
              <a:t>Terán</a:t>
            </a:r>
            <a:endParaRPr lang="en-GB" dirty="0">
              <a:cs typeface="Times New Roman" panose="02020603050405020304" pitchFamily="18" charset="0"/>
            </a:endParaRPr>
          </a:p>
        </p:txBody>
      </p:sp>
      <p:sp>
        <p:nvSpPr>
          <p:cNvPr id="19" name="Marcador de fecha 18">
            <a:extLst>
              <a:ext uri="{FF2B5EF4-FFF2-40B4-BE49-F238E27FC236}">
                <a16:creationId xmlns:a16="http://schemas.microsoft.com/office/drawing/2014/main" id="{884658F8-B0A8-0A44-9FB1-A520F5172E36}"/>
              </a:ext>
            </a:extLst>
          </p:cNvPr>
          <p:cNvSpPr>
            <a:spLocks noGrp="1"/>
          </p:cNvSpPr>
          <p:nvPr>
            <p:ph type="dt" sz="half" idx="10"/>
          </p:nvPr>
        </p:nvSpPr>
        <p:spPr/>
        <p:txBody>
          <a:bodyPr/>
          <a:lstStyle/>
          <a:p>
            <a:r>
              <a:rPr lang="es-ES"/>
              <a:t>1st-2nd October 2024</a:t>
            </a:r>
          </a:p>
        </p:txBody>
      </p:sp>
      <p:sp>
        <p:nvSpPr>
          <p:cNvPr id="20" name="Marcador de pie de página 19">
            <a:extLst>
              <a:ext uri="{FF2B5EF4-FFF2-40B4-BE49-F238E27FC236}">
                <a16:creationId xmlns:a16="http://schemas.microsoft.com/office/drawing/2014/main" id="{E797E997-4D23-1741-8EF3-5D77FA6D234B}"/>
              </a:ext>
            </a:extLst>
          </p:cNvPr>
          <p:cNvSpPr>
            <a:spLocks noGrp="1"/>
          </p:cNvSpPr>
          <p:nvPr>
            <p:ph type="ftr" sz="quarter" idx="11"/>
          </p:nvPr>
        </p:nvSpPr>
        <p:spPr/>
        <p:txBody>
          <a:bodyPr/>
          <a:lstStyle/>
          <a:p>
            <a:r>
              <a:rPr lang="es-ES"/>
              <a:t>M.I. Ortiz  Third DONEs USERS</a:t>
            </a:r>
          </a:p>
        </p:txBody>
      </p:sp>
      <p:sp>
        <p:nvSpPr>
          <p:cNvPr id="21" name="Marcador de número de diapositiva 20">
            <a:extLst>
              <a:ext uri="{FF2B5EF4-FFF2-40B4-BE49-F238E27FC236}">
                <a16:creationId xmlns:a16="http://schemas.microsoft.com/office/drawing/2014/main" id="{557CCDE2-390C-6243-8E35-132FCD7FA1B6}"/>
              </a:ext>
            </a:extLst>
          </p:cNvPr>
          <p:cNvSpPr>
            <a:spLocks noGrp="1"/>
          </p:cNvSpPr>
          <p:nvPr>
            <p:ph type="sldNum" sz="quarter" idx="12"/>
          </p:nvPr>
        </p:nvSpPr>
        <p:spPr/>
        <p:txBody>
          <a:bodyPr/>
          <a:lstStyle/>
          <a:p>
            <a:fld id="{000BE7D5-5C85-8642-9089-F9C791E71C3B}" type="slidenum">
              <a:rPr lang="es-ES" smtClean="0"/>
              <a:t>1</a:t>
            </a:fld>
            <a:endParaRPr lang="es-ES"/>
          </a:p>
        </p:txBody>
      </p:sp>
      <p:sp>
        <p:nvSpPr>
          <p:cNvPr id="23" name="Subtítulo 11">
            <a:extLst>
              <a:ext uri="{FF2B5EF4-FFF2-40B4-BE49-F238E27FC236}">
                <a16:creationId xmlns:a16="http://schemas.microsoft.com/office/drawing/2014/main" id="{00524D15-ECD9-DE4D-A31D-D6B1B3B3BEE7}"/>
              </a:ext>
            </a:extLst>
          </p:cNvPr>
          <p:cNvSpPr txBox="1">
            <a:spLocks/>
          </p:cNvSpPr>
          <p:nvPr/>
        </p:nvSpPr>
        <p:spPr>
          <a:xfrm>
            <a:off x="5902038" y="728115"/>
            <a:ext cx="5079064" cy="1167179"/>
          </a:xfrm>
          <a:prstGeom prst="rect">
            <a:avLst/>
          </a:prstGeom>
        </p:spPr>
        <p:txBody>
          <a:bodyPr vert="horz" lIns="91440" tIns="45720" rIns="91440" bIns="45720" rtlCol="0">
            <a:no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2400" b="1" dirty="0"/>
              <a:t>3rd DONES User Meeting </a:t>
            </a:r>
            <a:r>
              <a:rPr lang="en-US" sz="2400" dirty="0"/>
              <a:t> </a:t>
            </a:r>
          </a:p>
          <a:p>
            <a:r>
              <a:rPr lang="en-US" sz="2400" b="1" dirty="0"/>
              <a:t>1st</a:t>
            </a:r>
            <a:r>
              <a:rPr lang="en-US" sz="2400" dirty="0"/>
              <a:t> -</a:t>
            </a:r>
            <a:r>
              <a:rPr lang="en-US" sz="2400" b="1" dirty="0"/>
              <a:t>2rd October 2024 </a:t>
            </a:r>
          </a:p>
          <a:p>
            <a:r>
              <a:rPr lang="en-US" sz="2400" b="1" dirty="0"/>
              <a:t>Zagreb</a:t>
            </a:r>
          </a:p>
          <a:p>
            <a:pPr marL="285750" indent="-285750">
              <a:buFontTx/>
              <a:buChar char="-"/>
            </a:pPr>
            <a:endParaRPr lang="en-US" sz="2400" b="1" dirty="0"/>
          </a:p>
          <a:p>
            <a:pPr marL="285750" indent="-285750">
              <a:buFontTx/>
              <a:buChar char="-"/>
            </a:pPr>
            <a:endParaRPr lang="es-ES" sz="2400" b="1" dirty="0"/>
          </a:p>
        </p:txBody>
      </p:sp>
    </p:spTree>
    <p:extLst>
      <p:ext uri="{BB962C8B-B14F-4D97-AF65-F5344CB8AC3E}">
        <p14:creationId xmlns:p14="http://schemas.microsoft.com/office/powerpoint/2010/main" val="168934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2EE8D9F7-FD9B-DE46-A472-87C22C30DE4B}"/>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583677DA-CEBD-CD41-B638-A07106A82DBC}"/>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6" name="Marcador de número de diapositiva 5">
            <a:extLst>
              <a:ext uri="{FF2B5EF4-FFF2-40B4-BE49-F238E27FC236}">
                <a16:creationId xmlns:a16="http://schemas.microsoft.com/office/drawing/2014/main" id="{B2A3837D-1987-C34D-B4A5-F36ABDCB544A}"/>
              </a:ext>
            </a:extLst>
          </p:cNvPr>
          <p:cNvSpPr>
            <a:spLocks noGrp="1"/>
          </p:cNvSpPr>
          <p:nvPr>
            <p:ph type="sldNum" sz="quarter" idx="12"/>
          </p:nvPr>
        </p:nvSpPr>
        <p:spPr/>
        <p:txBody>
          <a:bodyPr/>
          <a:lstStyle/>
          <a:p>
            <a:fld id="{000BE7D5-5C85-8642-9089-F9C791E71C3B}" type="slidenum">
              <a:rPr lang="es-ES" smtClean="0"/>
              <a:t>10</a:t>
            </a:fld>
            <a:endParaRPr lang="es-ES"/>
          </a:p>
        </p:txBody>
      </p:sp>
      <p:sp>
        <p:nvSpPr>
          <p:cNvPr id="26" name="Título 25"/>
          <p:cNvSpPr>
            <a:spLocks noGrp="1"/>
          </p:cNvSpPr>
          <p:nvPr>
            <p:ph type="title"/>
          </p:nvPr>
        </p:nvSpPr>
        <p:spPr/>
        <p:txBody>
          <a:bodyPr>
            <a:normAutofit/>
          </a:bodyPr>
          <a:lstStyle/>
          <a:p>
            <a:r>
              <a:rPr lang="es-ES" sz="3200" b="1" dirty="0" err="1">
                <a:latin typeface="+mj-lt"/>
              </a:rPr>
              <a:t>Two</a:t>
            </a:r>
            <a:r>
              <a:rPr lang="es-ES" sz="3200" b="1" dirty="0">
                <a:latin typeface="+mj-lt"/>
              </a:rPr>
              <a:t> </a:t>
            </a:r>
            <a:r>
              <a:rPr lang="es-ES" sz="3200" b="1" dirty="0" err="1">
                <a:latin typeface="+mj-lt"/>
              </a:rPr>
              <a:t>different</a:t>
            </a:r>
            <a:r>
              <a:rPr lang="es-ES" sz="3200" b="1" dirty="0">
                <a:latin typeface="+mj-lt"/>
              </a:rPr>
              <a:t> </a:t>
            </a:r>
            <a:r>
              <a:rPr lang="es-ES" sz="3200" b="1" dirty="0" err="1">
                <a:latin typeface="+mj-lt"/>
              </a:rPr>
              <a:t>paths</a:t>
            </a:r>
            <a:r>
              <a:rPr lang="es-ES" sz="3200" b="1" dirty="0">
                <a:latin typeface="+mj-lt"/>
              </a:rPr>
              <a:t> to produce </a:t>
            </a:r>
            <a:r>
              <a:rPr lang="es-ES" sz="3200" b="1" baseline="30000" dirty="0">
                <a:latin typeface="+mj-lt"/>
              </a:rPr>
              <a:t>99</a:t>
            </a:r>
            <a:r>
              <a:rPr lang="es-ES" sz="3200" b="1" dirty="0">
                <a:latin typeface="+mj-lt"/>
              </a:rPr>
              <a:t>Mo</a:t>
            </a:r>
            <a:endParaRPr lang="es-ES" sz="3200" dirty="0">
              <a:latin typeface="+mj-lt"/>
            </a:endParaRPr>
          </a:p>
        </p:txBody>
      </p:sp>
      <p:sp>
        <p:nvSpPr>
          <p:cNvPr id="35" name="Forma libre 34"/>
          <p:cNvSpPr/>
          <p:nvPr/>
        </p:nvSpPr>
        <p:spPr>
          <a:xfrm>
            <a:off x="324988" y="1860110"/>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err="1">
                <a:latin typeface="Calibri" panose="020F0502020204030204"/>
                <a:ea typeface="+mn-ea"/>
                <a:cs typeface="+mn-cs"/>
              </a:rPr>
              <a:t>Reactors</a:t>
            </a:r>
            <a:endParaRPr lang="es-ES" sz="1600" b="1" kern="1200" dirty="0">
              <a:latin typeface="Calibri" panose="020F0502020204030204"/>
              <a:ea typeface="+mn-ea"/>
              <a:cs typeface="+mn-cs"/>
            </a:endParaRPr>
          </a:p>
        </p:txBody>
      </p:sp>
      <p:sp>
        <p:nvSpPr>
          <p:cNvPr id="37" name="Forma libre 36"/>
          <p:cNvSpPr/>
          <p:nvPr/>
        </p:nvSpPr>
        <p:spPr>
          <a:xfrm>
            <a:off x="2609339" y="1606632"/>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kern="1200" baseline="30000" dirty="0">
                <a:latin typeface="Calibri" panose="020F0502020204030204"/>
                <a:ea typeface="+mn-ea"/>
                <a:cs typeface="+mn-cs"/>
              </a:rPr>
              <a:t>98</a:t>
            </a:r>
            <a:r>
              <a:rPr lang="es-ES" kern="1200" dirty="0">
                <a:latin typeface="Calibri" panose="020F0502020204030204"/>
                <a:ea typeface="+mn-ea"/>
                <a:cs typeface="+mn-cs"/>
              </a:rPr>
              <a:t>Mo</a:t>
            </a:r>
          </a:p>
          <a:p>
            <a:pPr lvl="0" algn="ctr" defTabSz="533400">
              <a:lnSpc>
                <a:spcPct val="90000"/>
              </a:lnSpc>
              <a:spcBef>
                <a:spcPct val="0"/>
              </a:spcBef>
              <a:spcAft>
                <a:spcPct val="35000"/>
              </a:spcAft>
            </a:pPr>
            <a:r>
              <a:rPr lang="en-US" sz="1200" dirty="0">
                <a:solidFill>
                  <a:prstClr val="black"/>
                </a:solidFill>
                <a:latin typeface="Arial MT"/>
                <a:ea typeface="Arial MT"/>
                <a:cs typeface="Arial MT"/>
              </a:rPr>
              <a:t>Enriched target</a:t>
            </a:r>
            <a:endParaRPr lang="es-ES" sz="1200" kern="1200" dirty="0">
              <a:latin typeface="Calibri" panose="020F0502020204030204"/>
            </a:endParaRPr>
          </a:p>
        </p:txBody>
      </p:sp>
      <p:sp>
        <p:nvSpPr>
          <p:cNvPr id="39" name="Forma libre 38"/>
          <p:cNvSpPr/>
          <p:nvPr/>
        </p:nvSpPr>
        <p:spPr>
          <a:xfrm>
            <a:off x="4496035" y="1658023"/>
            <a:ext cx="1046454" cy="602565"/>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a:latin typeface="Calibri" panose="020F0502020204030204"/>
                <a:ea typeface="+mn-ea"/>
                <a:cs typeface="+mn-cs"/>
              </a:rPr>
              <a:t>n, </a:t>
            </a:r>
            <a:r>
              <a:rPr lang="el-GR" sz="1600" b="1" kern="1200" dirty="0">
                <a:latin typeface="Calibri" panose="020F0502020204030204"/>
                <a:ea typeface="+mn-ea"/>
                <a:cs typeface="+mn-cs"/>
              </a:rPr>
              <a:t>γ</a:t>
            </a:r>
            <a:endParaRPr lang="es-ES" sz="1600" b="1" kern="1200" dirty="0">
              <a:latin typeface="Calibri" panose="020F0502020204030204"/>
              <a:ea typeface="+mn-ea"/>
              <a:cs typeface="+mn-cs"/>
            </a:endParaRPr>
          </a:p>
        </p:txBody>
      </p:sp>
      <p:sp>
        <p:nvSpPr>
          <p:cNvPr id="41" name="Forma libre 40"/>
          <p:cNvSpPr/>
          <p:nvPr/>
        </p:nvSpPr>
        <p:spPr>
          <a:xfrm>
            <a:off x="2543904" y="2839134"/>
            <a:ext cx="1496830" cy="697428"/>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b="1" kern="1200" baseline="30000" dirty="0">
                <a:latin typeface="Calibri" panose="020F0502020204030204"/>
                <a:ea typeface="+mn-ea"/>
                <a:cs typeface="+mn-cs"/>
              </a:rPr>
              <a:t>235</a:t>
            </a:r>
            <a:r>
              <a:rPr lang="es-ES" b="1" kern="1200" dirty="0">
                <a:latin typeface="Calibri" panose="020F0502020204030204"/>
                <a:ea typeface="+mn-ea"/>
                <a:cs typeface="+mn-cs"/>
              </a:rPr>
              <a:t>U</a:t>
            </a:r>
          </a:p>
          <a:p>
            <a:pPr marL="31750" lvl="0" algn="ctr" defTabSz="514350">
              <a:spcBef>
                <a:spcPts val="585"/>
              </a:spcBef>
            </a:pPr>
            <a:r>
              <a:rPr lang="en-US" sz="1400" b="1" dirty="0">
                <a:solidFill>
                  <a:srgbClr val="FF0000"/>
                </a:solidFill>
                <a:latin typeface="Arial MT"/>
                <a:ea typeface="Arial MT"/>
                <a:cs typeface="Arial MT"/>
              </a:rPr>
              <a:t>HEU /  </a:t>
            </a:r>
            <a:r>
              <a:rPr lang="en-US" sz="1400" b="1" dirty="0">
                <a:solidFill>
                  <a:prstClr val="black"/>
                </a:solidFill>
                <a:latin typeface="Arial MT"/>
                <a:ea typeface="Arial MT"/>
                <a:cs typeface="Arial MT"/>
              </a:rPr>
              <a:t>LEU</a:t>
            </a:r>
            <a:endParaRPr lang="es-ES" sz="1400" b="1" kern="1200" dirty="0">
              <a:latin typeface="Calibri" panose="020F0502020204030204"/>
            </a:endParaRPr>
          </a:p>
        </p:txBody>
      </p:sp>
      <p:sp>
        <p:nvSpPr>
          <p:cNvPr id="43" name="Forma libre 42"/>
          <p:cNvSpPr/>
          <p:nvPr/>
        </p:nvSpPr>
        <p:spPr>
          <a:xfrm>
            <a:off x="4519324" y="2877368"/>
            <a:ext cx="1023165" cy="617341"/>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a:latin typeface="Calibri" panose="020F0502020204030204"/>
                <a:ea typeface="+mn-ea"/>
                <a:cs typeface="+mn-cs"/>
              </a:rPr>
              <a:t>n, f</a:t>
            </a:r>
          </a:p>
        </p:txBody>
      </p:sp>
      <p:sp>
        <p:nvSpPr>
          <p:cNvPr id="45" name="Forma libre 44"/>
          <p:cNvSpPr/>
          <p:nvPr/>
        </p:nvSpPr>
        <p:spPr>
          <a:xfrm>
            <a:off x="310446" y="4074995"/>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err="1">
                <a:latin typeface="Calibri" panose="020F0502020204030204"/>
                <a:ea typeface="+mn-ea"/>
                <a:cs typeface="+mn-cs"/>
              </a:rPr>
              <a:t>Accelerators</a:t>
            </a:r>
            <a:endParaRPr lang="es-ES" sz="1600" b="1" kern="1200" dirty="0">
              <a:latin typeface="Calibri" panose="020F0502020204030204"/>
              <a:ea typeface="+mn-ea"/>
              <a:cs typeface="+mn-cs"/>
            </a:endParaRPr>
          </a:p>
        </p:txBody>
      </p:sp>
      <p:sp>
        <p:nvSpPr>
          <p:cNvPr id="51" name="Forma libre 50"/>
          <p:cNvSpPr/>
          <p:nvPr/>
        </p:nvSpPr>
        <p:spPr>
          <a:xfrm>
            <a:off x="2541099" y="4108039"/>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b="1" kern="1200" baseline="30000" dirty="0">
                <a:latin typeface="Calibri" panose="020F0502020204030204"/>
              </a:rPr>
              <a:t>100</a:t>
            </a:r>
            <a:r>
              <a:rPr lang="es-ES" b="1" kern="1200" dirty="0">
                <a:latin typeface="Calibri" panose="020F0502020204030204"/>
              </a:rPr>
              <a:t>Mo</a:t>
            </a:r>
          </a:p>
          <a:p>
            <a:pPr algn="ctr" defTabSz="533400">
              <a:lnSpc>
                <a:spcPct val="90000"/>
              </a:lnSpc>
              <a:spcBef>
                <a:spcPct val="0"/>
              </a:spcBef>
              <a:spcAft>
                <a:spcPct val="35000"/>
              </a:spcAft>
            </a:pPr>
            <a:r>
              <a:rPr lang="en-US" sz="1400" dirty="0">
                <a:solidFill>
                  <a:prstClr val="black"/>
                </a:solidFill>
                <a:latin typeface="Arial MT"/>
                <a:ea typeface="Arial MT"/>
                <a:cs typeface="Arial MT"/>
              </a:rPr>
              <a:t>Enriched target</a:t>
            </a:r>
            <a:endParaRPr lang="es-ES" sz="1400" dirty="0"/>
          </a:p>
        </p:txBody>
      </p:sp>
      <p:sp>
        <p:nvSpPr>
          <p:cNvPr id="53" name="Forma libre 52"/>
          <p:cNvSpPr/>
          <p:nvPr/>
        </p:nvSpPr>
        <p:spPr>
          <a:xfrm>
            <a:off x="4520520" y="3851965"/>
            <a:ext cx="1021970" cy="373961"/>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l-GR" sz="1600" b="1" kern="1200" dirty="0">
                <a:latin typeface="Calibri" panose="020F0502020204030204"/>
                <a:ea typeface="+mn-ea"/>
                <a:cs typeface="+mn-cs"/>
              </a:rPr>
              <a:t>γ</a:t>
            </a:r>
            <a:r>
              <a:rPr lang="es-ES" sz="1600" b="1" kern="1200" dirty="0">
                <a:latin typeface="Calibri" panose="020F0502020204030204"/>
                <a:ea typeface="+mn-ea"/>
                <a:cs typeface="+mn-cs"/>
              </a:rPr>
              <a:t>, n  </a:t>
            </a:r>
            <a:endParaRPr lang="es-ES" sz="1600" kern="1200" dirty="0">
              <a:latin typeface="Calibri" panose="020F0502020204030204"/>
              <a:ea typeface="+mn-ea"/>
              <a:cs typeface="+mn-cs"/>
            </a:endParaRPr>
          </a:p>
        </p:txBody>
      </p:sp>
      <p:cxnSp>
        <p:nvCxnSpPr>
          <p:cNvPr id="75" name="Conector recto de flecha 74"/>
          <p:cNvCxnSpPr>
            <a:cxnSpLocks/>
          </p:cNvCxnSpPr>
          <p:nvPr/>
        </p:nvCxnSpPr>
        <p:spPr>
          <a:xfrm flipV="1">
            <a:off x="1756383" y="1919809"/>
            <a:ext cx="852956" cy="2973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7" name="Conector recto de flecha 76"/>
          <p:cNvCxnSpPr>
            <a:stCxn id="35" idx="4"/>
          </p:cNvCxnSpPr>
          <p:nvPr/>
        </p:nvCxnSpPr>
        <p:spPr>
          <a:xfrm>
            <a:off x="1756383" y="2504237"/>
            <a:ext cx="784716" cy="5883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0" name="Conector recto de flecha 79"/>
          <p:cNvCxnSpPr>
            <a:endCxn id="41" idx="7"/>
          </p:cNvCxnSpPr>
          <p:nvPr/>
        </p:nvCxnSpPr>
        <p:spPr>
          <a:xfrm flipV="1">
            <a:off x="1693088" y="3466819"/>
            <a:ext cx="850816" cy="7591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1" name="Conector recto de flecha 80"/>
          <p:cNvCxnSpPr>
            <a:cxnSpLocks/>
          </p:cNvCxnSpPr>
          <p:nvPr/>
        </p:nvCxnSpPr>
        <p:spPr>
          <a:xfrm flipV="1">
            <a:off x="1756383" y="4474257"/>
            <a:ext cx="818836" cy="39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5" name="Conector recto de flecha 84"/>
          <p:cNvCxnSpPr>
            <a:cxnSpLocks/>
          </p:cNvCxnSpPr>
          <p:nvPr/>
        </p:nvCxnSpPr>
        <p:spPr>
          <a:xfrm flipV="1">
            <a:off x="4037423" y="1919809"/>
            <a:ext cx="442291" cy="35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1" name="Conector recto de flecha 90"/>
          <p:cNvCxnSpPr>
            <a:cxnSpLocks/>
          </p:cNvCxnSpPr>
          <p:nvPr/>
        </p:nvCxnSpPr>
        <p:spPr>
          <a:xfrm>
            <a:off x="3961505" y="4547928"/>
            <a:ext cx="557819" cy="135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2" name="Conector recto de flecha 91"/>
          <p:cNvCxnSpPr>
            <a:cxnSpLocks/>
          </p:cNvCxnSpPr>
          <p:nvPr/>
        </p:nvCxnSpPr>
        <p:spPr>
          <a:xfrm flipV="1">
            <a:off x="4053745" y="3206829"/>
            <a:ext cx="442291" cy="35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98" name="Imagen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274" y="1155360"/>
            <a:ext cx="1099472" cy="903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4" name="Rectángulo 113"/>
          <p:cNvSpPr/>
          <p:nvPr/>
        </p:nvSpPr>
        <p:spPr>
          <a:xfrm>
            <a:off x="5815858" y="2246552"/>
            <a:ext cx="4515370" cy="369332"/>
          </a:xfrm>
          <a:prstGeom prst="rect">
            <a:avLst/>
          </a:prstGeom>
        </p:spPr>
        <p:txBody>
          <a:bodyPr wrap="square">
            <a:spAutoFit/>
          </a:bodyPr>
          <a:lstStyle/>
          <a:p>
            <a:pPr algn="ctr"/>
            <a:r>
              <a:rPr lang="es-ES" dirty="0" err="1">
                <a:solidFill>
                  <a:srgbClr val="C44ECB"/>
                </a:solidFill>
              </a:rPr>
              <a:t>Neutron</a:t>
            </a:r>
            <a:r>
              <a:rPr lang="es-ES" dirty="0">
                <a:solidFill>
                  <a:srgbClr val="C44ECB"/>
                </a:solidFill>
              </a:rPr>
              <a:t> </a:t>
            </a:r>
            <a:r>
              <a:rPr lang="es-ES" dirty="0" err="1">
                <a:solidFill>
                  <a:srgbClr val="C44ECB"/>
                </a:solidFill>
              </a:rPr>
              <a:t>Energy</a:t>
            </a:r>
            <a:r>
              <a:rPr lang="es-ES" dirty="0">
                <a:solidFill>
                  <a:srgbClr val="C44ECB"/>
                </a:solidFill>
              </a:rPr>
              <a:t>  </a:t>
            </a:r>
            <a:r>
              <a:rPr lang="es-ES" dirty="0" err="1">
                <a:solidFill>
                  <a:srgbClr val="C44ECB"/>
                </a:solidFill>
              </a:rPr>
              <a:t>below</a:t>
            </a:r>
            <a:r>
              <a:rPr lang="es-ES" dirty="0">
                <a:solidFill>
                  <a:srgbClr val="C44ECB"/>
                </a:solidFill>
              </a:rPr>
              <a:t> </a:t>
            </a:r>
            <a:r>
              <a:rPr lang="es-ES" b="1" dirty="0">
                <a:solidFill>
                  <a:srgbClr val="C44ECB"/>
                </a:solidFill>
              </a:rPr>
              <a:t>7  </a:t>
            </a:r>
            <a:r>
              <a:rPr lang="es-ES" b="1" dirty="0" err="1">
                <a:solidFill>
                  <a:srgbClr val="C44ECB"/>
                </a:solidFill>
              </a:rPr>
              <a:t>MeV</a:t>
            </a:r>
            <a:endParaRPr lang="es-ES" b="1" dirty="0">
              <a:solidFill>
                <a:srgbClr val="C44ECB"/>
              </a:solidFill>
            </a:endParaRPr>
          </a:p>
        </p:txBody>
      </p:sp>
      <p:sp>
        <p:nvSpPr>
          <p:cNvPr id="2" name="CuadroTexto 1">
            <a:extLst>
              <a:ext uri="{FF2B5EF4-FFF2-40B4-BE49-F238E27FC236}">
                <a16:creationId xmlns:a16="http://schemas.microsoft.com/office/drawing/2014/main" id="{B62EB8CA-BB93-2B4E-8902-89629CE247B9}"/>
              </a:ext>
            </a:extLst>
          </p:cNvPr>
          <p:cNvSpPr txBox="1"/>
          <p:nvPr/>
        </p:nvSpPr>
        <p:spPr>
          <a:xfrm>
            <a:off x="6485935" y="2631806"/>
            <a:ext cx="5117327" cy="923330"/>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rgbClr val="FF0000"/>
                </a:solidFill>
              </a:rPr>
              <a:t>95%</a:t>
            </a:r>
            <a:r>
              <a:rPr lang="es-ES" dirty="0"/>
              <a:t> </a:t>
            </a:r>
            <a:r>
              <a:rPr lang="es-ES" dirty="0" err="1"/>
              <a:t>wordwilde</a:t>
            </a:r>
            <a:r>
              <a:rPr lang="es-ES" dirty="0"/>
              <a:t> </a:t>
            </a:r>
            <a:r>
              <a:rPr lang="es-ES" dirty="0" err="1"/>
              <a:t>production</a:t>
            </a:r>
            <a:r>
              <a:rPr lang="es-ES" dirty="0"/>
              <a:t> of Mo-99 </a:t>
            </a:r>
            <a:r>
              <a:rPr lang="es-ES" b="1" dirty="0">
                <a:solidFill>
                  <a:schemeClr val="accent4"/>
                </a:solidFill>
              </a:rPr>
              <a:t>∼</a:t>
            </a:r>
          </a:p>
          <a:p>
            <a:pPr marL="285750" indent="-285750">
              <a:buFont typeface="Arial" panose="020B0604020202020204" pitchFamily="34" charset="0"/>
              <a:buChar char="•"/>
            </a:pPr>
            <a:r>
              <a:rPr lang="es-ES" dirty="0"/>
              <a:t>𝞂</a:t>
            </a:r>
            <a:r>
              <a:rPr lang="es-ES" baseline="-25000" dirty="0"/>
              <a:t>U235</a:t>
            </a:r>
            <a:r>
              <a:rPr lang="es-ES" dirty="0"/>
              <a:t>= 581b   → High </a:t>
            </a:r>
            <a:r>
              <a:rPr lang="es-ES" dirty="0" err="1"/>
              <a:t>specific</a:t>
            </a:r>
            <a:r>
              <a:rPr lang="es-ES" dirty="0"/>
              <a:t> </a:t>
            </a:r>
            <a:r>
              <a:rPr lang="es-ES" dirty="0" err="1"/>
              <a:t>activity</a:t>
            </a:r>
            <a:r>
              <a:rPr lang="es-ES" dirty="0"/>
              <a:t>  Mo-99</a:t>
            </a:r>
            <a:r>
              <a:rPr lang="es-ES" b="1" dirty="0">
                <a:solidFill>
                  <a:srgbClr val="00B050"/>
                </a:solidFill>
              </a:rPr>
              <a:t>✓ </a:t>
            </a:r>
          </a:p>
          <a:p>
            <a:pPr marL="285750" indent="-285750">
              <a:buFont typeface="Arial" panose="020B0604020202020204" pitchFamily="34" charset="0"/>
              <a:buChar char="•"/>
            </a:pPr>
            <a:r>
              <a:rPr lang="es-ES" dirty="0" err="1"/>
              <a:t>Difficult</a:t>
            </a:r>
            <a:r>
              <a:rPr lang="es-ES" dirty="0"/>
              <a:t> </a:t>
            </a:r>
            <a:r>
              <a:rPr lang="es-ES" dirty="0" err="1"/>
              <a:t>processing</a:t>
            </a:r>
            <a:r>
              <a:rPr lang="es-ES" dirty="0">
                <a:solidFill>
                  <a:srgbClr val="FF0000"/>
                </a:solidFill>
              </a:rPr>
              <a:t> ✘</a:t>
            </a:r>
            <a:endParaRPr lang="es-ES" dirty="0"/>
          </a:p>
        </p:txBody>
      </p:sp>
      <p:sp>
        <p:nvSpPr>
          <p:cNvPr id="18" name="Rectángulo 17">
            <a:extLst>
              <a:ext uri="{FF2B5EF4-FFF2-40B4-BE49-F238E27FC236}">
                <a16:creationId xmlns:a16="http://schemas.microsoft.com/office/drawing/2014/main" id="{1103F226-E91F-A94F-B74E-64A3BE1CEDE1}"/>
              </a:ext>
            </a:extLst>
          </p:cNvPr>
          <p:cNvSpPr/>
          <p:nvPr/>
        </p:nvSpPr>
        <p:spPr>
          <a:xfrm>
            <a:off x="6472651" y="3940256"/>
            <a:ext cx="5473968" cy="1754326"/>
          </a:xfrm>
          <a:prstGeom prst="rect">
            <a:avLst/>
          </a:prstGeom>
          <a:noFill/>
          <a:ln w="38100">
            <a:no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marL="285750" lvl="0" indent="-285750">
              <a:buFont typeface="Arial" panose="020B0604020202020204" pitchFamily="34" charset="0"/>
              <a:buChar char="•"/>
              <a:defRPr/>
            </a:pPr>
            <a:r>
              <a:rPr lang="en-US" dirty="0"/>
              <a:t> </a:t>
            </a:r>
            <a:r>
              <a:rPr lang="en-US" b="1" baseline="30000" dirty="0">
                <a:solidFill>
                  <a:schemeClr val="accent6">
                    <a:lumMod val="75000"/>
                  </a:schemeClr>
                </a:solidFill>
              </a:rPr>
              <a:t>100</a:t>
            </a:r>
            <a:r>
              <a:rPr lang="en-US" b="1" dirty="0">
                <a:solidFill>
                  <a:schemeClr val="accent6">
                    <a:lumMod val="75000"/>
                  </a:schemeClr>
                </a:solidFill>
              </a:rPr>
              <a:t>Mo(n,2n)</a:t>
            </a:r>
            <a:r>
              <a:rPr lang="en-US" b="1" baseline="30000" dirty="0">
                <a:solidFill>
                  <a:schemeClr val="accent6">
                    <a:lumMod val="75000"/>
                  </a:schemeClr>
                </a:solidFill>
              </a:rPr>
              <a:t>99</a:t>
            </a:r>
            <a:r>
              <a:rPr lang="en-US" b="1" dirty="0">
                <a:solidFill>
                  <a:schemeClr val="accent6">
                    <a:lumMod val="75000"/>
                  </a:schemeClr>
                </a:solidFill>
              </a:rPr>
              <a:t>Mo</a:t>
            </a:r>
            <a:r>
              <a:rPr lang="en-US" b="1" dirty="0"/>
              <a:t> </a:t>
            </a:r>
            <a:r>
              <a:rPr lang="es-ES" dirty="0"/>
              <a:t>→ </a:t>
            </a:r>
            <a:r>
              <a:rPr lang="en-US" dirty="0"/>
              <a:t>possible alternative method to </a:t>
            </a:r>
            <a:r>
              <a:rPr lang="en-US" baseline="30000" dirty="0"/>
              <a:t>235</a:t>
            </a:r>
            <a:r>
              <a:rPr lang="en-US" dirty="0"/>
              <a:t>U fission </a:t>
            </a:r>
            <a:r>
              <a:rPr lang="es-ES" b="1" dirty="0">
                <a:solidFill>
                  <a:srgbClr val="00B050"/>
                </a:solidFill>
              </a:rPr>
              <a:t>✓</a:t>
            </a:r>
            <a:r>
              <a:rPr lang="en-US" dirty="0"/>
              <a:t> </a:t>
            </a:r>
          </a:p>
          <a:p>
            <a:pPr marL="285750" lvl="0" indent="-285750">
              <a:buFont typeface="Arial" panose="020B0604020202020204" pitchFamily="34" charset="0"/>
              <a:buChar char="•"/>
              <a:defRPr/>
            </a:pPr>
            <a:r>
              <a:rPr lang="es-ES" dirty="0"/>
              <a:t>𝞂</a:t>
            </a:r>
            <a:r>
              <a:rPr lang="es-ES" baseline="-25000" dirty="0"/>
              <a:t>Mo100</a:t>
            </a:r>
            <a:r>
              <a:rPr lang="es-ES" dirty="0"/>
              <a:t>= 1.5 b (∼14 </a:t>
            </a:r>
            <a:r>
              <a:rPr lang="es-ES" dirty="0" err="1"/>
              <a:t>MeV</a:t>
            </a:r>
            <a:r>
              <a:rPr lang="es-ES" dirty="0"/>
              <a:t>) , </a:t>
            </a:r>
            <a:r>
              <a:rPr lang="es-ES" dirty="0" err="1"/>
              <a:t>threshold</a:t>
            </a:r>
            <a:r>
              <a:rPr lang="es-ES" dirty="0"/>
              <a:t> </a:t>
            </a:r>
            <a:r>
              <a:rPr lang="es-ES" dirty="0" err="1"/>
              <a:t>about</a:t>
            </a:r>
            <a:r>
              <a:rPr lang="es-ES" dirty="0"/>
              <a:t> 8 </a:t>
            </a:r>
            <a:r>
              <a:rPr lang="es-ES" dirty="0" err="1"/>
              <a:t>MeV</a:t>
            </a:r>
            <a:r>
              <a:rPr lang="es-ES" dirty="0">
                <a:solidFill>
                  <a:srgbClr val="FF0000"/>
                </a:solidFill>
              </a:rPr>
              <a:t> </a:t>
            </a:r>
            <a:r>
              <a:rPr lang="es-ES" dirty="0"/>
              <a:t>→ </a:t>
            </a:r>
            <a:r>
              <a:rPr lang="es-ES" dirty="0" err="1"/>
              <a:t>Low</a:t>
            </a:r>
            <a:r>
              <a:rPr lang="es-ES" dirty="0"/>
              <a:t> </a:t>
            </a:r>
            <a:r>
              <a:rPr lang="es-ES" dirty="0" err="1"/>
              <a:t>specific</a:t>
            </a:r>
            <a:r>
              <a:rPr lang="es-ES" dirty="0"/>
              <a:t> </a:t>
            </a:r>
            <a:r>
              <a:rPr lang="es-ES" dirty="0" err="1"/>
              <a:t>activity</a:t>
            </a:r>
            <a:r>
              <a:rPr lang="es-ES" dirty="0"/>
              <a:t> (</a:t>
            </a:r>
            <a:r>
              <a:rPr lang="es-ES" dirty="0" err="1"/>
              <a:t>Need</a:t>
            </a:r>
            <a:r>
              <a:rPr lang="es-ES" dirty="0"/>
              <a:t> to </a:t>
            </a:r>
            <a:r>
              <a:rPr lang="es-ES" dirty="0" err="1"/>
              <a:t>recover</a:t>
            </a:r>
            <a:r>
              <a:rPr lang="es-ES" dirty="0"/>
              <a:t> </a:t>
            </a:r>
            <a:r>
              <a:rPr lang="es-ES" dirty="0" err="1"/>
              <a:t>the</a:t>
            </a:r>
            <a:r>
              <a:rPr lang="es-ES" dirty="0"/>
              <a:t> target) </a:t>
            </a:r>
            <a:r>
              <a:rPr lang="es-ES" dirty="0">
                <a:solidFill>
                  <a:srgbClr val="FF0000"/>
                </a:solidFill>
              </a:rPr>
              <a:t>✘</a:t>
            </a:r>
          </a:p>
          <a:p>
            <a:pPr marL="285750" lvl="0" indent="-285750">
              <a:buFont typeface="Arial" panose="020B0604020202020204" pitchFamily="34" charset="0"/>
              <a:buChar char="•"/>
              <a:defRPr/>
            </a:pPr>
            <a:r>
              <a:rPr lang="es-ES" dirty="0" err="1">
                <a:solidFill>
                  <a:schemeClr val="tx1"/>
                </a:solidFill>
              </a:rPr>
              <a:t>Easier</a:t>
            </a:r>
            <a:r>
              <a:rPr lang="es-ES" dirty="0">
                <a:solidFill>
                  <a:schemeClr val="tx1"/>
                </a:solidFill>
              </a:rPr>
              <a:t> </a:t>
            </a:r>
            <a:r>
              <a:rPr lang="es-ES" dirty="0" err="1">
                <a:solidFill>
                  <a:schemeClr val="tx1"/>
                </a:solidFill>
              </a:rPr>
              <a:t>processing</a:t>
            </a:r>
            <a:r>
              <a:rPr lang="es-ES" dirty="0">
                <a:solidFill>
                  <a:schemeClr val="tx1"/>
                </a:solidFill>
              </a:rPr>
              <a:t> </a:t>
            </a:r>
            <a:r>
              <a:rPr lang="es-ES" b="1" dirty="0">
                <a:solidFill>
                  <a:srgbClr val="00B050"/>
                </a:solidFill>
              </a:rPr>
              <a:t>✓</a:t>
            </a:r>
            <a:endParaRPr lang="es-ES" dirty="0">
              <a:solidFill>
                <a:srgbClr val="FF0000"/>
              </a:solidFill>
            </a:endParaRPr>
          </a:p>
          <a:p>
            <a:pPr marL="285750" lvl="0" indent="-285750">
              <a:buFont typeface="Arial" panose="020B0604020202020204" pitchFamily="34" charset="0"/>
              <a:buChar char="•"/>
              <a:defRPr/>
            </a:pPr>
            <a:endParaRPr lang="es-ES" dirty="0"/>
          </a:p>
        </p:txBody>
      </p:sp>
      <p:sp>
        <p:nvSpPr>
          <p:cNvPr id="40" name="Forma libre 39">
            <a:extLst>
              <a:ext uri="{FF2B5EF4-FFF2-40B4-BE49-F238E27FC236}">
                <a16:creationId xmlns:a16="http://schemas.microsoft.com/office/drawing/2014/main" id="{9BF9DB87-FB78-5743-9C6B-0BC8CF17005D}"/>
              </a:ext>
            </a:extLst>
          </p:cNvPr>
          <p:cNvSpPr/>
          <p:nvPr/>
        </p:nvSpPr>
        <p:spPr>
          <a:xfrm>
            <a:off x="4530313" y="4374754"/>
            <a:ext cx="1021969" cy="359435"/>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a:latin typeface="Calibri" panose="020F0502020204030204"/>
                <a:ea typeface="+mn-ea"/>
                <a:cs typeface="+mn-cs"/>
              </a:rPr>
              <a:t>n, 2n </a:t>
            </a:r>
          </a:p>
        </p:txBody>
      </p:sp>
      <p:sp>
        <p:nvSpPr>
          <p:cNvPr id="42" name="Forma libre 41">
            <a:extLst>
              <a:ext uri="{FF2B5EF4-FFF2-40B4-BE49-F238E27FC236}">
                <a16:creationId xmlns:a16="http://schemas.microsoft.com/office/drawing/2014/main" id="{B2B410CD-86A2-1D44-824D-46AA99B87C88}"/>
              </a:ext>
            </a:extLst>
          </p:cNvPr>
          <p:cNvSpPr/>
          <p:nvPr/>
        </p:nvSpPr>
        <p:spPr>
          <a:xfrm>
            <a:off x="4519324" y="4842706"/>
            <a:ext cx="1023165" cy="477440"/>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dirty="0">
                <a:latin typeface="Calibri" panose="020F0502020204030204"/>
              </a:rPr>
              <a:t>p </a:t>
            </a:r>
            <a:r>
              <a:rPr lang="es-ES" sz="1600" b="1" kern="1200" dirty="0">
                <a:latin typeface="Calibri" panose="020F0502020204030204"/>
                <a:ea typeface="+mn-ea"/>
                <a:cs typeface="+mn-cs"/>
              </a:rPr>
              <a:t>, n</a:t>
            </a:r>
            <a:endParaRPr lang="es-ES" sz="1600" kern="1200" dirty="0">
              <a:latin typeface="Calibri" panose="020F0502020204030204"/>
              <a:ea typeface="+mn-ea"/>
              <a:cs typeface="+mn-cs"/>
            </a:endParaRPr>
          </a:p>
        </p:txBody>
      </p:sp>
      <p:cxnSp>
        <p:nvCxnSpPr>
          <p:cNvPr id="44" name="Conector recto de flecha 43">
            <a:extLst>
              <a:ext uri="{FF2B5EF4-FFF2-40B4-BE49-F238E27FC236}">
                <a16:creationId xmlns:a16="http://schemas.microsoft.com/office/drawing/2014/main" id="{E43D1891-6B28-7145-9549-416577DAADB7}"/>
              </a:ext>
            </a:extLst>
          </p:cNvPr>
          <p:cNvCxnSpPr>
            <a:cxnSpLocks/>
          </p:cNvCxnSpPr>
          <p:nvPr/>
        </p:nvCxnSpPr>
        <p:spPr>
          <a:xfrm flipV="1">
            <a:off x="3989554" y="4074997"/>
            <a:ext cx="529770" cy="41797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6" name="Conector recto de flecha 45">
            <a:extLst>
              <a:ext uri="{FF2B5EF4-FFF2-40B4-BE49-F238E27FC236}">
                <a16:creationId xmlns:a16="http://schemas.microsoft.com/office/drawing/2014/main" id="{B28B8416-C69D-3B46-9824-0BB60CE9E0B3}"/>
              </a:ext>
            </a:extLst>
          </p:cNvPr>
          <p:cNvCxnSpPr>
            <a:cxnSpLocks/>
          </p:cNvCxnSpPr>
          <p:nvPr/>
        </p:nvCxnSpPr>
        <p:spPr>
          <a:xfrm>
            <a:off x="3972494" y="4547928"/>
            <a:ext cx="523541" cy="48799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4" name="Flecha derecha 23">
            <a:extLst>
              <a:ext uri="{FF2B5EF4-FFF2-40B4-BE49-F238E27FC236}">
                <a16:creationId xmlns:a16="http://schemas.microsoft.com/office/drawing/2014/main" id="{EF183D77-32C3-EF44-BF13-0C204CAA8677}"/>
              </a:ext>
            </a:extLst>
          </p:cNvPr>
          <p:cNvSpPr/>
          <p:nvPr/>
        </p:nvSpPr>
        <p:spPr>
          <a:xfrm>
            <a:off x="5764736" y="4528197"/>
            <a:ext cx="576359" cy="150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Flecha derecha 53">
            <a:extLst>
              <a:ext uri="{FF2B5EF4-FFF2-40B4-BE49-F238E27FC236}">
                <a16:creationId xmlns:a16="http://schemas.microsoft.com/office/drawing/2014/main" id="{7056FE20-2DB4-B148-9634-09181EF87B7E}"/>
              </a:ext>
            </a:extLst>
          </p:cNvPr>
          <p:cNvSpPr/>
          <p:nvPr/>
        </p:nvSpPr>
        <p:spPr>
          <a:xfrm>
            <a:off x="5801982" y="3108266"/>
            <a:ext cx="576359" cy="150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Llaves 29">
            <a:extLst>
              <a:ext uri="{FF2B5EF4-FFF2-40B4-BE49-F238E27FC236}">
                <a16:creationId xmlns:a16="http://schemas.microsoft.com/office/drawing/2014/main" id="{D606A750-59A1-2847-9C33-4CA3EC12CABE}"/>
              </a:ext>
            </a:extLst>
          </p:cNvPr>
          <p:cNvSpPr/>
          <p:nvPr/>
        </p:nvSpPr>
        <p:spPr>
          <a:xfrm>
            <a:off x="6385901" y="2643503"/>
            <a:ext cx="5290249" cy="105826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32" name="Imagen 31">
            <a:extLst>
              <a:ext uri="{FF2B5EF4-FFF2-40B4-BE49-F238E27FC236}">
                <a16:creationId xmlns:a16="http://schemas.microsoft.com/office/drawing/2014/main" id="{B51CE5B8-EAC6-464A-8E03-2C70FE1B17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61"/>
          <a:stretch/>
        </p:blipFill>
        <p:spPr>
          <a:xfrm>
            <a:off x="9608663" y="3244325"/>
            <a:ext cx="1402621" cy="558312"/>
          </a:xfrm>
          <a:prstGeom prst="rect">
            <a:avLst/>
          </a:prstGeom>
        </p:spPr>
      </p:pic>
      <p:sp>
        <p:nvSpPr>
          <p:cNvPr id="33" name="Llaves 32">
            <a:extLst>
              <a:ext uri="{FF2B5EF4-FFF2-40B4-BE49-F238E27FC236}">
                <a16:creationId xmlns:a16="http://schemas.microsoft.com/office/drawing/2014/main" id="{1C578DFC-7569-EF44-9C8B-58CD62EA28B5}"/>
              </a:ext>
            </a:extLst>
          </p:cNvPr>
          <p:cNvSpPr/>
          <p:nvPr/>
        </p:nvSpPr>
        <p:spPr>
          <a:xfrm>
            <a:off x="6341096" y="3968502"/>
            <a:ext cx="5573350" cy="141993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CuadroTexto 6">
            <a:extLst>
              <a:ext uri="{FF2B5EF4-FFF2-40B4-BE49-F238E27FC236}">
                <a16:creationId xmlns:a16="http://schemas.microsoft.com/office/drawing/2014/main" id="{479BA4F9-3C76-0744-8D8C-6157070FD1BF}"/>
              </a:ext>
            </a:extLst>
          </p:cNvPr>
          <p:cNvSpPr txBox="1"/>
          <p:nvPr/>
        </p:nvSpPr>
        <p:spPr>
          <a:xfrm>
            <a:off x="5478546" y="5878427"/>
            <a:ext cx="6034399" cy="46166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sz="2400" dirty="0" err="1">
                <a:solidFill>
                  <a:srgbClr val="7030A0"/>
                </a:solidFill>
                <a:latin typeface="Chalkduster" panose="03050602040202020205" pitchFamily="66" charset="77"/>
              </a:rPr>
              <a:t>It</a:t>
            </a:r>
            <a:r>
              <a:rPr lang="es-ES" sz="2400" dirty="0">
                <a:solidFill>
                  <a:srgbClr val="7030A0"/>
                </a:solidFill>
                <a:latin typeface="Chalkduster" panose="03050602040202020205" pitchFamily="66" charset="77"/>
              </a:rPr>
              <a:t> </a:t>
            </a:r>
            <a:r>
              <a:rPr lang="es-ES" sz="2400" dirty="0" err="1">
                <a:solidFill>
                  <a:srgbClr val="7030A0"/>
                </a:solidFill>
                <a:latin typeface="Chalkduster" panose="03050602040202020205" pitchFamily="66" charset="77"/>
              </a:rPr>
              <a:t>could</a:t>
            </a:r>
            <a:r>
              <a:rPr lang="es-ES" sz="2400" dirty="0">
                <a:solidFill>
                  <a:srgbClr val="7030A0"/>
                </a:solidFill>
                <a:latin typeface="Chalkduster" panose="03050602040202020205" pitchFamily="66" charset="77"/>
              </a:rPr>
              <a:t> be </a:t>
            </a:r>
            <a:r>
              <a:rPr lang="es-ES" sz="2400" dirty="0" err="1">
                <a:solidFill>
                  <a:srgbClr val="7030A0"/>
                </a:solidFill>
                <a:latin typeface="Chalkduster" panose="03050602040202020205" pitchFamily="66" charset="77"/>
              </a:rPr>
              <a:t>on</a:t>
            </a:r>
            <a:r>
              <a:rPr lang="es-ES" sz="2400" dirty="0">
                <a:solidFill>
                  <a:srgbClr val="7030A0"/>
                </a:solidFill>
                <a:latin typeface="Chalkduster" panose="03050602040202020205" pitchFamily="66" charset="77"/>
              </a:rPr>
              <a:t> Dones </a:t>
            </a:r>
            <a:r>
              <a:rPr lang="es-ES" sz="2400" dirty="0" err="1">
                <a:solidFill>
                  <a:srgbClr val="7030A0"/>
                </a:solidFill>
                <a:latin typeface="Chalkduster" panose="03050602040202020205" pitchFamily="66" charset="77"/>
              </a:rPr>
              <a:t>facility</a:t>
            </a:r>
            <a:r>
              <a:rPr lang="es-ES" sz="2400" dirty="0">
                <a:solidFill>
                  <a:srgbClr val="7030A0"/>
                </a:solidFill>
                <a:latin typeface="Chalkduster" panose="03050602040202020205" pitchFamily="66" charset="77"/>
              </a:rPr>
              <a:t>!  </a:t>
            </a:r>
          </a:p>
        </p:txBody>
      </p:sp>
      <p:sp>
        <p:nvSpPr>
          <p:cNvPr id="47" name="CuadroTexto 46">
            <a:extLst>
              <a:ext uri="{FF2B5EF4-FFF2-40B4-BE49-F238E27FC236}">
                <a16:creationId xmlns:a16="http://schemas.microsoft.com/office/drawing/2014/main" id="{CAF5F07D-3377-984A-B7A2-FBDB9BA783A3}"/>
              </a:ext>
            </a:extLst>
          </p:cNvPr>
          <p:cNvSpPr txBox="1"/>
          <p:nvPr/>
        </p:nvSpPr>
        <p:spPr>
          <a:xfrm>
            <a:off x="10026829" y="-51437"/>
            <a:ext cx="1968910" cy="923330"/>
          </a:xfrm>
          <a:prstGeom prst="rect">
            <a:avLst/>
          </a:prstGeom>
          <a:noFill/>
        </p:spPr>
        <p:txBody>
          <a:bodyPr wrap="square" rtlCol="0">
            <a:spAutoFit/>
          </a:bodyPr>
          <a:lstStyle/>
          <a:p>
            <a:r>
              <a:rPr lang="en-US" b="1" dirty="0">
                <a:cs typeface="Times New Roman" panose="02020603050405020304" pitchFamily="18" charset="0"/>
              </a:rPr>
              <a:t>How to produce Mo-99 radioisotope?</a:t>
            </a:r>
            <a:endParaRPr lang="es-ES" dirty="0"/>
          </a:p>
        </p:txBody>
      </p:sp>
      <p:pic>
        <p:nvPicPr>
          <p:cNvPr id="12" name="Imagen 11">
            <a:extLst>
              <a:ext uri="{FF2B5EF4-FFF2-40B4-BE49-F238E27FC236}">
                <a16:creationId xmlns:a16="http://schemas.microsoft.com/office/drawing/2014/main" id="{5C307700-8907-FE45-869B-FCD9EE164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687" y="4903271"/>
            <a:ext cx="3750577" cy="1732705"/>
          </a:xfrm>
          <a:prstGeom prst="rect">
            <a:avLst/>
          </a:prstGeom>
        </p:spPr>
      </p:pic>
      <p:pic>
        <p:nvPicPr>
          <p:cNvPr id="14" name="Imagen 13">
            <a:extLst>
              <a:ext uri="{FF2B5EF4-FFF2-40B4-BE49-F238E27FC236}">
                <a16:creationId xmlns:a16="http://schemas.microsoft.com/office/drawing/2014/main" id="{93F799AB-0225-5541-ADAE-80C2308350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295"/>
          <a:stretch/>
        </p:blipFill>
        <p:spPr>
          <a:xfrm>
            <a:off x="10933603" y="5496673"/>
            <a:ext cx="840394" cy="1042243"/>
          </a:xfrm>
          <a:prstGeom prst="rect">
            <a:avLst/>
          </a:prstGeom>
        </p:spPr>
      </p:pic>
    </p:spTree>
    <p:extLst>
      <p:ext uri="{BB962C8B-B14F-4D97-AF65-F5344CB8AC3E}">
        <p14:creationId xmlns:p14="http://schemas.microsoft.com/office/powerpoint/2010/main" val="18263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2 CuadroTexto"/>
          <p:cNvSpPr txBox="1"/>
          <p:nvPr/>
        </p:nvSpPr>
        <p:spPr>
          <a:xfrm>
            <a:off x="5399938" y="3271612"/>
            <a:ext cx="5479105" cy="1077218"/>
          </a:xfrm>
          <a:prstGeom prst="rect">
            <a:avLst/>
          </a:prstGeom>
        </p:spPr>
        <p:txBody>
          <a:bodyPr wrap="square">
            <a:spAutoFit/>
          </a:bodyPr>
          <a:lstStyle>
            <a:defPPr>
              <a:defRPr lang="es-ES"/>
            </a:defPPr>
            <a:lvl1pPr>
              <a:defRPr sz="2400" b="1">
                <a:solidFill>
                  <a:srgbClr val="000066"/>
                </a:solidFill>
                <a:cs typeface="Times New Roman" panose="02020603050405020304" pitchFamily="18" charset="0"/>
              </a:defRPr>
            </a:lvl1pPr>
          </a:lstStyle>
          <a:p>
            <a:r>
              <a:rPr lang="en-US" sz="3200" dirty="0">
                <a:solidFill>
                  <a:schemeClr val="bg1"/>
                </a:solidFill>
              </a:rPr>
              <a:t>Why DONES facility? </a:t>
            </a:r>
          </a:p>
          <a:p>
            <a:r>
              <a:rPr lang="en-US" sz="3200" dirty="0">
                <a:solidFill>
                  <a:schemeClr val="bg1"/>
                </a:solidFill>
              </a:rPr>
              <a:t>Which is our proposal? </a:t>
            </a:r>
            <a:endParaRPr lang="en-GB" sz="3200" dirty="0">
              <a:solidFill>
                <a:schemeClr val="bg1"/>
              </a:solidFill>
            </a:endParaRP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err="1">
                <a:solidFill>
                  <a:schemeClr val="bg2">
                    <a:lumMod val="10000"/>
                  </a:schemeClr>
                </a:solidFill>
              </a:rPr>
              <a:t>Outline</a:t>
            </a:r>
            <a:endParaRPr lang="es-ES" sz="4400" dirty="0">
              <a:solidFill>
                <a:schemeClr val="bg2">
                  <a:lumMod val="10000"/>
                </a:schemeClr>
              </a:solidFill>
              <a:latin typeface="+mn-lt"/>
            </a:endParaRP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11</a:t>
            </a:fld>
            <a:endParaRPr lang="es-ES"/>
          </a:p>
        </p:txBody>
      </p:sp>
    </p:spTree>
    <p:extLst>
      <p:ext uri="{BB962C8B-B14F-4D97-AF65-F5344CB8AC3E}">
        <p14:creationId xmlns:p14="http://schemas.microsoft.com/office/powerpoint/2010/main" val="122525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F3C454-BA7F-2C4F-831F-FA1081E115AD}"/>
              </a:ext>
            </a:extLst>
          </p:cNvPr>
          <p:cNvSpPr>
            <a:spLocks noGrp="1"/>
          </p:cNvSpPr>
          <p:nvPr>
            <p:ph type="title"/>
          </p:nvPr>
        </p:nvSpPr>
        <p:spPr/>
        <p:txBody>
          <a:bodyPr/>
          <a:lstStyle/>
          <a:p>
            <a:r>
              <a:rPr lang="en-US" dirty="0">
                <a:solidFill>
                  <a:schemeClr val="bg1"/>
                </a:solidFill>
                <a:cs typeface="Times New Roman" panose="02020603050405020304" pitchFamily="18" charset="0"/>
              </a:rPr>
              <a:t>Why</a:t>
            </a:r>
            <a:r>
              <a:rPr lang="en-US" b="1" dirty="0">
                <a:solidFill>
                  <a:schemeClr val="bg1"/>
                </a:solidFill>
                <a:cs typeface="Times New Roman" panose="02020603050405020304" pitchFamily="18" charset="0"/>
              </a:rPr>
              <a:t> to get Mo-99 at DONES? </a:t>
            </a:r>
            <a:endParaRPr lang="es-ES" dirty="0">
              <a:solidFill>
                <a:schemeClr val="bg1"/>
              </a:solidFill>
            </a:endParaRPr>
          </a:p>
        </p:txBody>
      </p:sp>
      <p:sp>
        <p:nvSpPr>
          <p:cNvPr id="4" name="Marcador de fecha 3">
            <a:extLst>
              <a:ext uri="{FF2B5EF4-FFF2-40B4-BE49-F238E27FC236}">
                <a16:creationId xmlns:a16="http://schemas.microsoft.com/office/drawing/2014/main" id="{13F2FFB8-97A3-BA46-8994-3D697806CCA9}"/>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B71CE277-8F19-9948-A74D-543E99735206}"/>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6" name="Marcador de número de diapositiva 5">
            <a:extLst>
              <a:ext uri="{FF2B5EF4-FFF2-40B4-BE49-F238E27FC236}">
                <a16:creationId xmlns:a16="http://schemas.microsoft.com/office/drawing/2014/main" id="{051883EB-5482-3047-88F0-675A7AA6B456}"/>
              </a:ext>
            </a:extLst>
          </p:cNvPr>
          <p:cNvSpPr>
            <a:spLocks noGrp="1"/>
          </p:cNvSpPr>
          <p:nvPr>
            <p:ph type="sldNum" sz="quarter" idx="12"/>
          </p:nvPr>
        </p:nvSpPr>
        <p:spPr/>
        <p:txBody>
          <a:bodyPr/>
          <a:lstStyle/>
          <a:p>
            <a:fld id="{000BE7D5-5C85-8642-9089-F9C791E71C3B}" type="slidenum">
              <a:rPr lang="es-ES" smtClean="0"/>
              <a:t>12</a:t>
            </a:fld>
            <a:endParaRPr lang="es-ES"/>
          </a:p>
        </p:txBody>
      </p:sp>
      <p:pic>
        <p:nvPicPr>
          <p:cNvPr id="12" name="Imagen 11">
            <a:extLst>
              <a:ext uri="{FF2B5EF4-FFF2-40B4-BE49-F238E27FC236}">
                <a16:creationId xmlns:a16="http://schemas.microsoft.com/office/drawing/2014/main" id="{EA84E2C2-6728-024E-848F-613753FF5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75" y="1404838"/>
            <a:ext cx="7583156" cy="4951516"/>
          </a:xfrm>
          <a:prstGeom prst="rect">
            <a:avLst/>
          </a:prstGeom>
        </p:spPr>
      </p:pic>
      <p:sp>
        <p:nvSpPr>
          <p:cNvPr id="10" name="Rectángulo 9">
            <a:extLst>
              <a:ext uri="{FF2B5EF4-FFF2-40B4-BE49-F238E27FC236}">
                <a16:creationId xmlns:a16="http://schemas.microsoft.com/office/drawing/2014/main" id="{6F8EDBFC-5298-7742-AA8A-5A917BEFD545}"/>
              </a:ext>
            </a:extLst>
          </p:cNvPr>
          <p:cNvSpPr/>
          <p:nvPr/>
        </p:nvSpPr>
        <p:spPr>
          <a:xfrm>
            <a:off x="8107875" y="4532053"/>
            <a:ext cx="1620957" cy="369332"/>
          </a:xfrm>
          <a:prstGeom prst="rect">
            <a:avLst/>
          </a:prstGeom>
        </p:spPr>
        <p:txBody>
          <a:bodyPr wrap="none">
            <a:spAutoFit/>
          </a:bodyPr>
          <a:lstStyle/>
          <a:p>
            <a:r>
              <a:rPr lang="es-ES" baseline="30000" dirty="0">
                <a:solidFill>
                  <a:srgbClr val="CD3380"/>
                </a:solidFill>
                <a:ea typeface="Times New Roman" panose="02020603050405020304" pitchFamily="18" charset="0"/>
              </a:rPr>
              <a:t>98</a:t>
            </a:r>
            <a:r>
              <a:rPr lang="es-ES" dirty="0">
                <a:solidFill>
                  <a:srgbClr val="CD3380"/>
                </a:solidFill>
                <a:ea typeface="Times New Roman" panose="02020603050405020304" pitchFamily="18" charset="0"/>
              </a:rPr>
              <a:t>Mo</a:t>
            </a:r>
            <a:r>
              <a:rPr lang="es-ES" dirty="0">
                <a:solidFill>
                  <a:srgbClr val="CD3380"/>
                </a:solidFill>
                <a:ea typeface="Calibri" panose="020F0502020204030204" pitchFamily="34" charset="0"/>
              </a:rPr>
              <a:t>(</a:t>
            </a:r>
            <a:r>
              <a:rPr lang="es-ES" dirty="0">
                <a:solidFill>
                  <a:srgbClr val="CD3380"/>
                </a:solidFill>
                <a:ea typeface="Times New Roman" panose="02020603050405020304" pitchFamily="18" charset="0"/>
              </a:rPr>
              <a:t>n, </a:t>
            </a:r>
            <a:r>
              <a:rPr lang="es-ES" dirty="0">
                <a:solidFill>
                  <a:srgbClr val="CD3380"/>
                </a:solidFill>
                <a:ea typeface="Calibri" panose="020F0502020204030204" pitchFamily="34" charset="0"/>
              </a:rPr>
              <a:t>γ)</a:t>
            </a:r>
            <a:r>
              <a:rPr lang="es-ES" baseline="30000" dirty="0">
                <a:solidFill>
                  <a:srgbClr val="CD3380"/>
                </a:solidFill>
                <a:ea typeface="Times New Roman" panose="02020603050405020304" pitchFamily="18" charset="0"/>
              </a:rPr>
              <a:t>99</a:t>
            </a:r>
            <a:r>
              <a:rPr lang="es-ES" dirty="0">
                <a:solidFill>
                  <a:srgbClr val="CD3380"/>
                </a:solidFill>
                <a:ea typeface="Times New Roman" panose="02020603050405020304" pitchFamily="18" charset="0"/>
              </a:rPr>
              <a:t>Mo</a:t>
            </a:r>
            <a:endParaRPr lang="es-ES" dirty="0">
              <a:solidFill>
                <a:srgbClr val="CD3380"/>
              </a:solidFill>
            </a:endParaRPr>
          </a:p>
        </p:txBody>
      </p:sp>
      <p:sp>
        <p:nvSpPr>
          <p:cNvPr id="11" name="Rectángulo 10">
            <a:extLst>
              <a:ext uri="{FF2B5EF4-FFF2-40B4-BE49-F238E27FC236}">
                <a16:creationId xmlns:a16="http://schemas.microsoft.com/office/drawing/2014/main" id="{8B3BAAE8-88A7-414E-9A81-964C7E07D494}"/>
              </a:ext>
            </a:extLst>
          </p:cNvPr>
          <p:cNvSpPr/>
          <p:nvPr/>
        </p:nvSpPr>
        <p:spPr>
          <a:xfrm>
            <a:off x="8064331" y="5011021"/>
            <a:ext cx="1826141" cy="369332"/>
          </a:xfrm>
          <a:prstGeom prst="rect">
            <a:avLst/>
          </a:prstGeom>
        </p:spPr>
        <p:txBody>
          <a:bodyPr wrap="none">
            <a:spAutoFit/>
          </a:bodyPr>
          <a:lstStyle/>
          <a:p>
            <a:r>
              <a:rPr lang="es-ES" baseline="30000" dirty="0">
                <a:solidFill>
                  <a:srgbClr val="00B050"/>
                </a:solidFill>
                <a:ea typeface="Times New Roman" panose="02020603050405020304" pitchFamily="18" charset="0"/>
              </a:rPr>
              <a:t>100</a:t>
            </a:r>
            <a:r>
              <a:rPr lang="es-ES" dirty="0">
                <a:solidFill>
                  <a:srgbClr val="00B050"/>
                </a:solidFill>
                <a:ea typeface="Times New Roman" panose="02020603050405020304" pitchFamily="18" charset="0"/>
              </a:rPr>
              <a:t>Mo</a:t>
            </a:r>
            <a:r>
              <a:rPr lang="es-ES" dirty="0">
                <a:solidFill>
                  <a:srgbClr val="00B050"/>
                </a:solidFill>
                <a:ea typeface="Calibri" panose="020F0502020204030204" pitchFamily="34" charset="0"/>
              </a:rPr>
              <a:t>(</a:t>
            </a:r>
            <a:r>
              <a:rPr lang="es-ES" dirty="0">
                <a:solidFill>
                  <a:srgbClr val="00B050"/>
                </a:solidFill>
                <a:ea typeface="Times New Roman" panose="02020603050405020304" pitchFamily="18" charset="0"/>
              </a:rPr>
              <a:t>n, 2n</a:t>
            </a:r>
            <a:r>
              <a:rPr lang="es-ES" dirty="0">
                <a:solidFill>
                  <a:srgbClr val="00B050"/>
                </a:solidFill>
                <a:ea typeface="Calibri" panose="020F0502020204030204" pitchFamily="34" charset="0"/>
              </a:rPr>
              <a:t>)</a:t>
            </a:r>
            <a:r>
              <a:rPr lang="es-ES" baseline="30000" dirty="0">
                <a:solidFill>
                  <a:srgbClr val="00B050"/>
                </a:solidFill>
                <a:ea typeface="Times New Roman" panose="02020603050405020304" pitchFamily="18" charset="0"/>
              </a:rPr>
              <a:t>99</a:t>
            </a:r>
            <a:r>
              <a:rPr lang="es-ES" dirty="0">
                <a:solidFill>
                  <a:srgbClr val="00B050"/>
                </a:solidFill>
                <a:ea typeface="Times New Roman" panose="02020603050405020304" pitchFamily="18" charset="0"/>
              </a:rPr>
              <a:t>Mo</a:t>
            </a:r>
            <a:endParaRPr lang="es-ES" dirty="0">
              <a:solidFill>
                <a:srgbClr val="00B050"/>
              </a:solidFill>
            </a:endParaRPr>
          </a:p>
        </p:txBody>
      </p:sp>
      <p:sp>
        <p:nvSpPr>
          <p:cNvPr id="16" name="CuadroTexto 15">
            <a:extLst>
              <a:ext uri="{FF2B5EF4-FFF2-40B4-BE49-F238E27FC236}">
                <a16:creationId xmlns:a16="http://schemas.microsoft.com/office/drawing/2014/main" id="{D05C7327-37DD-494E-A6BC-FCD728EC4D03}"/>
              </a:ext>
            </a:extLst>
          </p:cNvPr>
          <p:cNvSpPr txBox="1"/>
          <p:nvPr/>
        </p:nvSpPr>
        <p:spPr>
          <a:xfrm>
            <a:off x="10790702" y="4513044"/>
            <a:ext cx="1062076" cy="369332"/>
          </a:xfrm>
          <a:prstGeom prst="rect">
            <a:avLst/>
          </a:prstGeom>
          <a:noFill/>
        </p:spPr>
        <p:txBody>
          <a:bodyPr wrap="square" rtlCol="0">
            <a:spAutoFit/>
          </a:bodyPr>
          <a:lstStyle/>
          <a:p>
            <a:r>
              <a:rPr lang="es-ES" b="1" dirty="0">
                <a:solidFill>
                  <a:srgbClr val="CD3380"/>
                </a:solidFill>
                <a:cs typeface="Times New Roman" panose="02020603050405020304" pitchFamily="18" charset="0"/>
              </a:rPr>
              <a:t>1.17 %</a:t>
            </a:r>
            <a:endParaRPr lang="es-ES" dirty="0">
              <a:solidFill>
                <a:srgbClr val="CD3380"/>
              </a:solidFill>
              <a:cs typeface="Times New Roman" panose="02020603050405020304" pitchFamily="18" charset="0"/>
            </a:endParaRPr>
          </a:p>
        </p:txBody>
      </p:sp>
      <p:sp>
        <p:nvSpPr>
          <p:cNvPr id="17" name="CuadroTexto 16">
            <a:extLst>
              <a:ext uri="{FF2B5EF4-FFF2-40B4-BE49-F238E27FC236}">
                <a16:creationId xmlns:a16="http://schemas.microsoft.com/office/drawing/2014/main" id="{693AAA18-D844-244B-9153-A4DA9739F6DE}"/>
              </a:ext>
            </a:extLst>
          </p:cNvPr>
          <p:cNvSpPr txBox="1"/>
          <p:nvPr/>
        </p:nvSpPr>
        <p:spPr>
          <a:xfrm>
            <a:off x="10790702" y="5011021"/>
            <a:ext cx="1062076" cy="369332"/>
          </a:xfrm>
          <a:prstGeom prst="rect">
            <a:avLst/>
          </a:prstGeom>
          <a:noFill/>
        </p:spPr>
        <p:txBody>
          <a:bodyPr wrap="square" rtlCol="0">
            <a:spAutoFit/>
          </a:bodyPr>
          <a:lstStyle/>
          <a:p>
            <a:r>
              <a:rPr lang="es-ES" b="1" dirty="0">
                <a:solidFill>
                  <a:srgbClr val="00B050"/>
                </a:solidFill>
                <a:cs typeface="Times New Roman" panose="02020603050405020304" pitchFamily="18" charset="0"/>
              </a:rPr>
              <a:t>98.83 %</a:t>
            </a:r>
            <a:endParaRPr lang="es-ES" dirty="0">
              <a:solidFill>
                <a:srgbClr val="00B050"/>
              </a:solidFill>
              <a:cs typeface="Times New Roman" panose="02020603050405020304" pitchFamily="18" charset="0"/>
            </a:endParaRPr>
          </a:p>
        </p:txBody>
      </p:sp>
      <p:sp>
        <p:nvSpPr>
          <p:cNvPr id="3" name="Flecha a la derecha con bandas 2">
            <a:extLst>
              <a:ext uri="{FF2B5EF4-FFF2-40B4-BE49-F238E27FC236}">
                <a16:creationId xmlns:a16="http://schemas.microsoft.com/office/drawing/2014/main" id="{049236AC-C25E-E648-B486-09E66AFFC2B6}"/>
              </a:ext>
            </a:extLst>
          </p:cNvPr>
          <p:cNvSpPr/>
          <p:nvPr/>
        </p:nvSpPr>
        <p:spPr>
          <a:xfrm>
            <a:off x="10025158" y="4624386"/>
            <a:ext cx="421972" cy="18466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a la derecha con bandas 17">
            <a:extLst>
              <a:ext uri="{FF2B5EF4-FFF2-40B4-BE49-F238E27FC236}">
                <a16:creationId xmlns:a16="http://schemas.microsoft.com/office/drawing/2014/main" id="{5F96CB8E-88EC-A44F-958B-EF01E37FB81A}"/>
              </a:ext>
            </a:extLst>
          </p:cNvPr>
          <p:cNvSpPr/>
          <p:nvPr/>
        </p:nvSpPr>
        <p:spPr>
          <a:xfrm>
            <a:off x="10033274" y="5103354"/>
            <a:ext cx="421972" cy="18466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60B5075B-D732-E142-8B1F-0AD4B15BFBD9}"/>
              </a:ext>
            </a:extLst>
          </p:cNvPr>
          <p:cNvSpPr/>
          <p:nvPr/>
        </p:nvSpPr>
        <p:spPr>
          <a:xfrm>
            <a:off x="8308893" y="1054039"/>
            <a:ext cx="3570914" cy="307777"/>
          </a:xfrm>
          <a:prstGeom prst="rect">
            <a:avLst/>
          </a:prstGeom>
          <a:solidFill>
            <a:schemeClr val="bg1"/>
          </a:solidFill>
        </p:spPr>
        <p:txBody>
          <a:bodyPr wrap="none">
            <a:spAutoFit/>
          </a:bodyPr>
          <a:lstStyle/>
          <a:p>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 </a:t>
            </a:r>
            <a:r>
              <a:rPr lang="en-US" sz="14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Mota</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400" b="1" dirty="0">
                <a:solidFill>
                  <a:srgbClr val="000000"/>
                </a:solidFill>
                <a:ea typeface="Times New Roman" panose="02020603050405020304" pitchFamily="18" charset="0"/>
                <a:cs typeface="Times New Roman" panose="02020603050405020304" pitchFamily="18" charset="0"/>
              </a:rPr>
              <a:t>et all, </a:t>
            </a:r>
            <a:r>
              <a:rPr lang="en-US" sz="1400" b="1" dirty="0">
                <a:solidFill>
                  <a:srgbClr val="000000"/>
                </a:solidFill>
                <a:ea typeface="Times New Roman" panose="02020603050405020304" pitchFamily="18" charset="0"/>
                <a:cs typeface="Times New Roman" panose="02020603050405020304" pitchFamily="18" charset="0"/>
              </a:rPr>
              <a:t>I</a:t>
            </a:r>
            <a:r>
              <a:rPr lang="es-ES" sz="1400" b="1" dirty="0" smtClean="0"/>
              <a:t>N-DTF-DONES-EVO-T1-1 (“=“”) </a:t>
            </a:r>
            <a:endParaRPr lang="es-ES" sz="1400" b="1" dirty="0"/>
          </a:p>
        </p:txBody>
      </p:sp>
      <p:sp>
        <p:nvSpPr>
          <p:cNvPr id="8" name="CuadroTexto 7">
            <a:extLst>
              <a:ext uri="{FF2B5EF4-FFF2-40B4-BE49-F238E27FC236}">
                <a16:creationId xmlns:a16="http://schemas.microsoft.com/office/drawing/2014/main" id="{B04904ED-02D0-C04C-9C11-94935261762B}"/>
              </a:ext>
            </a:extLst>
          </p:cNvPr>
          <p:cNvSpPr txBox="1"/>
          <p:nvPr/>
        </p:nvSpPr>
        <p:spPr>
          <a:xfrm>
            <a:off x="8437514" y="2036322"/>
            <a:ext cx="3523257" cy="646331"/>
          </a:xfrm>
          <a:prstGeom prst="rect">
            <a:avLst/>
          </a:prstGeom>
          <a:noFill/>
        </p:spPr>
        <p:txBody>
          <a:bodyPr wrap="square" rtlCol="0">
            <a:spAutoFit/>
          </a:bodyPr>
          <a:lstStyle/>
          <a:p>
            <a:r>
              <a:rPr lang="es-ES" dirty="0" err="1">
                <a:solidFill>
                  <a:srgbClr val="27CBFF"/>
                </a:solidFill>
              </a:rPr>
              <a:t>The</a:t>
            </a:r>
            <a:r>
              <a:rPr lang="es-ES" dirty="0">
                <a:solidFill>
                  <a:srgbClr val="27CBFF"/>
                </a:solidFill>
              </a:rPr>
              <a:t> </a:t>
            </a:r>
            <a:r>
              <a:rPr lang="es-ES" dirty="0" err="1">
                <a:solidFill>
                  <a:srgbClr val="27CBFF"/>
                </a:solidFill>
              </a:rPr>
              <a:t>neutron</a:t>
            </a:r>
            <a:r>
              <a:rPr lang="es-ES" dirty="0">
                <a:solidFill>
                  <a:srgbClr val="27CBFF"/>
                </a:solidFill>
              </a:rPr>
              <a:t> flux  reactor </a:t>
            </a:r>
            <a:r>
              <a:rPr lang="es-ES" dirty="0" err="1">
                <a:solidFill>
                  <a:srgbClr val="27CBFF"/>
                </a:solidFill>
              </a:rPr>
              <a:t>could</a:t>
            </a:r>
            <a:r>
              <a:rPr lang="es-ES" dirty="0">
                <a:solidFill>
                  <a:srgbClr val="27CBFF"/>
                </a:solidFill>
              </a:rPr>
              <a:t> </a:t>
            </a:r>
            <a:r>
              <a:rPr lang="es-ES" dirty="0" err="1">
                <a:solidFill>
                  <a:srgbClr val="27CBFF"/>
                </a:solidFill>
              </a:rPr>
              <a:t>not</a:t>
            </a:r>
            <a:r>
              <a:rPr lang="es-ES" dirty="0">
                <a:solidFill>
                  <a:srgbClr val="27CBFF"/>
                </a:solidFill>
              </a:rPr>
              <a:t> </a:t>
            </a:r>
            <a:r>
              <a:rPr lang="es-ES" dirty="0" err="1">
                <a:solidFill>
                  <a:srgbClr val="27CBFF"/>
                </a:solidFill>
              </a:rPr>
              <a:t>achieve</a:t>
            </a:r>
            <a:r>
              <a:rPr lang="es-ES" dirty="0">
                <a:solidFill>
                  <a:srgbClr val="27CBFF"/>
                </a:solidFill>
              </a:rPr>
              <a:t> </a:t>
            </a:r>
            <a:r>
              <a:rPr lang="es-ES" dirty="0" err="1">
                <a:solidFill>
                  <a:srgbClr val="27CBFF"/>
                </a:solidFill>
              </a:rPr>
              <a:t>the</a:t>
            </a:r>
            <a:r>
              <a:rPr lang="es-ES" dirty="0">
                <a:solidFill>
                  <a:srgbClr val="27CBFF"/>
                </a:solidFill>
              </a:rPr>
              <a:t> </a:t>
            </a:r>
            <a:r>
              <a:rPr lang="es-ES" dirty="0" err="1">
                <a:solidFill>
                  <a:srgbClr val="27CBFF"/>
                </a:solidFill>
              </a:rPr>
              <a:t>threshold</a:t>
            </a:r>
            <a:r>
              <a:rPr lang="es-ES" dirty="0">
                <a:solidFill>
                  <a:srgbClr val="27CBFF"/>
                </a:solidFill>
              </a:rPr>
              <a:t> of 8 </a:t>
            </a:r>
            <a:r>
              <a:rPr lang="es-ES" dirty="0" err="1">
                <a:solidFill>
                  <a:srgbClr val="27CBFF"/>
                </a:solidFill>
              </a:rPr>
              <a:t>MeV</a:t>
            </a:r>
            <a:endParaRPr lang="es-ES" dirty="0">
              <a:solidFill>
                <a:srgbClr val="27CBFF"/>
              </a:solidFill>
            </a:endParaRPr>
          </a:p>
        </p:txBody>
      </p:sp>
      <p:sp>
        <p:nvSpPr>
          <p:cNvPr id="19" name="CuadroTexto 18">
            <a:extLst>
              <a:ext uri="{FF2B5EF4-FFF2-40B4-BE49-F238E27FC236}">
                <a16:creationId xmlns:a16="http://schemas.microsoft.com/office/drawing/2014/main" id="{ECC17A85-ADBA-444D-8D70-A63CB3F8957D}"/>
              </a:ext>
            </a:extLst>
          </p:cNvPr>
          <p:cNvSpPr txBox="1"/>
          <p:nvPr/>
        </p:nvSpPr>
        <p:spPr>
          <a:xfrm>
            <a:off x="8434303" y="3119682"/>
            <a:ext cx="3418475" cy="1200329"/>
          </a:xfrm>
          <a:prstGeom prst="rect">
            <a:avLst/>
          </a:prstGeom>
          <a:noFill/>
        </p:spPr>
        <p:txBody>
          <a:bodyPr wrap="square" rtlCol="0">
            <a:spAutoFit/>
          </a:bodyPr>
          <a:lstStyle/>
          <a:p>
            <a:r>
              <a:rPr lang="es-ES" dirty="0" err="1">
                <a:solidFill>
                  <a:srgbClr val="7B2FCB"/>
                </a:solidFill>
              </a:rPr>
              <a:t>The</a:t>
            </a:r>
            <a:r>
              <a:rPr lang="es-ES" dirty="0">
                <a:solidFill>
                  <a:srgbClr val="7B2FCB"/>
                </a:solidFill>
              </a:rPr>
              <a:t> </a:t>
            </a:r>
            <a:r>
              <a:rPr lang="es-ES" dirty="0" err="1">
                <a:solidFill>
                  <a:srgbClr val="7B2FCB"/>
                </a:solidFill>
              </a:rPr>
              <a:t>neutron</a:t>
            </a:r>
            <a:r>
              <a:rPr lang="es-ES" dirty="0">
                <a:solidFill>
                  <a:srgbClr val="7B2FCB"/>
                </a:solidFill>
              </a:rPr>
              <a:t> flux </a:t>
            </a:r>
            <a:r>
              <a:rPr lang="es-ES" dirty="0" err="1">
                <a:solidFill>
                  <a:srgbClr val="7B2FCB"/>
                </a:solidFill>
              </a:rPr>
              <a:t>peak</a:t>
            </a:r>
            <a:r>
              <a:rPr lang="es-ES" dirty="0">
                <a:solidFill>
                  <a:srgbClr val="7B2FCB"/>
                </a:solidFill>
              </a:rPr>
              <a:t> of DONES coincides </a:t>
            </a:r>
            <a:r>
              <a:rPr lang="es-ES" dirty="0" err="1">
                <a:solidFill>
                  <a:srgbClr val="7B2FCB"/>
                </a:solidFill>
              </a:rPr>
              <a:t>with</a:t>
            </a:r>
            <a:r>
              <a:rPr lang="es-ES" dirty="0">
                <a:solidFill>
                  <a:srgbClr val="7B2FCB"/>
                </a:solidFill>
              </a:rPr>
              <a:t> </a:t>
            </a:r>
            <a:r>
              <a:rPr lang="es-ES" dirty="0" err="1">
                <a:solidFill>
                  <a:srgbClr val="7B2FCB"/>
                </a:solidFill>
              </a:rPr>
              <a:t>the</a:t>
            </a:r>
            <a:r>
              <a:rPr lang="es-ES" dirty="0">
                <a:solidFill>
                  <a:srgbClr val="7B2FCB"/>
                </a:solidFill>
              </a:rPr>
              <a:t> </a:t>
            </a:r>
            <a:r>
              <a:rPr lang="es-ES" dirty="0" err="1">
                <a:solidFill>
                  <a:srgbClr val="7B2FCB"/>
                </a:solidFill>
              </a:rPr>
              <a:t>peak</a:t>
            </a:r>
            <a:r>
              <a:rPr lang="es-ES" dirty="0">
                <a:solidFill>
                  <a:srgbClr val="7B2FCB"/>
                </a:solidFill>
              </a:rPr>
              <a:t> </a:t>
            </a:r>
            <a:r>
              <a:rPr lang="es-ES" dirty="0" err="1">
                <a:solidFill>
                  <a:srgbClr val="7B2FCB"/>
                </a:solidFill>
              </a:rPr>
              <a:t>cross</a:t>
            </a:r>
            <a:r>
              <a:rPr lang="es-ES" dirty="0">
                <a:solidFill>
                  <a:srgbClr val="7B2FCB"/>
                </a:solidFill>
              </a:rPr>
              <a:t> </a:t>
            </a:r>
            <a:r>
              <a:rPr lang="es-ES" dirty="0" err="1">
                <a:solidFill>
                  <a:srgbClr val="7B2FCB"/>
                </a:solidFill>
              </a:rPr>
              <a:t>section</a:t>
            </a:r>
            <a:r>
              <a:rPr lang="es-ES" dirty="0">
                <a:solidFill>
                  <a:srgbClr val="7B2FCB"/>
                </a:solidFill>
              </a:rPr>
              <a:t> of </a:t>
            </a:r>
            <a:r>
              <a:rPr lang="es-ES" baseline="30000" dirty="0">
                <a:solidFill>
                  <a:srgbClr val="00B050"/>
                </a:solidFill>
                <a:ea typeface="Times New Roman" panose="02020603050405020304" pitchFamily="18" charset="0"/>
              </a:rPr>
              <a:t>100</a:t>
            </a:r>
            <a:r>
              <a:rPr lang="es-ES" dirty="0">
                <a:solidFill>
                  <a:srgbClr val="00B050"/>
                </a:solidFill>
                <a:ea typeface="Times New Roman" panose="02020603050405020304" pitchFamily="18" charset="0"/>
              </a:rPr>
              <a:t>Mo</a:t>
            </a:r>
            <a:r>
              <a:rPr lang="es-ES" dirty="0">
                <a:solidFill>
                  <a:srgbClr val="00B050"/>
                </a:solidFill>
                <a:ea typeface="Calibri" panose="020F0502020204030204" pitchFamily="34" charset="0"/>
              </a:rPr>
              <a:t>(</a:t>
            </a:r>
            <a:r>
              <a:rPr lang="es-ES" dirty="0">
                <a:solidFill>
                  <a:srgbClr val="00B050"/>
                </a:solidFill>
                <a:ea typeface="Times New Roman" panose="02020603050405020304" pitchFamily="18" charset="0"/>
              </a:rPr>
              <a:t>n, 2n</a:t>
            </a:r>
            <a:r>
              <a:rPr lang="es-ES" dirty="0">
                <a:solidFill>
                  <a:srgbClr val="00B050"/>
                </a:solidFill>
                <a:ea typeface="Calibri" panose="020F0502020204030204" pitchFamily="34" charset="0"/>
              </a:rPr>
              <a:t>)</a:t>
            </a:r>
            <a:r>
              <a:rPr lang="es-ES" baseline="30000" dirty="0">
                <a:solidFill>
                  <a:srgbClr val="00B050"/>
                </a:solidFill>
                <a:ea typeface="Times New Roman" panose="02020603050405020304" pitchFamily="18" charset="0"/>
              </a:rPr>
              <a:t>99</a:t>
            </a:r>
            <a:r>
              <a:rPr lang="es-ES" dirty="0">
                <a:solidFill>
                  <a:srgbClr val="00B050"/>
                </a:solidFill>
                <a:ea typeface="Times New Roman" panose="02020603050405020304" pitchFamily="18" charset="0"/>
              </a:rPr>
              <a:t>Mo</a:t>
            </a:r>
            <a:endParaRPr lang="es-ES" dirty="0">
              <a:solidFill>
                <a:srgbClr val="00B050"/>
              </a:solidFill>
            </a:endParaRPr>
          </a:p>
          <a:p>
            <a:endParaRPr lang="es-ES" dirty="0">
              <a:solidFill>
                <a:srgbClr val="7B2FCB"/>
              </a:solidFill>
            </a:endParaRPr>
          </a:p>
        </p:txBody>
      </p:sp>
    </p:spTree>
    <p:extLst>
      <p:ext uri="{BB962C8B-B14F-4D97-AF65-F5344CB8AC3E}">
        <p14:creationId xmlns:p14="http://schemas.microsoft.com/office/powerpoint/2010/main" val="994245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62871-6B21-FC49-AC8F-D48588952F93}"/>
              </a:ext>
            </a:extLst>
          </p:cNvPr>
          <p:cNvSpPr>
            <a:spLocks noGrp="1"/>
          </p:cNvSpPr>
          <p:nvPr>
            <p:ph type="title"/>
          </p:nvPr>
        </p:nvSpPr>
        <p:spPr/>
        <p:txBody>
          <a:bodyPr>
            <a:normAutofit/>
          </a:bodyPr>
          <a:lstStyle/>
          <a:p>
            <a:r>
              <a:rPr lang="es-ES" sz="2400" dirty="0" err="1">
                <a:solidFill>
                  <a:schemeClr val="bg1"/>
                </a:solidFill>
                <a:latin typeface="+mn-lt"/>
              </a:rPr>
              <a:t>Current</a:t>
            </a:r>
            <a:r>
              <a:rPr lang="es-ES" sz="2400" dirty="0">
                <a:solidFill>
                  <a:schemeClr val="bg1"/>
                </a:solidFill>
                <a:latin typeface="+mn-lt"/>
              </a:rPr>
              <a:t> </a:t>
            </a:r>
            <a:r>
              <a:rPr lang="es-ES" sz="2400" dirty="0" err="1">
                <a:solidFill>
                  <a:schemeClr val="bg1"/>
                </a:solidFill>
                <a:latin typeface="+mn-lt"/>
              </a:rPr>
              <a:t>irradiators</a:t>
            </a:r>
            <a:r>
              <a:rPr lang="es-ES" sz="2400" dirty="0">
                <a:solidFill>
                  <a:schemeClr val="bg1"/>
                </a:solidFill>
                <a:latin typeface="+mn-lt"/>
              </a:rPr>
              <a:t> </a:t>
            </a:r>
            <a:r>
              <a:rPr lang="es-ES" sz="2400" dirty="0" err="1">
                <a:solidFill>
                  <a:schemeClr val="bg1"/>
                </a:solidFill>
                <a:latin typeface="+mn-lt"/>
              </a:rPr>
              <a:t>worldwide</a:t>
            </a:r>
            <a:r>
              <a:rPr lang="es-ES" sz="2400" dirty="0">
                <a:solidFill>
                  <a:schemeClr val="bg1"/>
                </a:solidFill>
                <a:latin typeface="+mn-lt"/>
              </a:rPr>
              <a:t> 2023</a:t>
            </a:r>
          </a:p>
        </p:txBody>
      </p:sp>
      <p:sp>
        <p:nvSpPr>
          <p:cNvPr id="32" name="Marcador de fecha 31">
            <a:extLst>
              <a:ext uri="{FF2B5EF4-FFF2-40B4-BE49-F238E27FC236}">
                <a16:creationId xmlns:a16="http://schemas.microsoft.com/office/drawing/2014/main" id="{85E026F1-2835-B341-9506-2299A5FDCDA8}"/>
              </a:ext>
            </a:extLst>
          </p:cNvPr>
          <p:cNvSpPr>
            <a:spLocks noGrp="1"/>
          </p:cNvSpPr>
          <p:nvPr>
            <p:ph type="dt" sz="half" idx="10"/>
          </p:nvPr>
        </p:nvSpPr>
        <p:spPr/>
        <p:txBody>
          <a:bodyPr/>
          <a:lstStyle/>
          <a:p>
            <a:r>
              <a:rPr lang="es-ES"/>
              <a:t>1st-2nd October 2024</a:t>
            </a:r>
            <a:endParaRPr lang="es-ES" dirty="0"/>
          </a:p>
        </p:txBody>
      </p:sp>
      <p:sp>
        <p:nvSpPr>
          <p:cNvPr id="33" name="Marcador de pie de página 32">
            <a:extLst>
              <a:ext uri="{FF2B5EF4-FFF2-40B4-BE49-F238E27FC236}">
                <a16:creationId xmlns:a16="http://schemas.microsoft.com/office/drawing/2014/main" id="{26F7F19F-E599-FC4F-9C34-41F1DB875251}"/>
              </a:ext>
            </a:extLst>
          </p:cNvPr>
          <p:cNvSpPr>
            <a:spLocks noGrp="1"/>
          </p:cNvSpPr>
          <p:nvPr>
            <p:ph type="ftr" sz="quarter" idx="11"/>
          </p:nvPr>
        </p:nvSpPr>
        <p:spPr/>
        <p:txBody>
          <a:bodyPr/>
          <a:lstStyle/>
          <a:p>
            <a:r>
              <a:rPr lang="es-ES"/>
              <a:t>M.I. Ortiz  Third DONEs USERS</a:t>
            </a:r>
          </a:p>
        </p:txBody>
      </p:sp>
      <p:sp>
        <p:nvSpPr>
          <p:cNvPr id="34" name="Marcador de número de diapositiva 33">
            <a:extLst>
              <a:ext uri="{FF2B5EF4-FFF2-40B4-BE49-F238E27FC236}">
                <a16:creationId xmlns:a16="http://schemas.microsoft.com/office/drawing/2014/main" id="{3EF581C1-3897-2148-82DF-190030925DEE}"/>
              </a:ext>
            </a:extLst>
          </p:cNvPr>
          <p:cNvSpPr>
            <a:spLocks noGrp="1"/>
          </p:cNvSpPr>
          <p:nvPr>
            <p:ph type="sldNum" sz="quarter" idx="12"/>
          </p:nvPr>
        </p:nvSpPr>
        <p:spPr/>
        <p:txBody>
          <a:bodyPr/>
          <a:lstStyle/>
          <a:p>
            <a:fld id="{000BE7D5-5C85-8642-9089-F9C791E71C3B}" type="slidenum">
              <a:rPr lang="es-ES" smtClean="0"/>
              <a:t>13</a:t>
            </a:fld>
            <a:endParaRPr lang="es-ES"/>
          </a:p>
        </p:txBody>
      </p:sp>
      <p:graphicFrame>
        <p:nvGraphicFramePr>
          <p:cNvPr id="17" name="Marcador de contenido 16">
            <a:extLst>
              <a:ext uri="{FF2B5EF4-FFF2-40B4-BE49-F238E27FC236}">
                <a16:creationId xmlns:a16="http://schemas.microsoft.com/office/drawing/2014/main" id="{3C9D1612-7BEF-E342-A19E-421285507F88}"/>
              </a:ext>
            </a:extLst>
          </p:cNvPr>
          <p:cNvGraphicFramePr>
            <a:graphicFrameLocks noGrp="1"/>
          </p:cNvGraphicFramePr>
          <p:nvPr>
            <p:ph idx="4294967295"/>
            <p:extLst>
              <p:ext uri="{D42A27DB-BD31-4B8C-83A1-F6EECF244321}">
                <p14:modId xmlns:p14="http://schemas.microsoft.com/office/powerpoint/2010/main" val="3008310663"/>
              </p:ext>
            </p:extLst>
          </p:nvPr>
        </p:nvGraphicFramePr>
        <p:xfrm>
          <a:off x="612287" y="1239333"/>
          <a:ext cx="9024028" cy="3619826"/>
        </p:xfrm>
        <a:graphic>
          <a:graphicData uri="http://schemas.openxmlformats.org/drawingml/2006/table">
            <a:tbl>
              <a:tblPr firstRow="1" firstCol="1" lastRow="1" lastCol="1" bandRow="1" bandCol="1">
                <a:tableStyleId>{B301B821-A1FF-4177-AEE7-76D212191A09}</a:tableStyleId>
              </a:tblPr>
              <a:tblGrid>
                <a:gridCol w="2151584">
                  <a:extLst>
                    <a:ext uri="{9D8B030D-6E8A-4147-A177-3AD203B41FA5}">
                      <a16:colId xmlns:a16="http://schemas.microsoft.com/office/drawing/2014/main" val="3280654460"/>
                    </a:ext>
                  </a:extLst>
                </a:gridCol>
                <a:gridCol w="1523556">
                  <a:extLst>
                    <a:ext uri="{9D8B030D-6E8A-4147-A177-3AD203B41FA5}">
                      <a16:colId xmlns:a16="http://schemas.microsoft.com/office/drawing/2014/main" val="1041964357"/>
                    </a:ext>
                  </a:extLst>
                </a:gridCol>
                <a:gridCol w="1885264">
                  <a:extLst>
                    <a:ext uri="{9D8B030D-6E8A-4147-A177-3AD203B41FA5}">
                      <a16:colId xmlns:a16="http://schemas.microsoft.com/office/drawing/2014/main" val="3424949545"/>
                    </a:ext>
                  </a:extLst>
                </a:gridCol>
                <a:gridCol w="1644125">
                  <a:extLst>
                    <a:ext uri="{9D8B030D-6E8A-4147-A177-3AD203B41FA5}">
                      <a16:colId xmlns:a16="http://schemas.microsoft.com/office/drawing/2014/main" val="449306563"/>
                    </a:ext>
                  </a:extLst>
                </a:gridCol>
                <a:gridCol w="1819499">
                  <a:extLst>
                    <a:ext uri="{9D8B030D-6E8A-4147-A177-3AD203B41FA5}">
                      <a16:colId xmlns:a16="http://schemas.microsoft.com/office/drawing/2014/main" val="2103962982"/>
                    </a:ext>
                  </a:extLst>
                </a:gridCol>
              </a:tblGrid>
              <a:tr h="646746">
                <a:tc>
                  <a:txBody>
                    <a:bodyPr/>
                    <a:lstStyle/>
                    <a:p>
                      <a:pPr marL="31750" lvl="0" algn="ctr">
                        <a:spcBef>
                          <a:spcPts val="245"/>
                        </a:spcBef>
                        <a:spcAft>
                          <a:spcPts val="0"/>
                        </a:spcAft>
                      </a:pPr>
                      <a:r>
                        <a:rPr lang="en-US" sz="1400" b="0" dirty="0">
                          <a:effectLst/>
                        </a:rPr>
                        <a:t>Reactor</a:t>
                      </a:r>
                      <a:r>
                        <a:rPr lang="en-US" sz="1400" b="0" spc="-25" dirty="0">
                          <a:effectLst/>
                        </a:rPr>
                        <a:t> </a:t>
                      </a:r>
                      <a:r>
                        <a:rPr lang="en-US" sz="1400" b="0" spc="-10" dirty="0">
                          <a:effectLst/>
                        </a:rPr>
                        <a:t>(Fuel)</a:t>
                      </a:r>
                      <a:endParaRPr lang="es-ES" sz="1400" b="0" dirty="0">
                        <a:effectLst/>
                        <a:latin typeface="Arial MT"/>
                        <a:ea typeface="Arial MT"/>
                        <a:cs typeface="Arial MT"/>
                      </a:endParaRPr>
                    </a:p>
                  </a:txBody>
                  <a:tcPr marL="0" marR="0" marT="0" marB="0"/>
                </a:tc>
                <a:tc>
                  <a:txBody>
                    <a:bodyPr/>
                    <a:lstStyle/>
                    <a:p>
                      <a:pPr marL="635" marR="155575" lvl="0" algn="ctr">
                        <a:spcBef>
                          <a:spcPts val="245"/>
                        </a:spcBef>
                        <a:spcAft>
                          <a:spcPts val="0"/>
                        </a:spcAft>
                      </a:pPr>
                      <a:r>
                        <a:rPr lang="en-US" sz="1400" b="0" dirty="0">
                          <a:effectLst/>
                        </a:rPr>
                        <a:t>Current</a:t>
                      </a:r>
                      <a:r>
                        <a:rPr lang="en-US" sz="1400" b="0" spc="-15" dirty="0">
                          <a:effectLst/>
                        </a:rPr>
                        <a:t> </a:t>
                      </a:r>
                      <a:r>
                        <a:rPr lang="en-US" sz="1400" b="0" spc="-25" dirty="0">
                          <a:effectLst/>
                        </a:rPr>
                        <a:t>targets</a:t>
                      </a:r>
                      <a:endParaRPr lang="es-ES" sz="1400" b="0" dirty="0">
                        <a:effectLst/>
                        <a:latin typeface="Arial MT"/>
                        <a:ea typeface="Arial MT"/>
                        <a:cs typeface="Arial MT"/>
                      </a:endParaRPr>
                    </a:p>
                  </a:txBody>
                  <a:tcPr marL="0" marR="0" marT="0" marB="0"/>
                </a:tc>
                <a:tc>
                  <a:txBody>
                    <a:bodyPr/>
                    <a:lstStyle/>
                    <a:p>
                      <a:pPr marL="223838" lvl="0" indent="0" algn="ctr">
                        <a:spcBef>
                          <a:spcPts val="245"/>
                        </a:spcBef>
                        <a:spcAft>
                          <a:spcPts val="0"/>
                        </a:spcAft>
                        <a:tabLst/>
                      </a:pPr>
                      <a:r>
                        <a:rPr lang="en-US" sz="1400" b="0" dirty="0">
                          <a:effectLst/>
                        </a:rPr>
                        <a:t>Anticipated</a:t>
                      </a:r>
                      <a:r>
                        <a:rPr lang="en-US" sz="1400" b="0" spc="-30" dirty="0">
                          <a:effectLst/>
                        </a:rPr>
                        <a:t> </a:t>
                      </a:r>
                      <a:r>
                        <a:rPr lang="en-US" sz="1400" b="0" baseline="30000" dirty="0">
                          <a:effectLst/>
                        </a:rPr>
                        <a:t>99</a:t>
                      </a:r>
                      <a:r>
                        <a:rPr lang="en-US" sz="1400" b="0" dirty="0">
                          <a:effectLst/>
                        </a:rPr>
                        <a:t>Mo production</a:t>
                      </a:r>
                      <a:r>
                        <a:rPr lang="en-US" sz="1400" b="0" spc="-5" dirty="0">
                          <a:effectLst/>
                        </a:rPr>
                        <a:t> </a:t>
                      </a:r>
                    </a:p>
                    <a:p>
                      <a:pPr marL="223838" lvl="0" indent="0" algn="ctr">
                        <a:spcBef>
                          <a:spcPts val="245"/>
                        </a:spcBef>
                        <a:spcAft>
                          <a:spcPts val="0"/>
                        </a:spcAft>
                        <a:tabLst/>
                      </a:pPr>
                      <a:r>
                        <a:rPr lang="en-US" sz="1400" b="0" dirty="0">
                          <a:effectLst/>
                        </a:rPr>
                        <a:t>weeks/year</a:t>
                      </a:r>
                      <a:endParaRPr lang="es-ES" sz="1400" b="0" dirty="0">
                        <a:effectLst/>
                        <a:latin typeface="Arial MT"/>
                        <a:ea typeface="Arial MT"/>
                        <a:cs typeface="Arial MT"/>
                      </a:endParaRPr>
                    </a:p>
                  </a:txBody>
                  <a:tcPr marL="0" marR="0" marT="0" marB="0"/>
                </a:tc>
                <a:tc>
                  <a:txBody>
                    <a:bodyPr/>
                    <a:lstStyle/>
                    <a:p>
                      <a:pPr marL="66675" marR="76835" lvl="0" algn="ctr">
                        <a:spcBef>
                          <a:spcPts val="245"/>
                        </a:spcBef>
                        <a:spcAft>
                          <a:spcPts val="0"/>
                        </a:spcAft>
                      </a:pPr>
                      <a:r>
                        <a:rPr lang="en-US" sz="1400" b="0" dirty="0">
                          <a:effectLst/>
                        </a:rPr>
                        <a:t>Expected</a:t>
                      </a:r>
                      <a:r>
                        <a:rPr lang="en-US" sz="1400" b="0" spc="-30" dirty="0">
                          <a:effectLst/>
                        </a:rPr>
                        <a:t> </a:t>
                      </a:r>
                      <a:r>
                        <a:rPr lang="en-US" sz="1400" b="0" dirty="0">
                          <a:effectLst/>
                        </a:rPr>
                        <a:t>available capacity per week</a:t>
                      </a:r>
                      <a:r>
                        <a:rPr lang="en-US" sz="1400" b="0" spc="-5" dirty="0">
                          <a:effectLst/>
                        </a:rPr>
                        <a:t> </a:t>
                      </a:r>
                    </a:p>
                    <a:p>
                      <a:pPr marL="66675" marR="76835" lvl="0" algn="ctr">
                        <a:spcBef>
                          <a:spcPts val="245"/>
                        </a:spcBef>
                        <a:spcAft>
                          <a:spcPts val="0"/>
                        </a:spcAft>
                      </a:pPr>
                      <a:r>
                        <a:rPr lang="en-US" sz="1400" b="0" dirty="0">
                          <a:effectLst/>
                        </a:rPr>
                        <a:t>(6-day Ci</a:t>
                      </a:r>
                      <a:r>
                        <a:rPr lang="en-US" sz="1400" b="0" spc="-30" dirty="0">
                          <a:effectLst/>
                        </a:rPr>
                        <a:t> </a:t>
                      </a:r>
                      <a:r>
                        <a:rPr lang="en-US" sz="1400" b="0" baseline="30000" dirty="0">
                          <a:effectLst/>
                        </a:rPr>
                        <a:t>99</a:t>
                      </a:r>
                      <a:r>
                        <a:rPr lang="en-US" sz="1400" b="0" dirty="0">
                          <a:effectLst/>
                        </a:rPr>
                        <a:t>Mo)</a:t>
                      </a:r>
                      <a:endParaRPr lang="es-ES" sz="1400" b="0" dirty="0">
                        <a:effectLst/>
                        <a:latin typeface="Arial MT"/>
                        <a:ea typeface="Arial MT"/>
                        <a:cs typeface="Arial MT"/>
                      </a:endParaRPr>
                    </a:p>
                  </a:txBody>
                  <a:tcPr marL="0" marR="0" marT="0" marB="0"/>
                </a:tc>
                <a:tc>
                  <a:txBody>
                    <a:bodyPr/>
                    <a:lstStyle/>
                    <a:p>
                      <a:pPr marL="235585" lvl="0" algn="ctr">
                        <a:spcBef>
                          <a:spcPts val="245"/>
                        </a:spcBef>
                        <a:spcAft>
                          <a:spcPts val="0"/>
                        </a:spcAft>
                      </a:pPr>
                      <a:r>
                        <a:rPr lang="en-US" sz="1400" b="0" dirty="0">
                          <a:effectLst/>
                        </a:rPr>
                        <a:t>Estimated</a:t>
                      </a:r>
                      <a:r>
                        <a:rPr lang="en-US" sz="1400" b="0" spc="-25" dirty="0">
                          <a:effectLst/>
                        </a:rPr>
                        <a:t> </a:t>
                      </a:r>
                      <a:r>
                        <a:rPr lang="en-US" sz="1400" b="0" dirty="0">
                          <a:effectLst/>
                        </a:rPr>
                        <a:t>end</a:t>
                      </a:r>
                      <a:r>
                        <a:rPr lang="en-US" sz="1400" b="0" spc="-10" dirty="0">
                          <a:effectLst/>
                        </a:rPr>
                        <a:t> </a:t>
                      </a:r>
                      <a:r>
                        <a:rPr lang="en-US" sz="1400" b="0" dirty="0">
                          <a:effectLst/>
                        </a:rPr>
                        <a:t>of </a:t>
                      </a:r>
                      <a:r>
                        <a:rPr lang="en-US" sz="1400" b="0" spc="-10" dirty="0">
                          <a:effectLst/>
                        </a:rPr>
                        <a:t>operation</a:t>
                      </a:r>
                      <a:endParaRPr lang="es-ES" sz="1400" b="0" dirty="0">
                        <a:effectLst/>
                        <a:latin typeface="Arial MT"/>
                        <a:ea typeface="Arial MT"/>
                        <a:cs typeface="Arial MT"/>
                      </a:endParaRPr>
                    </a:p>
                  </a:txBody>
                  <a:tcPr marL="0" marR="0" marT="0" marB="0"/>
                </a:tc>
                <a:extLst>
                  <a:ext uri="{0D108BD9-81ED-4DB2-BD59-A6C34878D82A}">
                    <a16:rowId xmlns:a16="http://schemas.microsoft.com/office/drawing/2014/main" val="3374654355"/>
                  </a:ext>
                </a:extLst>
              </a:tr>
              <a:tr h="0">
                <a:tc>
                  <a:txBody>
                    <a:bodyPr/>
                    <a:lstStyle/>
                    <a:p>
                      <a:pPr marL="288925" lvl="1" algn="l">
                        <a:spcBef>
                          <a:spcPts val="245"/>
                        </a:spcBef>
                        <a:spcAft>
                          <a:spcPts val="0"/>
                        </a:spcAft>
                      </a:pPr>
                      <a:r>
                        <a:rPr lang="en-US" sz="1400" dirty="0">
                          <a:effectLst/>
                        </a:rPr>
                        <a:t>BR-2</a:t>
                      </a:r>
                      <a:r>
                        <a:rPr lang="en-US" sz="1400" spc="-40" dirty="0">
                          <a:effectLst/>
                        </a:rPr>
                        <a:t> </a:t>
                      </a:r>
                      <a:r>
                        <a:rPr lang="en-US" sz="1400" spc="-10" dirty="0">
                          <a:effectLst/>
                        </a:rPr>
                        <a:t>(HEU)</a:t>
                      </a:r>
                      <a:endParaRPr lang="es-ES" sz="1400" baseline="30000" dirty="0">
                        <a:effectLst/>
                        <a:latin typeface="Arial MT"/>
                        <a:ea typeface="Arial MT"/>
                        <a:cs typeface="Arial MT"/>
                      </a:endParaRPr>
                    </a:p>
                  </a:txBody>
                  <a:tcPr marL="0" marR="0" marT="0" marB="0"/>
                </a:tc>
                <a:tc>
                  <a:txBody>
                    <a:bodyPr/>
                    <a:lstStyle/>
                    <a:p>
                      <a:pPr marL="635" marR="155575" algn="ctr">
                        <a:spcBef>
                          <a:spcPts val="245"/>
                        </a:spcBef>
                        <a:spcAft>
                          <a:spcPts val="0"/>
                        </a:spcAft>
                      </a:pPr>
                      <a:r>
                        <a:rPr lang="en-US" sz="1400" spc="-25">
                          <a:effectLst/>
                        </a:rPr>
                        <a:t>LEU</a:t>
                      </a:r>
                      <a:endParaRPr lang="es-ES" sz="1400">
                        <a:effectLst/>
                        <a:latin typeface="Arial MT"/>
                        <a:ea typeface="Arial MT"/>
                        <a:cs typeface="Arial MT"/>
                      </a:endParaRPr>
                    </a:p>
                  </a:txBody>
                  <a:tcPr marL="0" marR="0" marT="0" marB="0"/>
                </a:tc>
                <a:tc>
                  <a:txBody>
                    <a:bodyPr/>
                    <a:lstStyle/>
                    <a:p>
                      <a:pPr marL="439420" algn="l">
                        <a:spcBef>
                          <a:spcPts val="245"/>
                        </a:spcBef>
                        <a:spcAft>
                          <a:spcPts val="0"/>
                        </a:spcAft>
                      </a:pPr>
                      <a:r>
                        <a:rPr lang="en-US" sz="1400" spc="-25" dirty="0">
                          <a:effectLst/>
                        </a:rPr>
                        <a:t>29</a:t>
                      </a:r>
                      <a:endParaRPr lang="es-ES" sz="1400" dirty="0">
                        <a:effectLst/>
                        <a:latin typeface="Arial MT"/>
                        <a:ea typeface="Arial MT"/>
                        <a:cs typeface="Arial MT"/>
                      </a:endParaRPr>
                    </a:p>
                  </a:txBody>
                  <a:tcPr marL="0" marR="0" marT="0" marB="0"/>
                </a:tc>
                <a:tc>
                  <a:txBody>
                    <a:bodyPr/>
                    <a:lstStyle/>
                    <a:p>
                      <a:pPr marL="66675" marR="76835" algn="ctr">
                        <a:spcBef>
                          <a:spcPts val="245"/>
                        </a:spcBef>
                        <a:spcAft>
                          <a:spcPts val="0"/>
                        </a:spcAft>
                      </a:pPr>
                      <a:r>
                        <a:rPr lang="en-US" sz="1400" b="1" dirty="0">
                          <a:effectLst/>
                        </a:rPr>
                        <a:t>8</a:t>
                      </a:r>
                      <a:r>
                        <a:rPr lang="en-US" sz="1400" b="1" spc="-40" dirty="0">
                          <a:effectLst/>
                        </a:rPr>
                        <a:t> </a:t>
                      </a:r>
                      <a:r>
                        <a:rPr lang="en-US" sz="1400" b="1" spc="-25" dirty="0">
                          <a:effectLst/>
                        </a:rPr>
                        <a:t>600</a:t>
                      </a:r>
                      <a:endParaRPr lang="es-ES" sz="1400" b="1" dirty="0">
                        <a:effectLst/>
                        <a:latin typeface="Arial MT"/>
                        <a:ea typeface="Arial MT"/>
                        <a:cs typeface="Arial MT"/>
                      </a:endParaRPr>
                    </a:p>
                  </a:txBody>
                  <a:tcPr marL="0" marR="0" marT="0" marB="0"/>
                </a:tc>
                <a:tc>
                  <a:txBody>
                    <a:bodyPr/>
                    <a:lstStyle/>
                    <a:p>
                      <a:pPr marL="235585" algn="ctr">
                        <a:spcBef>
                          <a:spcPts val="245"/>
                        </a:spcBef>
                        <a:spcAft>
                          <a:spcPts val="0"/>
                        </a:spcAft>
                      </a:pPr>
                      <a:r>
                        <a:rPr lang="en-US" sz="1400" b="0" spc="-20" dirty="0">
                          <a:effectLst/>
                        </a:rPr>
                        <a:t>2036</a:t>
                      </a:r>
                      <a:endParaRPr lang="es-ES" sz="1400" b="0" dirty="0">
                        <a:effectLst/>
                        <a:latin typeface="Arial MT"/>
                        <a:ea typeface="Arial MT"/>
                        <a:cs typeface="Arial MT"/>
                      </a:endParaRPr>
                    </a:p>
                  </a:txBody>
                  <a:tcPr marL="0" marR="0" marT="0" marB="0"/>
                </a:tc>
                <a:extLst>
                  <a:ext uri="{0D108BD9-81ED-4DB2-BD59-A6C34878D82A}">
                    <a16:rowId xmlns:a16="http://schemas.microsoft.com/office/drawing/2014/main" val="769402426"/>
                  </a:ext>
                </a:extLst>
              </a:tr>
              <a:tr h="0">
                <a:tc>
                  <a:txBody>
                    <a:bodyPr/>
                    <a:lstStyle/>
                    <a:p>
                      <a:pPr marL="288925" lvl="1" algn="l">
                        <a:spcBef>
                          <a:spcPts val="585"/>
                        </a:spcBef>
                        <a:spcAft>
                          <a:spcPts val="0"/>
                        </a:spcAft>
                      </a:pPr>
                      <a:r>
                        <a:rPr lang="en-US" sz="1400" dirty="0">
                          <a:effectLst/>
                        </a:rPr>
                        <a:t>HFR</a:t>
                      </a:r>
                      <a:r>
                        <a:rPr lang="en-US" sz="1400" spc="-20" dirty="0">
                          <a:effectLst/>
                        </a:rPr>
                        <a:t> </a:t>
                      </a:r>
                      <a:r>
                        <a:rPr lang="en-US" sz="1400" spc="-10" dirty="0">
                          <a:effectLst/>
                        </a:rPr>
                        <a:t>(LEU)</a:t>
                      </a:r>
                      <a:endParaRPr lang="es-ES" sz="1400" dirty="0">
                        <a:effectLst/>
                        <a:latin typeface="Arial MT"/>
                        <a:ea typeface="Arial MT"/>
                        <a:cs typeface="Arial MT"/>
                      </a:endParaRPr>
                    </a:p>
                  </a:txBody>
                  <a:tcPr marL="0" marR="0" marT="0" marB="0"/>
                </a:tc>
                <a:tc>
                  <a:txBody>
                    <a:bodyPr/>
                    <a:lstStyle/>
                    <a:p>
                      <a:pPr marL="635" marR="155575" algn="ctr">
                        <a:spcBef>
                          <a:spcPts val="585"/>
                        </a:spcBef>
                        <a:spcAft>
                          <a:spcPts val="0"/>
                        </a:spcAft>
                      </a:pPr>
                      <a:r>
                        <a:rPr lang="en-US" sz="1400" spc="-25">
                          <a:effectLst/>
                        </a:rPr>
                        <a:t>LEU</a:t>
                      </a:r>
                      <a:endParaRPr lang="es-ES" sz="1400">
                        <a:effectLst/>
                        <a:latin typeface="Arial MT"/>
                        <a:ea typeface="Arial MT"/>
                        <a:cs typeface="Arial MT"/>
                      </a:endParaRPr>
                    </a:p>
                  </a:txBody>
                  <a:tcPr marL="0" marR="0" marT="0" marB="0"/>
                </a:tc>
                <a:tc>
                  <a:txBody>
                    <a:bodyPr/>
                    <a:lstStyle/>
                    <a:p>
                      <a:pPr marL="439420" algn="l">
                        <a:spcBef>
                          <a:spcPts val="585"/>
                        </a:spcBef>
                        <a:spcAft>
                          <a:spcPts val="0"/>
                        </a:spcAft>
                      </a:pPr>
                      <a:r>
                        <a:rPr lang="en-US" sz="1400" spc="-25" dirty="0">
                          <a:effectLst/>
                        </a:rPr>
                        <a:t>38</a:t>
                      </a:r>
                      <a:endParaRPr lang="es-ES" sz="1400" dirty="0">
                        <a:effectLst/>
                        <a:latin typeface="Arial MT"/>
                        <a:ea typeface="Arial MT"/>
                        <a:cs typeface="Arial MT"/>
                      </a:endParaRPr>
                    </a:p>
                  </a:txBody>
                  <a:tcPr marL="0" marR="0" marT="0" marB="0"/>
                </a:tc>
                <a:tc>
                  <a:txBody>
                    <a:bodyPr/>
                    <a:lstStyle/>
                    <a:p>
                      <a:pPr marL="66675" marR="76835" algn="ctr">
                        <a:spcBef>
                          <a:spcPts val="585"/>
                        </a:spcBef>
                        <a:spcAft>
                          <a:spcPts val="0"/>
                        </a:spcAft>
                      </a:pPr>
                      <a:r>
                        <a:rPr lang="en-US" sz="1400" b="1" dirty="0">
                          <a:effectLst/>
                        </a:rPr>
                        <a:t>6</a:t>
                      </a:r>
                      <a:r>
                        <a:rPr lang="en-US" sz="1400" b="1" spc="-40" dirty="0">
                          <a:effectLst/>
                        </a:rPr>
                        <a:t> </a:t>
                      </a:r>
                      <a:r>
                        <a:rPr lang="en-US" sz="1400" b="1" spc="-25" dirty="0">
                          <a:effectLst/>
                        </a:rPr>
                        <a:t>200</a:t>
                      </a:r>
                      <a:endParaRPr lang="es-ES" sz="1400" b="1" dirty="0">
                        <a:effectLst/>
                        <a:latin typeface="Arial MT"/>
                        <a:ea typeface="Arial MT"/>
                        <a:cs typeface="Arial MT"/>
                      </a:endParaRPr>
                    </a:p>
                  </a:txBody>
                  <a:tcPr marL="0" marR="0" marT="0" marB="0"/>
                </a:tc>
                <a:tc>
                  <a:txBody>
                    <a:bodyPr/>
                    <a:lstStyle/>
                    <a:p>
                      <a:pPr marL="235585" algn="ctr">
                        <a:spcBef>
                          <a:spcPts val="585"/>
                        </a:spcBef>
                        <a:spcAft>
                          <a:spcPts val="0"/>
                        </a:spcAft>
                      </a:pPr>
                      <a:r>
                        <a:rPr lang="en-US" sz="1400" b="0" spc="-20" dirty="0">
                          <a:solidFill>
                            <a:srgbClr val="FFC000"/>
                          </a:solidFill>
                          <a:effectLst/>
                        </a:rPr>
                        <a:t>2030</a:t>
                      </a:r>
                      <a:endParaRPr lang="es-ES" sz="1400" b="0" dirty="0">
                        <a:solidFill>
                          <a:srgbClr val="FFC000"/>
                        </a:solidFill>
                        <a:effectLst/>
                        <a:latin typeface="Arial MT"/>
                        <a:ea typeface="Arial MT"/>
                        <a:cs typeface="Arial MT"/>
                      </a:endParaRPr>
                    </a:p>
                  </a:txBody>
                  <a:tcPr marL="0" marR="0" marT="0" marB="0"/>
                </a:tc>
                <a:extLst>
                  <a:ext uri="{0D108BD9-81ED-4DB2-BD59-A6C34878D82A}">
                    <a16:rowId xmlns:a16="http://schemas.microsoft.com/office/drawing/2014/main" val="3154182031"/>
                  </a:ext>
                </a:extLst>
              </a:tr>
              <a:tr h="0">
                <a:tc>
                  <a:txBody>
                    <a:bodyPr/>
                    <a:lstStyle/>
                    <a:p>
                      <a:pPr marL="288925" lvl="1" algn="l">
                        <a:spcBef>
                          <a:spcPts val="585"/>
                        </a:spcBef>
                        <a:spcAft>
                          <a:spcPts val="0"/>
                        </a:spcAft>
                      </a:pPr>
                      <a:r>
                        <a:rPr lang="en-US" sz="1400">
                          <a:effectLst/>
                        </a:rPr>
                        <a:t>LVR-15</a:t>
                      </a:r>
                      <a:r>
                        <a:rPr lang="en-US" sz="1400" spc="-25">
                          <a:effectLst/>
                        </a:rPr>
                        <a:t> </a:t>
                      </a:r>
                      <a:r>
                        <a:rPr lang="en-US" sz="1400" spc="-10">
                          <a:effectLst/>
                        </a:rPr>
                        <a:t>(LEU)</a:t>
                      </a:r>
                      <a:endParaRPr lang="es-ES" sz="1400">
                        <a:effectLst/>
                        <a:latin typeface="Arial MT"/>
                        <a:ea typeface="Arial MT"/>
                        <a:cs typeface="Arial MT"/>
                      </a:endParaRPr>
                    </a:p>
                  </a:txBody>
                  <a:tcPr marL="0" marR="0" marT="0" marB="0"/>
                </a:tc>
                <a:tc>
                  <a:txBody>
                    <a:bodyPr/>
                    <a:lstStyle/>
                    <a:p>
                      <a:pPr marL="635" marR="155575" algn="ctr">
                        <a:spcBef>
                          <a:spcPts val="585"/>
                        </a:spcBef>
                        <a:spcAft>
                          <a:spcPts val="0"/>
                        </a:spcAft>
                      </a:pPr>
                      <a:r>
                        <a:rPr lang="en-US" sz="1400" spc="-25">
                          <a:effectLst/>
                        </a:rPr>
                        <a:t>LEU</a:t>
                      </a:r>
                      <a:endParaRPr lang="es-ES" sz="1400">
                        <a:effectLst/>
                        <a:latin typeface="Arial MT"/>
                        <a:ea typeface="Arial MT"/>
                        <a:cs typeface="Arial MT"/>
                      </a:endParaRPr>
                    </a:p>
                  </a:txBody>
                  <a:tcPr marL="0" marR="0" marT="0" marB="0"/>
                </a:tc>
                <a:tc>
                  <a:txBody>
                    <a:bodyPr/>
                    <a:lstStyle/>
                    <a:p>
                      <a:pPr marL="439420" algn="l">
                        <a:spcBef>
                          <a:spcPts val="585"/>
                        </a:spcBef>
                        <a:spcAft>
                          <a:spcPts val="0"/>
                        </a:spcAft>
                      </a:pPr>
                      <a:r>
                        <a:rPr lang="en-US" sz="1400" spc="-25" dirty="0">
                          <a:effectLst/>
                        </a:rPr>
                        <a:t>30</a:t>
                      </a:r>
                      <a:endParaRPr lang="es-ES" sz="1400" dirty="0">
                        <a:effectLst/>
                        <a:latin typeface="Arial MT"/>
                        <a:ea typeface="Arial MT"/>
                        <a:cs typeface="Arial MT"/>
                      </a:endParaRPr>
                    </a:p>
                  </a:txBody>
                  <a:tcPr marL="0" marR="0" marT="0" marB="0"/>
                </a:tc>
                <a:tc>
                  <a:txBody>
                    <a:bodyPr/>
                    <a:lstStyle/>
                    <a:p>
                      <a:pPr marL="66675" marR="76835" algn="ctr">
                        <a:spcBef>
                          <a:spcPts val="585"/>
                        </a:spcBef>
                        <a:spcAft>
                          <a:spcPts val="0"/>
                        </a:spcAft>
                      </a:pPr>
                      <a:r>
                        <a:rPr lang="en-US" sz="1400" dirty="0">
                          <a:effectLst/>
                        </a:rPr>
                        <a:t>3</a:t>
                      </a:r>
                      <a:r>
                        <a:rPr lang="en-US" sz="1400" spc="-40" dirty="0">
                          <a:effectLst/>
                        </a:rPr>
                        <a:t> </a:t>
                      </a:r>
                      <a:r>
                        <a:rPr lang="en-US" sz="1400" spc="-25" dirty="0">
                          <a:effectLst/>
                        </a:rPr>
                        <a:t>000</a:t>
                      </a:r>
                      <a:endParaRPr lang="es-ES" sz="1400" dirty="0">
                        <a:effectLst/>
                        <a:latin typeface="Arial MT"/>
                        <a:ea typeface="Arial MT"/>
                        <a:cs typeface="Arial MT"/>
                      </a:endParaRPr>
                    </a:p>
                  </a:txBody>
                  <a:tcPr marL="0" marR="0" marT="0" marB="0"/>
                </a:tc>
                <a:tc>
                  <a:txBody>
                    <a:bodyPr/>
                    <a:lstStyle/>
                    <a:p>
                      <a:pPr marL="235585" algn="ctr">
                        <a:spcBef>
                          <a:spcPts val="585"/>
                        </a:spcBef>
                        <a:spcAft>
                          <a:spcPts val="0"/>
                        </a:spcAft>
                      </a:pPr>
                      <a:r>
                        <a:rPr lang="en-US" sz="1400" b="0" spc="-20" dirty="0">
                          <a:solidFill>
                            <a:srgbClr val="FF0000"/>
                          </a:solidFill>
                          <a:effectLst/>
                        </a:rPr>
                        <a:t>2028</a:t>
                      </a:r>
                      <a:endParaRPr lang="es-ES" sz="1400" b="0" dirty="0">
                        <a:solidFill>
                          <a:srgbClr val="FF0000"/>
                        </a:solidFill>
                        <a:effectLst/>
                        <a:latin typeface="Arial MT"/>
                        <a:ea typeface="Arial MT"/>
                        <a:cs typeface="Arial MT"/>
                      </a:endParaRPr>
                    </a:p>
                  </a:txBody>
                  <a:tcPr marL="0" marR="0" marT="0" marB="0"/>
                </a:tc>
                <a:extLst>
                  <a:ext uri="{0D108BD9-81ED-4DB2-BD59-A6C34878D82A}">
                    <a16:rowId xmlns:a16="http://schemas.microsoft.com/office/drawing/2014/main" val="1505867343"/>
                  </a:ext>
                </a:extLst>
              </a:tr>
              <a:tr h="0">
                <a:tc>
                  <a:txBody>
                    <a:bodyPr/>
                    <a:lstStyle/>
                    <a:p>
                      <a:pPr marL="288925" lvl="1" algn="l">
                        <a:spcBef>
                          <a:spcPts val="585"/>
                        </a:spcBef>
                        <a:spcAft>
                          <a:spcPts val="0"/>
                        </a:spcAft>
                      </a:pPr>
                      <a:r>
                        <a:rPr lang="en-US" sz="1400" dirty="0">
                          <a:effectLst/>
                        </a:rPr>
                        <a:t>MARIA</a:t>
                      </a:r>
                      <a:r>
                        <a:rPr lang="en-US" sz="1400" spc="-5" dirty="0">
                          <a:effectLst/>
                        </a:rPr>
                        <a:t> </a:t>
                      </a:r>
                      <a:r>
                        <a:rPr lang="en-US" sz="1400" spc="-10" dirty="0">
                          <a:effectLst/>
                        </a:rPr>
                        <a:t>(LEU)</a:t>
                      </a:r>
                      <a:endParaRPr lang="es-ES" sz="1400" dirty="0">
                        <a:effectLst/>
                        <a:latin typeface="Arial MT"/>
                        <a:ea typeface="Arial MT"/>
                        <a:cs typeface="Arial MT"/>
                      </a:endParaRPr>
                    </a:p>
                  </a:txBody>
                  <a:tcPr marL="0" marR="0" marT="0" marB="0"/>
                </a:tc>
                <a:tc>
                  <a:txBody>
                    <a:bodyPr/>
                    <a:lstStyle/>
                    <a:p>
                      <a:pPr marL="635" marR="155575" algn="ctr">
                        <a:spcBef>
                          <a:spcPts val="585"/>
                        </a:spcBef>
                        <a:spcAft>
                          <a:spcPts val="0"/>
                        </a:spcAft>
                      </a:pPr>
                      <a:r>
                        <a:rPr lang="en-US" sz="1400" spc="-25">
                          <a:effectLst/>
                        </a:rPr>
                        <a:t>LEU</a:t>
                      </a:r>
                      <a:endParaRPr lang="es-ES" sz="1400">
                        <a:effectLst/>
                        <a:latin typeface="Arial MT"/>
                        <a:ea typeface="Arial MT"/>
                        <a:cs typeface="Arial MT"/>
                      </a:endParaRPr>
                    </a:p>
                  </a:txBody>
                  <a:tcPr marL="0" marR="0" marT="0" marB="0"/>
                </a:tc>
                <a:tc>
                  <a:txBody>
                    <a:bodyPr/>
                    <a:lstStyle/>
                    <a:p>
                      <a:pPr marL="439420" algn="l">
                        <a:spcBef>
                          <a:spcPts val="585"/>
                        </a:spcBef>
                        <a:spcAft>
                          <a:spcPts val="0"/>
                        </a:spcAft>
                      </a:pPr>
                      <a:r>
                        <a:rPr lang="en-US" sz="1400" spc="-25" dirty="0">
                          <a:effectLst/>
                        </a:rPr>
                        <a:t>36</a:t>
                      </a:r>
                      <a:endParaRPr lang="es-ES" sz="1400" dirty="0">
                        <a:effectLst/>
                        <a:latin typeface="Arial MT"/>
                        <a:ea typeface="Arial MT"/>
                        <a:cs typeface="Arial MT"/>
                      </a:endParaRPr>
                    </a:p>
                  </a:txBody>
                  <a:tcPr marL="0" marR="0" marT="0" marB="0"/>
                </a:tc>
                <a:tc>
                  <a:txBody>
                    <a:bodyPr/>
                    <a:lstStyle/>
                    <a:p>
                      <a:pPr marL="66675" marR="74930" algn="ctr">
                        <a:spcBef>
                          <a:spcPts val="585"/>
                        </a:spcBef>
                        <a:spcAft>
                          <a:spcPts val="0"/>
                        </a:spcAft>
                      </a:pPr>
                      <a:r>
                        <a:rPr lang="en-US" sz="1400" dirty="0">
                          <a:effectLst/>
                        </a:rPr>
                        <a:t>2</a:t>
                      </a:r>
                      <a:r>
                        <a:rPr lang="en-US" sz="1400" spc="-40" dirty="0">
                          <a:effectLst/>
                        </a:rPr>
                        <a:t> </a:t>
                      </a:r>
                      <a:r>
                        <a:rPr lang="en-US" sz="1400" spc="-25" dirty="0">
                          <a:effectLst/>
                        </a:rPr>
                        <a:t>200</a:t>
                      </a:r>
                      <a:endParaRPr lang="es-ES" sz="1400" dirty="0">
                        <a:effectLst/>
                        <a:latin typeface="Arial MT"/>
                        <a:ea typeface="Arial MT"/>
                        <a:cs typeface="Arial MT"/>
                      </a:endParaRPr>
                    </a:p>
                  </a:txBody>
                  <a:tcPr marL="0" marR="0" marT="0" marB="0"/>
                </a:tc>
                <a:tc>
                  <a:txBody>
                    <a:bodyPr/>
                    <a:lstStyle/>
                    <a:p>
                      <a:pPr marL="235585" algn="ctr">
                        <a:spcBef>
                          <a:spcPts val="585"/>
                        </a:spcBef>
                        <a:spcAft>
                          <a:spcPts val="0"/>
                        </a:spcAft>
                      </a:pPr>
                      <a:r>
                        <a:rPr lang="en-US" sz="1400" b="0" spc="-20" dirty="0">
                          <a:effectLst/>
                        </a:rPr>
                        <a:t>2040</a:t>
                      </a:r>
                      <a:endParaRPr lang="es-ES" sz="1400" b="0" dirty="0">
                        <a:effectLst/>
                        <a:latin typeface="Arial MT"/>
                        <a:ea typeface="Arial MT"/>
                        <a:cs typeface="Arial MT"/>
                      </a:endParaRPr>
                    </a:p>
                  </a:txBody>
                  <a:tcPr marL="0" marR="0" marT="0" marB="0"/>
                </a:tc>
                <a:extLst>
                  <a:ext uri="{0D108BD9-81ED-4DB2-BD59-A6C34878D82A}">
                    <a16:rowId xmlns:a16="http://schemas.microsoft.com/office/drawing/2014/main" val="2173768712"/>
                  </a:ext>
                </a:extLst>
              </a:tr>
              <a:tr h="0">
                <a:tc>
                  <a:txBody>
                    <a:bodyPr/>
                    <a:lstStyle/>
                    <a:p>
                      <a:pPr marL="288925" lvl="1" algn="l">
                        <a:spcBef>
                          <a:spcPts val="585"/>
                        </a:spcBef>
                        <a:spcAft>
                          <a:spcPts val="0"/>
                        </a:spcAft>
                      </a:pPr>
                      <a:r>
                        <a:rPr lang="en-US" sz="1400" dirty="0">
                          <a:effectLst/>
                        </a:rPr>
                        <a:t>MURR</a:t>
                      </a:r>
                      <a:r>
                        <a:rPr lang="en-US" sz="1400" spc="-10" dirty="0">
                          <a:effectLst/>
                        </a:rPr>
                        <a:t> (HEU)</a:t>
                      </a:r>
                      <a:endParaRPr lang="es-ES" sz="1400" baseline="30000" dirty="0">
                        <a:effectLst/>
                        <a:latin typeface="Arial MT"/>
                        <a:ea typeface="Arial MT"/>
                        <a:cs typeface="Arial MT"/>
                      </a:endParaRPr>
                    </a:p>
                  </a:txBody>
                  <a:tcPr marL="0" marR="0" marT="0" marB="0"/>
                </a:tc>
                <a:tc>
                  <a:txBody>
                    <a:bodyPr/>
                    <a:lstStyle/>
                    <a:p>
                      <a:pPr marR="155575" algn="ctr">
                        <a:spcBef>
                          <a:spcPts val="585"/>
                        </a:spcBef>
                        <a:spcAft>
                          <a:spcPts val="0"/>
                        </a:spcAft>
                      </a:pPr>
                      <a:r>
                        <a:rPr lang="en-US" sz="1400" dirty="0" err="1">
                          <a:solidFill>
                            <a:schemeClr val="tx1"/>
                          </a:solidFill>
                          <a:effectLst/>
                        </a:rPr>
                        <a:t>EnMo</a:t>
                      </a:r>
                      <a:r>
                        <a:rPr lang="en-US" sz="1400" spc="-35" dirty="0">
                          <a:solidFill>
                            <a:schemeClr val="tx1"/>
                          </a:solidFill>
                          <a:effectLst/>
                        </a:rPr>
                        <a:t> </a:t>
                      </a:r>
                      <a:r>
                        <a:rPr lang="en-US" sz="1400" dirty="0">
                          <a:solidFill>
                            <a:schemeClr val="tx1"/>
                          </a:solidFill>
                          <a:effectLst/>
                        </a:rPr>
                        <a:t>in</a:t>
                      </a:r>
                      <a:r>
                        <a:rPr lang="en-US" sz="1400" spc="-40" dirty="0">
                          <a:solidFill>
                            <a:schemeClr val="tx1"/>
                          </a:solidFill>
                          <a:effectLst/>
                        </a:rPr>
                        <a:t> </a:t>
                      </a:r>
                      <a:r>
                        <a:rPr lang="en-US" sz="1400" spc="-25" dirty="0">
                          <a:solidFill>
                            <a:schemeClr val="tx1"/>
                          </a:solidFill>
                          <a:effectLst/>
                        </a:rPr>
                        <a:t>CRR</a:t>
                      </a:r>
                      <a:endParaRPr lang="es-ES" sz="1400" dirty="0">
                        <a:solidFill>
                          <a:schemeClr val="tx1"/>
                        </a:solidFill>
                        <a:effectLst/>
                        <a:latin typeface="Arial MT"/>
                        <a:ea typeface="Arial MT"/>
                        <a:cs typeface="Arial MT"/>
                      </a:endParaRPr>
                    </a:p>
                  </a:txBody>
                  <a:tcPr marL="0" marR="0" marT="0" marB="0"/>
                </a:tc>
                <a:tc>
                  <a:txBody>
                    <a:bodyPr/>
                    <a:lstStyle/>
                    <a:p>
                      <a:pPr marL="439420" algn="l">
                        <a:spcBef>
                          <a:spcPts val="585"/>
                        </a:spcBef>
                        <a:spcAft>
                          <a:spcPts val="0"/>
                        </a:spcAft>
                      </a:pPr>
                      <a:r>
                        <a:rPr lang="en-US" sz="1400" spc="-25" dirty="0">
                          <a:effectLst/>
                        </a:rPr>
                        <a:t>52</a:t>
                      </a:r>
                      <a:endParaRPr lang="es-ES" sz="1400" dirty="0">
                        <a:effectLst/>
                        <a:latin typeface="Arial MT"/>
                        <a:ea typeface="Arial MT"/>
                        <a:cs typeface="Arial MT"/>
                      </a:endParaRPr>
                    </a:p>
                  </a:txBody>
                  <a:tcPr marL="0" marR="0" marT="0" marB="0"/>
                </a:tc>
                <a:tc>
                  <a:txBody>
                    <a:bodyPr/>
                    <a:lstStyle/>
                    <a:p>
                      <a:pPr marL="66675" marR="76835" algn="ctr">
                        <a:spcBef>
                          <a:spcPts val="585"/>
                        </a:spcBef>
                        <a:spcAft>
                          <a:spcPts val="0"/>
                        </a:spcAft>
                      </a:pPr>
                      <a:r>
                        <a:rPr lang="en-US" sz="1400" dirty="0">
                          <a:effectLst/>
                        </a:rPr>
                        <a:t>3</a:t>
                      </a:r>
                      <a:r>
                        <a:rPr lang="en-US" sz="1400" spc="-40" dirty="0">
                          <a:effectLst/>
                        </a:rPr>
                        <a:t> </a:t>
                      </a:r>
                      <a:r>
                        <a:rPr lang="en-US" sz="1400" spc="-25" dirty="0">
                          <a:effectLst/>
                        </a:rPr>
                        <a:t>000</a:t>
                      </a:r>
                      <a:endParaRPr lang="es-ES" sz="1400" dirty="0">
                        <a:effectLst/>
                        <a:latin typeface="Arial MT"/>
                        <a:ea typeface="Arial MT"/>
                        <a:cs typeface="Arial MT"/>
                      </a:endParaRPr>
                    </a:p>
                  </a:txBody>
                  <a:tcPr marL="0" marR="0" marT="0" marB="0"/>
                </a:tc>
                <a:tc>
                  <a:txBody>
                    <a:bodyPr/>
                    <a:lstStyle/>
                    <a:p>
                      <a:pPr marL="235585" algn="ctr">
                        <a:spcBef>
                          <a:spcPts val="585"/>
                        </a:spcBef>
                        <a:spcAft>
                          <a:spcPts val="0"/>
                        </a:spcAft>
                      </a:pPr>
                      <a:r>
                        <a:rPr lang="en-US" sz="1400" b="0" spc="-20" dirty="0">
                          <a:effectLst/>
                        </a:rPr>
                        <a:t>2037</a:t>
                      </a:r>
                      <a:endParaRPr lang="es-ES" sz="1400" b="0" dirty="0">
                        <a:effectLst/>
                        <a:latin typeface="Arial MT"/>
                        <a:ea typeface="Arial MT"/>
                        <a:cs typeface="Arial MT"/>
                      </a:endParaRPr>
                    </a:p>
                  </a:txBody>
                  <a:tcPr marL="0" marR="0" marT="0" marB="0"/>
                </a:tc>
                <a:extLst>
                  <a:ext uri="{0D108BD9-81ED-4DB2-BD59-A6C34878D82A}">
                    <a16:rowId xmlns:a16="http://schemas.microsoft.com/office/drawing/2014/main" val="1890033142"/>
                  </a:ext>
                </a:extLst>
              </a:tr>
              <a:tr h="0">
                <a:tc>
                  <a:txBody>
                    <a:bodyPr/>
                    <a:lstStyle/>
                    <a:p>
                      <a:pPr marL="288925" lvl="1" algn="l">
                        <a:spcBef>
                          <a:spcPts val="585"/>
                        </a:spcBef>
                        <a:spcAft>
                          <a:spcPts val="0"/>
                        </a:spcAft>
                      </a:pPr>
                      <a:r>
                        <a:rPr lang="en-US" sz="1400" dirty="0">
                          <a:effectLst/>
                        </a:rPr>
                        <a:t>OPAL </a:t>
                      </a:r>
                      <a:r>
                        <a:rPr lang="en-US" sz="1400" spc="-10" dirty="0">
                          <a:effectLst/>
                        </a:rPr>
                        <a:t>(LEU)</a:t>
                      </a:r>
                      <a:endParaRPr lang="es-ES" sz="1400" baseline="30000" dirty="0">
                        <a:effectLst/>
                        <a:latin typeface="Arial MT"/>
                        <a:ea typeface="Arial MT"/>
                        <a:cs typeface="Arial MT"/>
                      </a:endParaRPr>
                    </a:p>
                  </a:txBody>
                  <a:tcPr marL="0" marR="0" marT="0" marB="0"/>
                </a:tc>
                <a:tc>
                  <a:txBody>
                    <a:bodyPr/>
                    <a:lstStyle/>
                    <a:p>
                      <a:pPr marL="635" marR="155575" algn="ctr">
                        <a:spcBef>
                          <a:spcPts val="585"/>
                        </a:spcBef>
                        <a:spcAft>
                          <a:spcPts val="0"/>
                        </a:spcAft>
                      </a:pPr>
                      <a:r>
                        <a:rPr lang="en-US" sz="1400" spc="-25" dirty="0">
                          <a:effectLst/>
                        </a:rPr>
                        <a:t>LEU</a:t>
                      </a:r>
                      <a:endParaRPr lang="es-ES" sz="1400" dirty="0">
                        <a:effectLst/>
                        <a:latin typeface="Arial MT"/>
                        <a:ea typeface="Arial MT"/>
                        <a:cs typeface="Arial MT"/>
                      </a:endParaRPr>
                    </a:p>
                  </a:txBody>
                  <a:tcPr marL="0" marR="0" marT="0" marB="0"/>
                </a:tc>
                <a:tc>
                  <a:txBody>
                    <a:bodyPr/>
                    <a:lstStyle/>
                    <a:p>
                      <a:pPr marL="439420" algn="l">
                        <a:spcBef>
                          <a:spcPts val="585"/>
                        </a:spcBef>
                        <a:spcAft>
                          <a:spcPts val="0"/>
                        </a:spcAft>
                      </a:pPr>
                      <a:r>
                        <a:rPr lang="en-US" sz="1400" spc="-25" dirty="0">
                          <a:effectLst/>
                        </a:rPr>
                        <a:t>44</a:t>
                      </a:r>
                      <a:endParaRPr lang="es-ES" sz="1400" dirty="0">
                        <a:effectLst/>
                        <a:latin typeface="Arial MT"/>
                        <a:ea typeface="Arial MT"/>
                        <a:cs typeface="Arial MT"/>
                      </a:endParaRPr>
                    </a:p>
                  </a:txBody>
                  <a:tcPr marL="0" marR="0" marT="0" marB="0"/>
                </a:tc>
                <a:tc>
                  <a:txBody>
                    <a:bodyPr/>
                    <a:lstStyle/>
                    <a:p>
                      <a:pPr marL="66675" marR="76835" algn="ctr">
                        <a:spcBef>
                          <a:spcPts val="585"/>
                        </a:spcBef>
                        <a:spcAft>
                          <a:spcPts val="0"/>
                        </a:spcAft>
                      </a:pPr>
                      <a:r>
                        <a:rPr lang="en-US" sz="1400" dirty="0">
                          <a:effectLst/>
                        </a:rPr>
                        <a:t>3</a:t>
                      </a:r>
                      <a:r>
                        <a:rPr lang="en-US" sz="1400" spc="-40" dirty="0">
                          <a:effectLst/>
                        </a:rPr>
                        <a:t> </a:t>
                      </a:r>
                      <a:r>
                        <a:rPr lang="en-US" sz="1400" spc="-25" dirty="0">
                          <a:effectLst/>
                        </a:rPr>
                        <a:t>200</a:t>
                      </a:r>
                      <a:endParaRPr lang="es-ES" sz="1400" dirty="0">
                        <a:effectLst/>
                        <a:latin typeface="Arial MT"/>
                        <a:ea typeface="Arial MT"/>
                        <a:cs typeface="Arial MT"/>
                      </a:endParaRPr>
                    </a:p>
                  </a:txBody>
                  <a:tcPr marL="0" marR="0" marT="0" marB="0"/>
                </a:tc>
                <a:tc>
                  <a:txBody>
                    <a:bodyPr/>
                    <a:lstStyle/>
                    <a:p>
                      <a:pPr marL="235585" algn="ctr">
                        <a:spcBef>
                          <a:spcPts val="585"/>
                        </a:spcBef>
                        <a:spcAft>
                          <a:spcPts val="0"/>
                        </a:spcAft>
                      </a:pPr>
                      <a:r>
                        <a:rPr lang="en-US" sz="1400" b="0" spc="-20" dirty="0">
                          <a:solidFill>
                            <a:srgbClr val="00B050"/>
                          </a:solidFill>
                          <a:effectLst/>
                        </a:rPr>
                        <a:t>2057</a:t>
                      </a:r>
                      <a:endParaRPr lang="es-ES" sz="1400" b="0" dirty="0">
                        <a:solidFill>
                          <a:srgbClr val="00B050"/>
                        </a:solidFill>
                        <a:effectLst/>
                        <a:latin typeface="Arial MT"/>
                        <a:ea typeface="Arial MT"/>
                        <a:cs typeface="Arial MT"/>
                      </a:endParaRPr>
                    </a:p>
                  </a:txBody>
                  <a:tcPr marL="0" marR="0" marT="0" marB="0"/>
                </a:tc>
                <a:extLst>
                  <a:ext uri="{0D108BD9-81ED-4DB2-BD59-A6C34878D82A}">
                    <a16:rowId xmlns:a16="http://schemas.microsoft.com/office/drawing/2014/main" val="128536399"/>
                  </a:ext>
                </a:extLst>
              </a:tr>
              <a:tr h="0">
                <a:tc>
                  <a:txBody>
                    <a:bodyPr/>
                    <a:lstStyle/>
                    <a:p>
                      <a:pPr marL="288925" marR="40640" lvl="1" algn="l">
                        <a:spcBef>
                          <a:spcPts val="345"/>
                        </a:spcBef>
                        <a:spcAft>
                          <a:spcPts val="0"/>
                        </a:spcAft>
                      </a:pPr>
                      <a:r>
                        <a:rPr lang="en-US" sz="1400" spc="-10" dirty="0">
                          <a:effectLst/>
                        </a:rPr>
                        <a:t>RA-3/RA-10 (LEU)</a:t>
                      </a:r>
                      <a:endParaRPr lang="es-ES" sz="1400" baseline="30000" dirty="0">
                        <a:effectLst/>
                        <a:latin typeface="Arial MT"/>
                        <a:ea typeface="Arial MT"/>
                        <a:cs typeface="Arial MT"/>
                      </a:endParaRPr>
                    </a:p>
                  </a:txBody>
                  <a:tcPr marL="0" marR="0" marT="0" marB="0"/>
                </a:tc>
                <a:tc>
                  <a:txBody>
                    <a:bodyPr/>
                    <a:lstStyle/>
                    <a:p>
                      <a:pPr marL="635" marR="155575" algn="ctr">
                        <a:spcBef>
                          <a:spcPts val="865"/>
                        </a:spcBef>
                        <a:spcAft>
                          <a:spcPts val="0"/>
                        </a:spcAft>
                      </a:pPr>
                      <a:r>
                        <a:rPr lang="en-US" sz="1400" spc="-25">
                          <a:effectLst/>
                        </a:rPr>
                        <a:t>LEU</a:t>
                      </a:r>
                      <a:endParaRPr lang="es-ES" sz="1400">
                        <a:effectLst/>
                        <a:latin typeface="Arial MT"/>
                        <a:ea typeface="Arial MT"/>
                        <a:cs typeface="Arial MT"/>
                      </a:endParaRPr>
                    </a:p>
                  </a:txBody>
                  <a:tcPr marL="0" marR="0" marT="0" marB="0"/>
                </a:tc>
                <a:tc>
                  <a:txBody>
                    <a:bodyPr/>
                    <a:lstStyle/>
                    <a:p>
                      <a:pPr marL="439420" algn="l">
                        <a:spcBef>
                          <a:spcPts val="865"/>
                        </a:spcBef>
                        <a:spcAft>
                          <a:spcPts val="0"/>
                        </a:spcAft>
                      </a:pPr>
                      <a:r>
                        <a:rPr lang="en-US" sz="1400" spc="-25" dirty="0">
                          <a:effectLst/>
                        </a:rPr>
                        <a:t>46</a:t>
                      </a:r>
                      <a:endParaRPr lang="es-ES" sz="1400" dirty="0">
                        <a:effectLst/>
                        <a:latin typeface="Arial MT"/>
                        <a:ea typeface="Arial MT"/>
                        <a:cs typeface="Arial MT"/>
                      </a:endParaRPr>
                    </a:p>
                  </a:txBody>
                  <a:tcPr marL="0" marR="0" marT="0" marB="0"/>
                </a:tc>
                <a:tc>
                  <a:txBody>
                    <a:bodyPr/>
                    <a:lstStyle/>
                    <a:p>
                      <a:pPr marL="76835" marR="10160" algn="ctr">
                        <a:spcBef>
                          <a:spcPts val="865"/>
                        </a:spcBef>
                        <a:spcAft>
                          <a:spcPts val="0"/>
                        </a:spcAft>
                      </a:pPr>
                      <a:r>
                        <a:rPr lang="en-US" sz="1400" spc="-25" dirty="0">
                          <a:effectLst/>
                        </a:rPr>
                        <a:t>500</a:t>
                      </a:r>
                      <a:endParaRPr lang="es-ES" sz="1400" dirty="0">
                        <a:effectLst/>
                        <a:latin typeface="Arial MT"/>
                        <a:ea typeface="Arial MT"/>
                        <a:cs typeface="Arial MT"/>
                      </a:endParaRPr>
                    </a:p>
                  </a:txBody>
                  <a:tcPr marL="0" marR="0" marT="0" marB="0"/>
                </a:tc>
                <a:tc>
                  <a:txBody>
                    <a:bodyPr/>
                    <a:lstStyle/>
                    <a:p>
                      <a:pPr marL="267970" indent="-2540" algn="l">
                        <a:spcBef>
                          <a:spcPts val="345"/>
                        </a:spcBef>
                        <a:spcAft>
                          <a:spcPts val="0"/>
                        </a:spcAft>
                      </a:pPr>
                      <a:r>
                        <a:rPr lang="en-US" sz="1200" b="0" spc="-10" dirty="0">
                          <a:effectLst/>
                        </a:rPr>
                        <a:t>2027</a:t>
                      </a:r>
                      <a:r>
                        <a:rPr lang="en-US" sz="1200" b="0" spc="-25" dirty="0">
                          <a:effectLst/>
                        </a:rPr>
                        <a:t> </a:t>
                      </a:r>
                      <a:r>
                        <a:rPr lang="en-US" sz="1200" b="0" spc="-10" dirty="0">
                          <a:effectLst/>
                        </a:rPr>
                        <a:t>or</a:t>
                      </a:r>
                      <a:r>
                        <a:rPr lang="en-US" sz="1200" b="0" spc="-15" dirty="0">
                          <a:effectLst/>
                        </a:rPr>
                        <a:t> </a:t>
                      </a:r>
                      <a:r>
                        <a:rPr lang="en-US" sz="1200" b="0" spc="-10" dirty="0">
                          <a:effectLst/>
                        </a:rPr>
                        <a:t>earlier</a:t>
                      </a:r>
                      <a:r>
                        <a:rPr lang="en-US" sz="1200" b="0" spc="-15" dirty="0">
                          <a:effectLst/>
                        </a:rPr>
                        <a:t> </a:t>
                      </a:r>
                      <a:r>
                        <a:rPr lang="en-US" sz="1200" b="0" spc="-10" dirty="0">
                          <a:effectLst/>
                        </a:rPr>
                        <a:t>based </a:t>
                      </a:r>
                      <a:r>
                        <a:rPr lang="en-US" sz="1200" b="0" dirty="0">
                          <a:effectLst/>
                        </a:rPr>
                        <a:t>on</a:t>
                      </a:r>
                      <a:r>
                        <a:rPr lang="en-US" sz="1200" b="0" spc="-25" dirty="0">
                          <a:effectLst/>
                        </a:rPr>
                        <a:t> </a:t>
                      </a:r>
                      <a:r>
                        <a:rPr lang="en-US" sz="1200" b="0" dirty="0">
                          <a:effectLst/>
                        </a:rPr>
                        <a:t>RA-10</a:t>
                      </a:r>
                      <a:r>
                        <a:rPr lang="en-US" sz="1200" b="0" spc="-25" dirty="0">
                          <a:effectLst/>
                        </a:rPr>
                        <a:t> </a:t>
                      </a:r>
                      <a:r>
                        <a:rPr lang="en-US" sz="1200" b="0" spc="-10" dirty="0">
                          <a:effectLst/>
                        </a:rPr>
                        <a:t>introduction</a:t>
                      </a:r>
                      <a:endParaRPr lang="es-ES" sz="1200" b="0" dirty="0">
                        <a:effectLst/>
                        <a:latin typeface="Arial MT"/>
                        <a:ea typeface="Arial MT"/>
                        <a:cs typeface="Arial MT"/>
                      </a:endParaRPr>
                    </a:p>
                  </a:txBody>
                  <a:tcPr marL="0" marR="0" marT="0" marB="0"/>
                </a:tc>
                <a:extLst>
                  <a:ext uri="{0D108BD9-81ED-4DB2-BD59-A6C34878D82A}">
                    <a16:rowId xmlns:a16="http://schemas.microsoft.com/office/drawing/2014/main" val="36567912"/>
                  </a:ext>
                </a:extLst>
              </a:tr>
              <a:tr h="0">
                <a:tc>
                  <a:txBody>
                    <a:bodyPr/>
                    <a:lstStyle/>
                    <a:p>
                      <a:pPr marL="288925" lvl="1" algn="l">
                        <a:spcBef>
                          <a:spcPts val="350"/>
                        </a:spcBef>
                        <a:spcAft>
                          <a:spcPts val="0"/>
                        </a:spcAft>
                      </a:pPr>
                      <a:r>
                        <a:rPr lang="en-US" sz="1400" dirty="0">
                          <a:effectLst/>
                        </a:rPr>
                        <a:t>SAFARI-1</a:t>
                      </a:r>
                      <a:r>
                        <a:rPr lang="en-US" sz="1400" spc="-10" dirty="0">
                          <a:effectLst/>
                        </a:rPr>
                        <a:t> (LEU)</a:t>
                      </a:r>
                      <a:endParaRPr lang="es-ES" sz="1400" dirty="0">
                        <a:effectLst/>
                        <a:latin typeface="Arial MT"/>
                        <a:ea typeface="+mn-ea"/>
                        <a:cs typeface="+mn-cs"/>
                      </a:endParaRPr>
                    </a:p>
                  </a:txBody>
                  <a:tcPr marL="0" marR="0" marT="0" marB="0"/>
                </a:tc>
                <a:tc>
                  <a:txBody>
                    <a:bodyPr/>
                    <a:lstStyle/>
                    <a:p>
                      <a:pPr marL="635" marR="155575" algn="ctr">
                        <a:spcBef>
                          <a:spcPts val="350"/>
                        </a:spcBef>
                        <a:spcAft>
                          <a:spcPts val="0"/>
                        </a:spcAft>
                      </a:pPr>
                      <a:r>
                        <a:rPr lang="en-US" sz="1400" spc="-25" dirty="0">
                          <a:effectLst/>
                        </a:rPr>
                        <a:t>LEU</a:t>
                      </a:r>
                      <a:endParaRPr lang="es-ES" sz="1400" dirty="0">
                        <a:effectLst/>
                        <a:latin typeface="Arial MT"/>
                        <a:ea typeface="+mn-ea"/>
                        <a:cs typeface="+mn-cs"/>
                      </a:endParaRPr>
                    </a:p>
                  </a:txBody>
                  <a:tcPr marL="0" marR="0" marT="0" marB="0"/>
                </a:tc>
                <a:tc>
                  <a:txBody>
                    <a:bodyPr/>
                    <a:lstStyle/>
                    <a:p>
                      <a:pPr marL="439420" algn="l">
                        <a:spcBef>
                          <a:spcPts val="350"/>
                        </a:spcBef>
                        <a:spcAft>
                          <a:spcPts val="0"/>
                        </a:spcAft>
                      </a:pPr>
                      <a:r>
                        <a:rPr lang="en-US" sz="1400" spc="-25" dirty="0">
                          <a:effectLst/>
                        </a:rPr>
                        <a:t>44</a:t>
                      </a:r>
                      <a:endParaRPr lang="es-ES" sz="1400" dirty="0">
                        <a:effectLst/>
                        <a:latin typeface="Arial MT"/>
                        <a:ea typeface="+mn-ea"/>
                        <a:cs typeface="+mn-cs"/>
                      </a:endParaRPr>
                    </a:p>
                  </a:txBody>
                  <a:tcPr marL="0" marR="0" marT="0" marB="0"/>
                </a:tc>
                <a:tc>
                  <a:txBody>
                    <a:bodyPr/>
                    <a:lstStyle/>
                    <a:p>
                      <a:pPr marL="66675" marR="76835" algn="ctr">
                        <a:spcBef>
                          <a:spcPts val="350"/>
                        </a:spcBef>
                        <a:spcAft>
                          <a:spcPts val="0"/>
                        </a:spcAft>
                      </a:pPr>
                      <a:r>
                        <a:rPr lang="en-US" sz="1400" dirty="0">
                          <a:effectLst/>
                        </a:rPr>
                        <a:t>3</a:t>
                      </a:r>
                      <a:r>
                        <a:rPr lang="en-US" sz="1400" spc="-40" dirty="0">
                          <a:effectLst/>
                        </a:rPr>
                        <a:t> </a:t>
                      </a:r>
                      <a:r>
                        <a:rPr lang="en-US" sz="1400" spc="-25" dirty="0">
                          <a:effectLst/>
                        </a:rPr>
                        <a:t>000</a:t>
                      </a:r>
                      <a:endParaRPr lang="es-ES" sz="1400" dirty="0">
                        <a:effectLst/>
                        <a:latin typeface="Arial MT"/>
                        <a:ea typeface="+mn-ea"/>
                        <a:cs typeface="+mn-cs"/>
                      </a:endParaRPr>
                    </a:p>
                  </a:txBody>
                  <a:tcPr marL="0" marR="0" marT="0" marB="0"/>
                </a:tc>
                <a:tc>
                  <a:txBody>
                    <a:bodyPr/>
                    <a:lstStyle/>
                    <a:p>
                      <a:pPr marL="235585" algn="ctr">
                        <a:spcBef>
                          <a:spcPts val="350"/>
                        </a:spcBef>
                        <a:spcAft>
                          <a:spcPts val="0"/>
                        </a:spcAft>
                      </a:pPr>
                      <a:r>
                        <a:rPr lang="en-US" sz="1400" b="0" spc="-20" dirty="0">
                          <a:solidFill>
                            <a:srgbClr val="FF0000"/>
                          </a:solidFill>
                          <a:effectLst/>
                        </a:rPr>
                        <a:t>2030</a:t>
                      </a:r>
                      <a:endParaRPr lang="es-ES" sz="1400" b="0" dirty="0">
                        <a:solidFill>
                          <a:srgbClr val="FF0000"/>
                        </a:solidFill>
                        <a:effectLst/>
                        <a:latin typeface="Arial MT"/>
                        <a:ea typeface="+mn-ea"/>
                        <a:cs typeface="+mn-cs"/>
                      </a:endParaRPr>
                    </a:p>
                  </a:txBody>
                  <a:tcPr marL="0" marR="0" marT="0" marB="0"/>
                </a:tc>
                <a:extLst>
                  <a:ext uri="{0D108BD9-81ED-4DB2-BD59-A6C34878D82A}">
                    <a16:rowId xmlns:a16="http://schemas.microsoft.com/office/drawing/2014/main" val="272975794"/>
                  </a:ext>
                </a:extLst>
              </a:tr>
              <a:tr h="255302">
                <a:tc>
                  <a:txBody>
                    <a:bodyPr/>
                    <a:lstStyle/>
                    <a:p>
                      <a:pPr marL="288925" lvl="1" algn="l">
                        <a:spcBef>
                          <a:spcPts val="585"/>
                        </a:spcBef>
                        <a:spcAft>
                          <a:spcPts val="0"/>
                        </a:spcAft>
                      </a:pPr>
                      <a:r>
                        <a:rPr lang="en-US" sz="1400" dirty="0">
                          <a:effectLst/>
                        </a:rPr>
                        <a:t>RIAR</a:t>
                      </a:r>
                      <a:r>
                        <a:rPr lang="en-US" sz="1400" baseline="30000" dirty="0">
                          <a:effectLst/>
                        </a:rPr>
                        <a:t> </a:t>
                      </a:r>
                      <a:r>
                        <a:rPr lang="en-US" sz="1400" spc="-20" dirty="0">
                          <a:effectLst/>
                        </a:rPr>
                        <a:t>(HEU)</a:t>
                      </a:r>
                      <a:endParaRPr lang="es-ES" sz="1400" dirty="0">
                        <a:effectLst/>
                        <a:latin typeface="Arial MT"/>
                        <a:ea typeface="Arial MT"/>
                        <a:cs typeface="Arial MT"/>
                      </a:endParaRPr>
                    </a:p>
                  </a:txBody>
                  <a:tcPr marL="0" marR="0" marT="0" marB="0"/>
                </a:tc>
                <a:tc>
                  <a:txBody>
                    <a:bodyPr/>
                    <a:lstStyle/>
                    <a:p>
                      <a:pPr marL="1270" marR="155575" algn="ctr">
                        <a:spcBef>
                          <a:spcPts val="585"/>
                        </a:spcBef>
                        <a:spcAft>
                          <a:spcPts val="0"/>
                        </a:spcAft>
                      </a:pPr>
                      <a:r>
                        <a:rPr lang="en-US" sz="1400" spc="-25" dirty="0">
                          <a:solidFill>
                            <a:srgbClr val="FF0000"/>
                          </a:solidFill>
                          <a:effectLst/>
                        </a:rPr>
                        <a:t>HEU</a:t>
                      </a:r>
                      <a:endParaRPr lang="es-ES" sz="1400" dirty="0">
                        <a:solidFill>
                          <a:srgbClr val="FF0000"/>
                        </a:solidFill>
                        <a:effectLst/>
                        <a:latin typeface="Arial MT"/>
                        <a:ea typeface="Arial MT"/>
                        <a:cs typeface="Arial MT"/>
                      </a:endParaRPr>
                    </a:p>
                  </a:txBody>
                  <a:tcPr marL="0" marR="0" marT="0" marB="0"/>
                </a:tc>
                <a:tc>
                  <a:txBody>
                    <a:bodyPr/>
                    <a:lstStyle/>
                    <a:p>
                      <a:pPr marL="439420" algn="l">
                        <a:spcBef>
                          <a:spcPts val="585"/>
                        </a:spcBef>
                        <a:spcAft>
                          <a:spcPts val="0"/>
                        </a:spcAft>
                      </a:pPr>
                      <a:r>
                        <a:rPr lang="en-US" sz="1400" spc="-25" dirty="0">
                          <a:effectLst/>
                        </a:rPr>
                        <a:t>50</a:t>
                      </a:r>
                      <a:endParaRPr lang="es-ES" sz="1400" dirty="0">
                        <a:effectLst/>
                        <a:latin typeface="Arial MT"/>
                        <a:ea typeface="Arial MT"/>
                        <a:cs typeface="Arial MT"/>
                      </a:endParaRPr>
                    </a:p>
                  </a:txBody>
                  <a:tcPr marL="0" marR="0" marT="0" marB="0"/>
                </a:tc>
                <a:tc>
                  <a:txBody>
                    <a:bodyPr/>
                    <a:lstStyle/>
                    <a:p>
                      <a:pPr marL="76835" marR="10160" algn="ctr">
                        <a:spcBef>
                          <a:spcPts val="585"/>
                        </a:spcBef>
                        <a:spcAft>
                          <a:spcPts val="0"/>
                        </a:spcAft>
                      </a:pPr>
                      <a:r>
                        <a:rPr lang="en-US" sz="1400" spc="-25" dirty="0">
                          <a:effectLst/>
                        </a:rPr>
                        <a:t>540</a:t>
                      </a:r>
                      <a:endParaRPr lang="es-ES" sz="1400" dirty="0">
                        <a:effectLst/>
                        <a:latin typeface="Arial MT"/>
                        <a:ea typeface="Arial MT"/>
                        <a:cs typeface="Arial MT"/>
                      </a:endParaRPr>
                    </a:p>
                  </a:txBody>
                  <a:tcPr marL="0" marR="0" marT="0" marB="0"/>
                </a:tc>
                <a:tc>
                  <a:txBody>
                    <a:bodyPr/>
                    <a:lstStyle/>
                    <a:p>
                      <a:pPr marL="235585" algn="ctr">
                        <a:spcBef>
                          <a:spcPts val="585"/>
                        </a:spcBef>
                        <a:spcAft>
                          <a:spcPts val="0"/>
                        </a:spcAft>
                      </a:pPr>
                      <a:r>
                        <a:rPr lang="en-US" sz="1400" b="0" dirty="0">
                          <a:effectLst/>
                        </a:rPr>
                        <a:t>At</a:t>
                      </a:r>
                      <a:r>
                        <a:rPr lang="en-US" sz="1400" b="0" spc="-30" dirty="0">
                          <a:effectLst/>
                        </a:rPr>
                        <a:t> </a:t>
                      </a:r>
                      <a:r>
                        <a:rPr lang="en-US" sz="1400" b="0" dirty="0">
                          <a:effectLst/>
                        </a:rPr>
                        <a:t>least</a:t>
                      </a:r>
                      <a:r>
                        <a:rPr lang="en-US" sz="1400" b="0" spc="-20" dirty="0">
                          <a:effectLst/>
                        </a:rPr>
                        <a:t> </a:t>
                      </a:r>
                      <a:r>
                        <a:rPr lang="en-US" sz="1400" b="0" dirty="0">
                          <a:effectLst/>
                        </a:rPr>
                        <a:t>until</a:t>
                      </a:r>
                      <a:r>
                        <a:rPr lang="en-US" sz="1400" b="0" spc="-25" dirty="0">
                          <a:effectLst/>
                        </a:rPr>
                        <a:t> </a:t>
                      </a:r>
                      <a:r>
                        <a:rPr lang="en-US" sz="1400" b="0" spc="-20" dirty="0">
                          <a:effectLst/>
                        </a:rPr>
                        <a:t>2025</a:t>
                      </a:r>
                      <a:endParaRPr lang="es-ES" sz="1400" b="0" dirty="0">
                        <a:effectLst/>
                        <a:latin typeface="Arial MT"/>
                        <a:ea typeface="Arial MT"/>
                        <a:cs typeface="Arial MT"/>
                      </a:endParaRPr>
                    </a:p>
                  </a:txBody>
                  <a:tcPr marL="0" marR="0" marT="0" marB="0"/>
                </a:tc>
                <a:extLst>
                  <a:ext uri="{0D108BD9-81ED-4DB2-BD59-A6C34878D82A}">
                    <a16:rowId xmlns:a16="http://schemas.microsoft.com/office/drawing/2014/main" val="3383076922"/>
                  </a:ext>
                </a:extLst>
              </a:tr>
              <a:tr h="0">
                <a:tc>
                  <a:txBody>
                    <a:bodyPr/>
                    <a:lstStyle/>
                    <a:p>
                      <a:pPr marL="288925" marR="0" lvl="1" indent="0" algn="l" defTabSz="914400" rtl="0" eaLnBrk="1" fontAlgn="auto" latinLnBrk="0" hangingPunct="1">
                        <a:lnSpc>
                          <a:spcPct val="100000"/>
                        </a:lnSpc>
                        <a:spcBef>
                          <a:spcPts val="585"/>
                        </a:spcBef>
                        <a:spcAft>
                          <a:spcPts val="0"/>
                        </a:spcAft>
                        <a:buClrTx/>
                        <a:buSzTx/>
                        <a:buFontTx/>
                        <a:buNone/>
                        <a:tabLst/>
                        <a:defRPr/>
                      </a:pPr>
                      <a:r>
                        <a:rPr lang="en-US" sz="1400" b="1" kern="1200" dirty="0">
                          <a:solidFill>
                            <a:schemeClr val="dk1"/>
                          </a:solidFill>
                          <a:effectLst/>
                          <a:latin typeface="+mn-lt"/>
                          <a:ea typeface="+mn-ea"/>
                          <a:cs typeface="+mn-cs"/>
                        </a:rPr>
                        <a:t>KARPOV5</a:t>
                      </a:r>
                      <a:r>
                        <a:rPr lang="en-US" sz="1400" spc="60" dirty="0">
                          <a:effectLst/>
                        </a:rPr>
                        <a:t> </a:t>
                      </a:r>
                      <a:r>
                        <a:rPr lang="en-US" sz="1400" spc="-10" dirty="0">
                          <a:effectLst/>
                        </a:rPr>
                        <a:t>(HEU)</a:t>
                      </a:r>
                      <a:endParaRPr lang="es-ES" sz="1400" dirty="0">
                        <a:effectLst/>
                        <a:latin typeface="Arial MT"/>
                        <a:ea typeface="Arial MT"/>
                        <a:cs typeface="Arial MT"/>
                      </a:endParaRPr>
                    </a:p>
                  </a:txBody>
                  <a:tcPr marL="0" marR="0" marT="0" marB="0"/>
                </a:tc>
                <a:tc>
                  <a:txBody>
                    <a:bodyPr/>
                    <a:lstStyle/>
                    <a:p>
                      <a:pPr marL="1270" marR="155575" lvl="0" indent="0" algn="ctr" defTabSz="914400" rtl="0" eaLnBrk="1" fontAlgn="auto" latinLnBrk="0" hangingPunct="1">
                        <a:lnSpc>
                          <a:spcPct val="100000"/>
                        </a:lnSpc>
                        <a:spcBef>
                          <a:spcPts val="585"/>
                        </a:spcBef>
                        <a:spcAft>
                          <a:spcPts val="0"/>
                        </a:spcAft>
                        <a:buClrTx/>
                        <a:buSzTx/>
                        <a:buFontTx/>
                        <a:buNone/>
                        <a:tabLst/>
                        <a:defRPr/>
                      </a:pPr>
                      <a:r>
                        <a:rPr lang="en-US" sz="1400" spc="-25" dirty="0">
                          <a:solidFill>
                            <a:srgbClr val="FF0000"/>
                          </a:solidFill>
                          <a:effectLst/>
                        </a:rPr>
                        <a:t>HEU</a:t>
                      </a:r>
                      <a:endParaRPr lang="es-ES" sz="1400" dirty="0">
                        <a:solidFill>
                          <a:srgbClr val="FF0000"/>
                        </a:solidFill>
                        <a:effectLst/>
                        <a:latin typeface="Arial MT"/>
                        <a:ea typeface="Arial MT"/>
                        <a:cs typeface="Arial MT"/>
                      </a:endParaRPr>
                    </a:p>
                  </a:txBody>
                  <a:tcPr marL="0" marR="0" marT="0" marB="0"/>
                </a:tc>
                <a:tc>
                  <a:txBody>
                    <a:bodyPr/>
                    <a:lstStyle/>
                    <a:p>
                      <a:pPr marL="439420" marR="0" lvl="0" indent="0" algn="l" defTabSz="914400" rtl="0" eaLnBrk="1" fontAlgn="auto" latinLnBrk="0" hangingPunct="1">
                        <a:lnSpc>
                          <a:spcPct val="100000"/>
                        </a:lnSpc>
                        <a:spcBef>
                          <a:spcPts val="585"/>
                        </a:spcBef>
                        <a:spcAft>
                          <a:spcPts val="0"/>
                        </a:spcAft>
                        <a:buClrTx/>
                        <a:buSzTx/>
                        <a:buFontTx/>
                        <a:buNone/>
                        <a:tabLst/>
                        <a:defRPr/>
                      </a:pPr>
                      <a:r>
                        <a:rPr lang="en-US" sz="1400" spc="-25" dirty="0">
                          <a:effectLst/>
                        </a:rPr>
                        <a:t>48</a:t>
                      </a:r>
                      <a:endParaRPr lang="es-ES" sz="1400" dirty="0">
                        <a:effectLst/>
                        <a:latin typeface="Arial MT"/>
                        <a:ea typeface="Arial MT"/>
                        <a:cs typeface="Arial MT"/>
                      </a:endParaRPr>
                    </a:p>
                  </a:txBody>
                  <a:tcPr marL="0" marR="0" marT="0" marB="0"/>
                </a:tc>
                <a:tc>
                  <a:txBody>
                    <a:bodyPr/>
                    <a:lstStyle/>
                    <a:p>
                      <a:pPr marL="76835" marR="10160" lvl="0" indent="0" algn="ctr" defTabSz="914400" rtl="0" eaLnBrk="1" fontAlgn="auto" latinLnBrk="0" hangingPunct="1">
                        <a:lnSpc>
                          <a:spcPct val="100000"/>
                        </a:lnSpc>
                        <a:spcBef>
                          <a:spcPts val="585"/>
                        </a:spcBef>
                        <a:spcAft>
                          <a:spcPts val="0"/>
                        </a:spcAft>
                        <a:buClrTx/>
                        <a:buSzTx/>
                        <a:buFontTx/>
                        <a:buNone/>
                        <a:tabLst/>
                        <a:defRPr/>
                      </a:pPr>
                      <a:r>
                        <a:rPr lang="en-US" sz="1400" spc="-25" dirty="0">
                          <a:effectLst/>
                        </a:rPr>
                        <a:t>350</a:t>
                      </a:r>
                    </a:p>
                    <a:p>
                      <a:pPr marL="76835" marR="10160" algn="ctr">
                        <a:spcBef>
                          <a:spcPts val="585"/>
                        </a:spcBef>
                        <a:spcAft>
                          <a:spcPts val="0"/>
                        </a:spcAft>
                      </a:pPr>
                      <a:endParaRPr lang="es-ES" sz="1400" dirty="0">
                        <a:effectLst/>
                        <a:latin typeface="Arial MT"/>
                        <a:ea typeface="Arial MT"/>
                        <a:cs typeface="Arial MT"/>
                      </a:endParaRPr>
                    </a:p>
                  </a:txBody>
                  <a:tcPr marL="0" marR="0" marT="0" marB="0"/>
                </a:tc>
                <a:tc>
                  <a:txBody>
                    <a:bodyPr/>
                    <a:lstStyle/>
                    <a:p>
                      <a:pPr marL="235585" marR="0" lvl="0" indent="0" algn="ctr" defTabSz="914400" rtl="0" eaLnBrk="1" fontAlgn="auto" latinLnBrk="0" hangingPunct="1">
                        <a:lnSpc>
                          <a:spcPct val="100000"/>
                        </a:lnSpc>
                        <a:spcBef>
                          <a:spcPts val="585"/>
                        </a:spcBef>
                        <a:spcAft>
                          <a:spcPts val="0"/>
                        </a:spcAft>
                        <a:buClrTx/>
                        <a:buSzTx/>
                        <a:buFontTx/>
                        <a:buNone/>
                        <a:tabLst/>
                        <a:defRPr/>
                      </a:pPr>
                      <a:r>
                        <a:rPr lang="en-US" sz="1400" b="0" dirty="0">
                          <a:effectLst/>
                        </a:rPr>
                        <a:t>At</a:t>
                      </a:r>
                      <a:r>
                        <a:rPr lang="en-US" sz="1400" b="0" spc="-30" dirty="0">
                          <a:effectLst/>
                        </a:rPr>
                        <a:t> </a:t>
                      </a:r>
                      <a:r>
                        <a:rPr lang="en-US" sz="1400" b="0" dirty="0">
                          <a:effectLst/>
                        </a:rPr>
                        <a:t>least</a:t>
                      </a:r>
                      <a:r>
                        <a:rPr lang="en-US" sz="1400" b="0" spc="-20" dirty="0">
                          <a:effectLst/>
                        </a:rPr>
                        <a:t> </a:t>
                      </a:r>
                      <a:r>
                        <a:rPr lang="en-US" sz="1400" b="0" dirty="0">
                          <a:effectLst/>
                        </a:rPr>
                        <a:t>until</a:t>
                      </a:r>
                      <a:r>
                        <a:rPr lang="en-US" sz="1400" b="0" spc="-25" dirty="0">
                          <a:effectLst/>
                        </a:rPr>
                        <a:t> </a:t>
                      </a:r>
                      <a:r>
                        <a:rPr lang="en-US" sz="1400" b="0" spc="-20" dirty="0">
                          <a:effectLst/>
                        </a:rPr>
                        <a:t>2025</a:t>
                      </a:r>
                      <a:endParaRPr lang="es-ES" sz="1400" b="0" dirty="0">
                        <a:effectLst/>
                        <a:latin typeface="Arial MT"/>
                        <a:ea typeface="Arial MT"/>
                        <a:cs typeface="Arial MT"/>
                      </a:endParaRPr>
                    </a:p>
                    <a:p>
                      <a:pPr marL="235585" algn="ctr">
                        <a:spcBef>
                          <a:spcPts val="585"/>
                        </a:spcBef>
                        <a:spcAft>
                          <a:spcPts val="0"/>
                        </a:spcAft>
                      </a:pPr>
                      <a:endParaRPr lang="es-ES" sz="1400" b="0" dirty="0">
                        <a:effectLst/>
                        <a:latin typeface="Arial MT"/>
                        <a:ea typeface="Arial MT"/>
                        <a:cs typeface="Arial MT"/>
                      </a:endParaRPr>
                    </a:p>
                  </a:txBody>
                  <a:tcPr marL="0" marR="0" marT="0" marB="0"/>
                </a:tc>
                <a:extLst>
                  <a:ext uri="{0D108BD9-81ED-4DB2-BD59-A6C34878D82A}">
                    <a16:rowId xmlns:a16="http://schemas.microsoft.com/office/drawing/2014/main" val="2627176495"/>
                  </a:ext>
                </a:extLst>
              </a:tr>
              <a:tr h="336844">
                <a:tc gridSpan="5">
                  <a:txBody>
                    <a:bodyPr/>
                    <a:lstStyle/>
                    <a:p>
                      <a:pPr marL="31750" algn="l">
                        <a:spcBef>
                          <a:spcPts val="585"/>
                        </a:spcBef>
                        <a:spcAft>
                          <a:spcPts val="0"/>
                        </a:spcAft>
                      </a:pPr>
                      <a:r>
                        <a:rPr lang="en-US" sz="1200" b="0" dirty="0">
                          <a:latin typeface="Arial MT"/>
                          <a:ea typeface="Arial MT"/>
                          <a:cs typeface="Arial MT"/>
                        </a:rPr>
                        <a:t>Notes:</a:t>
                      </a:r>
                      <a:r>
                        <a:rPr lang="en-US" sz="1200" b="0" spc="-25" dirty="0">
                          <a:latin typeface="Arial MT"/>
                          <a:ea typeface="Arial MT"/>
                          <a:cs typeface="Arial MT"/>
                        </a:rPr>
                        <a:t> </a:t>
                      </a:r>
                      <a:r>
                        <a:rPr lang="en-US" sz="1200" b="0" dirty="0" err="1">
                          <a:latin typeface="Arial MT"/>
                          <a:ea typeface="Arial MT"/>
                          <a:cs typeface="Arial MT"/>
                        </a:rPr>
                        <a:t>EnMo</a:t>
                      </a:r>
                      <a:r>
                        <a:rPr lang="en-US" sz="1200" b="0" dirty="0">
                          <a:latin typeface="Arial MT"/>
                          <a:ea typeface="Arial MT"/>
                          <a:cs typeface="Arial MT"/>
                        </a:rPr>
                        <a:t> = Enriched Mo98</a:t>
                      </a:r>
                      <a:r>
                        <a:rPr lang="en-US" sz="1200" b="0" spc="120" dirty="0">
                          <a:latin typeface="Arial MT"/>
                          <a:ea typeface="Arial MT"/>
                          <a:cs typeface="Arial MT"/>
                        </a:rPr>
                        <a:t> </a:t>
                      </a:r>
                      <a:r>
                        <a:rPr lang="en-US" sz="1200" b="0" dirty="0">
                          <a:latin typeface="Arial MT"/>
                          <a:ea typeface="Arial MT"/>
                          <a:cs typeface="Arial MT"/>
                        </a:rPr>
                        <a:t>target, </a:t>
                      </a:r>
                      <a:r>
                        <a:rPr lang="en-US" sz="1200" b="0" dirty="0">
                          <a:solidFill>
                            <a:srgbClr val="FF0000"/>
                          </a:solidFill>
                          <a:latin typeface="Arial MT"/>
                          <a:ea typeface="Arial MT"/>
                          <a:cs typeface="Arial MT"/>
                        </a:rPr>
                        <a:t>HEU &gt;20% enriched Uranium</a:t>
                      </a:r>
                      <a:r>
                        <a:rPr lang="en-US" sz="1200" b="0" dirty="0">
                          <a:latin typeface="Arial MT"/>
                          <a:ea typeface="Arial MT"/>
                          <a:cs typeface="Arial MT"/>
                        </a:rPr>
                        <a:t>, LEU &lt;20% enriched Uranium</a:t>
                      </a:r>
                      <a:endParaRPr lang="es-ES" sz="1200" b="0" dirty="0">
                        <a:solidFill>
                          <a:schemeClr val="tx1"/>
                        </a:solidFill>
                        <a:effectLst/>
                        <a:latin typeface="Arial MT"/>
                        <a:ea typeface="Arial MT"/>
                        <a:cs typeface="Arial MT"/>
                      </a:endParaRPr>
                    </a:p>
                  </a:txBody>
                  <a:tcPr marL="0" marR="0" marT="0" marB="0"/>
                </a:tc>
                <a:tc hMerge="1">
                  <a:txBody>
                    <a:bodyPr/>
                    <a:lstStyle/>
                    <a:p>
                      <a:pPr marL="1270" marR="155575" algn="ctr">
                        <a:spcBef>
                          <a:spcPts val="585"/>
                        </a:spcBef>
                        <a:spcAft>
                          <a:spcPts val="0"/>
                        </a:spcAft>
                      </a:pPr>
                      <a:endParaRPr lang="es-ES" sz="1100" dirty="0">
                        <a:effectLst/>
                        <a:latin typeface="Arial MT"/>
                        <a:ea typeface="Arial MT"/>
                        <a:cs typeface="Arial MT"/>
                      </a:endParaRPr>
                    </a:p>
                  </a:txBody>
                  <a:tcPr marL="0" marR="0" marT="0" marB="0"/>
                </a:tc>
                <a:tc hMerge="1">
                  <a:txBody>
                    <a:bodyPr/>
                    <a:lstStyle/>
                    <a:p>
                      <a:pPr marL="439420" algn="l">
                        <a:spcBef>
                          <a:spcPts val="585"/>
                        </a:spcBef>
                        <a:spcAft>
                          <a:spcPts val="0"/>
                        </a:spcAft>
                      </a:pPr>
                      <a:endParaRPr lang="es-ES" sz="1100" dirty="0">
                        <a:effectLst/>
                        <a:latin typeface="Arial MT"/>
                        <a:ea typeface="Arial MT"/>
                        <a:cs typeface="Arial MT"/>
                      </a:endParaRPr>
                    </a:p>
                  </a:txBody>
                  <a:tcPr marL="0" marR="0" marT="0" marB="0"/>
                </a:tc>
                <a:tc hMerge="1">
                  <a:txBody>
                    <a:bodyPr/>
                    <a:lstStyle/>
                    <a:p>
                      <a:pPr marL="76835" marR="10160" algn="ctr">
                        <a:spcBef>
                          <a:spcPts val="585"/>
                        </a:spcBef>
                        <a:spcAft>
                          <a:spcPts val="0"/>
                        </a:spcAft>
                      </a:pPr>
                      <a:endParaRPr lang="es-ES" sz="1100" dirty="0">
                        <a:effectLst/>
                        <a:latin typeface="Arial MT"/>
                        <a:ea typeface="Arial MT"/>
                        <a:cs typeface="Arial MT"/>
                      </a:endParaRPr>
                    </a:p>
                  </a:txBody>
                  <a:tcPr marL="0" marR="0" marT="0" marB="0"/>
                </a:tc>
                <a:tc hMerge="1">
                  <a:txBody>
                    <a:bodyPr/>
                    <a:lstStyle/>
                    <a:p>
                      <a:pPr marL="235585" algn="ctr">
                        <a:spcBef>
                          <a:spcPts val="585"/>
                        </a:spcBef>
                        <a:spcAft>
                          <a:spcPts val="0"/>
                        </a:spcAft>
                      </a:pPr>
                      <a:endParaRPr lang="es-ES" sz="1100" dirty="0">
                        <a:effectLst/>
                        <a:latin typeface="Arial MT"/>
                        <a:ea typeface="Arial MT"/>
                        <a:cs typeface="Arial MT"/>
                      </a:endParaRPr>
                    </a:p>
                  </a:txBody>
                  <a:tcPr marL="0" marR="0" marT="0" marB="0"/>
                </a:tc>
                <a:extLst>
                  <a:ext uri="{0D108BD9-81ED-4DB2-BD59-A6C34878D82A}">
                    <a16:rowId xmlns:a16="http://schemas.microsoft.com/office/drawing/2014/main" val="496195805"/>
                  </a:ext>
                </a:extLst>
              </a:tr>
            </a:tbl>
          </a:graphicData>
        </a:graphic>
      </p:graphicFrame>
      <p:sp>
        <p:nvSpPr>
          <p:cNvPr id="13" name="CuadroTexto 12">
            <a:extLst>
              <a:ext uri="{FF2B5EF4-FFF2-40B4-BE49-F238E27FC236}">
                <a16:creationId xmlns:a16="http://schemas.microsoft.com/office/drawing/2014/main" id="{3FAAEC05-889A-D245-B47C-C820FEBB62BC}"/>
              </a:ext>
            </a:extLst>
          </p:cNvPr>
          <p:cNvSpPr txBox="1"/>
          <p:nvPr/>
        </p:nvSpPr>
        <p:spPr>
          <a:xfrm>
            <a:off x="9701517" y="1177767"/>
            <a:ext cx="1720694" cy="1015663"/>
          </a:xfrm>
          <a:prstGeom prst="rect">
            <a:avLst/>
          </a:prstGeom>
          <a:noFill/>
        </p:spPr>
        <p:txBody>
          <a:bodyPr wrap="square" rtlCol="0">
            <a:spAutoFit/>
          </a:bodyPr>
          <a:lstStyle/>
          <a:p>
            <a:r>
              <a:rPr lang="es-ES" sz="1200" dirty="0"/>
              <a:t>Reference: OECD/NEA (2023), </a:t>
            </a:r>
            <a:r>
              <a:rPr lang="es-ES" sz="1200" i="1" dirty="0" err="1"/>
              <a:t>The</a:t>
            </a:r>
            <a:r>
              <a:rPr lang="es-ES" sz="1200" i="1" dirty="0"/>
              <a:t> Security of </a:t>
            </a:r>
            <a:r>
              <a:rPr lang="es-ES" sz="1200" i="1" dirty="0" err="1"/>
              <a:t>Supply</a:t>
            </a:r>
            <a:r>
              <a:rPr lang="es-ES" sz="1200" i="1" dirty="0"/>
              <a:t> of Medical </a:t>
            </a:r>
            <a:r>
              <a:rPr lang="es-ES" sz="1200" i="1" dirty="0" err="1"/>
              <a:t>Radioisotopes</a:t>
            </a:r>
            <a:r>
              <a:rPr lang="es-ES" sz="1200" i="1" dirty="0"/>
              <a:t>, OECD Publishing, Paris.</a:t>
            </a:r>
            <a:endParaRPr lang="es-ES" sz="1200" dirty="0"/>
          </a:p>
        </p:txBody>
      </p:sp>
      <p:sp>
        <p:nvSpPr>
          <p:cNvPr id="22" name="CuadroTexto 21">
            <a:extLst>
              <a:ext uri="{FF2B5EF4-FFF2-40B4-BE49-F238E27FC236}">
                <a16:creationId xmlns:a16="http://schemas.microsoft.com/office/drawing/2014/main" id="{B3BC6396-7260-9043-9722-73DA88CFD718}"/>
              </a:ext>
            </a:extLst>
          </p:cNvPr>
          <p:cNvSpPr txBox="1"/>
          <p:nvPr/>
        </p:nvSpPr>
        <p:spPr>
          <a:xfrm>
            <a:off x="705804" y="5340011"/>
            <a:ext cx="1453569" cy="461665"/>
          </a:xfrm>
          <a:prstGeom prst="rect">
            <a:avLst/>
          </a:prstGeom>
          <a:noFill/>
        </p:spPr>
        <p:txBody>
          <a:bodyPr wrap="square" rtlCol="0">
            <a:spAutoFit/>
          </a:bodyPr>
          <a:lstStyle/>
          <a:p>
            <a:r>
              <a:rPr lang="es-ES" sz="2400" b="1" dirty="0"/>
              <a:t>DONES </a:t>
            </a:r>
          </a:p>
        </p:txBody>
      </p:sp>
      <p:grpSp>
        <p:nvGrpSpPr>
          <p:cNvPr id="5" name="Grupo 4">
            <a:extLst>
              <a:ext uri="{FF2B5EF4-FFF2-40B4-BE49-F238E27FC236}">
                <a16:creationId xmlns:a16="http://schemas.microsoft.com/office/drawing/2014/main" id="{700E1A8C-7535-DA47-A5E7-F8116AE729F7}"/>
              </a:ext>
            </a:extLst>
          </p:cNvPr>
          <p:cNvGrpSpPr/>
          <p:nvPr/>
        </p:nvGrpSpPr>
        <p:grpSpPr>
          <a:xfrm>
            <a:off x="5536743" y="4875564"/>
            <a:ext cx="3191528" cy="1982436"/>
            <a:chOff x="9169588" y="1601036"/>
            <a:chExt cx="2933700" cy="1970181"/>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9588" y="1601036"/>
              <a:ext cx="2933700" cy="1970181"/>
            </a:xfrm>
            <a:prstGeom prst="rect">
              <a:avLst/>
            </a:prstGeom>
          </p:spPr>
        </p:pic>
        <p:sp>
          <p:nvSpPr>
            <p:cNvPr id="23" name="Rectángulo 22">
              <a:extLst>
                <a:ext uri="{FF2B5EF4-FFF2-40B4-BE49-F238E27FC236}">
                  <a16:creationId xmlns:a16="http://schemas.microsoft.com/office/drawing/2014/main" id="{992DFB1E-9672-A744-A7A5-2BB2A71F70C8}"/>
                </a:ext>
              </a:extLst>
            </p:cNvPr>
            <p:cNvSpPr/>
            <p:nvPr/>
          </p:nvSpPr>
          <p:spPr>
            <a:xfrm rot="21370630">
              <a:off x="9354178" y="1746548"/>
              <a:ext cx="2701662" cy="1743481"/>
            </a:xfrm>
            <a:prstGeom prst="rect">
              <a:avLst/>
            </a:prstGeom>
          </p:spPr>
          <p:txBody>
            <a:bodyPr wrap="square">
              <a:spAutoFit/>
            </a:bodyPr>
            <a:lstStyle/>
            <a:p>
              <a:r>
                <a:rPr lang="en-US" sz="2400" b="1" dirty="0">
                  <a:solidFill>
                    <a:schemeClr val="bg1"/>
                  </a:solidFill>
                  <a:latin typeface="Tempus Sans ITC" panose="04020404030D07020202" pitchFamily="82" charset="0"/>
                </a:rPr>
                <a:t>69,80</a:t>
              </a:r>
              <a:r>
                <a:rPr lang="en-US" sz="2400" dirty="0">
                  <a:solidFill>
                    <a:schemeClr val="bg1"/>
                  </a:solidFill>
                  <a:latin typeface="Tempus Sans ITC" panose="04020404030D07020202" pitchFamily="82" charset="0"/>
                </a:rPr>
                <a:t> </a:t>
              </a:r>
              <a:r>
                <a:rPr lang="en-US" sz="2400" b="1" dirty="0" err="1">
                  <a:solidFill>
                    <a:schemeClr val="bg1"/>
                  </a:solidFill>
                  <a:latin typeface="Tempus Sans ITC" panose="04020404030D07020202" pitchFamily="82" charset="0"/>
                </a:rPr>
                <a:t>TBq</a:t>
              </a:r>
              <a:r>
                <a:rPr lang="en-US" sz="2400" b="1" dirty="0">
                  <a:solidFill>
                    <a:schemeClr val="bg1"/>
                  </a:solidFill>
                  <a:latin typeface="Tempus Sans ITC" panose="04020404030D07020202" pitchFamily="82" charset="0"/>
                </a:rPr>
                <a:t> ¿6-day Ci?</a:t>
              </a:r>
            </a:p>
            <a:p>
              <a:pPr algn="ctr"/>
              <a:r>
                <a:rPr lang="en-US" sz="1400" b="1" dirty="0">
                  <a:solidFill>
                    <a:schemeClr val="bg1"/>
                  </a:solidFill>
                  <a:latin typeface="Tempus Sans ITC" panose="04020404030D07020202" pitchFamily="82" charset="0"/>
                </a:rPr>
                <a:t> 1 Ci = 37 </a:t>
              </a:r>
              <a:r>
                <a:rPr lang="en-US" sz="1400" b="1" dirty="0" err="1">
                  <a:solidFill>
                    <a:schemeClr val="bg1"/>
                  </a:solidFill>
                  <a:latin typeface="Tempus Sans ITC" panose="04020404030D07020202" pitchFamily="82" charset="0"/>
                </a:rPr>
                <a:t>GBq</a:t>
              </a:r>
              <a:endParaRPr lang="en-US" sz="1400" b="1" dirty="0">
                <a:solidFill>
                  <a:schemeClr val="bg1"/>
                </a:solidFill>
                <a:latin typeface="Tempus Sans ITC" panose="04020404030D07020202" pitchFamily="82" charset="0"/>
              </a:endParaRPr>
            </a:p>
            <a:p>
              <a:pPr algn="ctr"/>
              <a:r>
                <a:rPr lang="en-US" sz="1400" b="1" dirty="0">
                  <a:solidFill>
                    <a:schemeClr val="bg1"/>
                  </a:solidFill>
                  <a:latin typeface="Tempus Sans ITC" panose="04020404030D07020202" pitchFamily="82" charset="0"/>
                </a:rPr>
                <a:t>1Ci=4.54 EOB </a:t>
              </a:r>
            </a:p>
            <a:p>
              <a:pPr algn="ctr"/>
              <a:r>
                <a:rPr lang="en-US" sz="1400" spc="-3" dirty="0">
                  <a:solidFill>
                    <a:schemeClr val="bg1"/>
                  </a:solidFill>
                  <a:latin typeface="Tempus Sans ITC" panose="04020404030D07020202" pitchFamily="82" charset="0"/>
                </a:rPr>
                <a:t>69800/(37x4.54) = </a:t>
              </a:r>
            </a:p>
            <a:p>
              <a:pPr algn="ctr"/>
              <a:r>
                <a:rPr lang="en-US" sz="2400" b="1" u="sng" spc="-3" dirty="0">
                  <a:solidFill>
                    <a:schemeClr val="bg1"/>
                  </a:solidFill>
                  <a:latin typeface="Tempus Sans ITC" panose="04020404030D07020202" pitchFamily="82" charset="0"/>
                </a:rPr>
                <a:t>415 Ci 6-day</a:t>
              </a:r>
            </a:p>
            <a:p>
              <a:pPr lvl="0"/>
              <a:endParaRPr lang="es-ES" dirty="0">
                <a:solidFill>
                  <a:schemeClr val="bg1"/>
                </a:solidFill>
                <a:latin typeface="Tempus Sans ITC" panose="04020404030D07020202" pitchFamily="82" charset="0"/>
              </a:endParaRPr>
            </a:p>
          </p:txBody>
        </p:sp>
      </p:grpSp>
      <p:sp>
        <p:nvSpPr>
          <p:cNvPr id="24" name="Rectángulo 23">
            <a:extLst>
              <a:ext uri="{FF2B5EF4-FFF2-40B4-BE49-F238E27FC236}">
                <a16:creationId xmlns:a16="http://schemas.microsoft.com/office/drawing/2014/main" id="{C3CB1405-AC48-774A-82DA-34FAFD10E462}"/>
              </a:ext>
            </a:extLst>
          </p:cNvPr>
          <p:cNvSpPr/>
          <p:nvPr/>
        </p:nvSpPr>
        <p:spPr>
          <a:xfrm>
            <a:off x="8579050" y="5201511"/>
            <a:ext cx="3300724" cy="1200329"/>
          </a:xfrm>
          <a:prstGeom prst="rect">
            <a:avLst/>
          </a:prstGeom>
        </p:spPr>
        <p:txBody>
          <a:bodyPr wrap="square">
            <a:spAutoFit/>
          </a:bodyPr>
          <a:lstStyle/>
          <a:p>
            <a:r>
              <a:rPr lang="es-ES" sz="2400" b="1" dirty="0">
                <a:solidFill>
                  <a:srgbClr val="FF0000"/>
                </a:solidFill>
                <a:latin typeface="Arial MT"/>
                <a:ea typeface="Arial MT"/>
                <a:cs typeface="Arial MT"/>
              </a:rPr>
              <a:t>415 </a:t>
            </a:r>
            <a:r>
              <a:rPr lang="en-US" sz="2400" b="1" dirty="0"/>
              <a:t>Estimated</a:t>
            </a:r>
            <a:r>
              <a:rPr lang="en-US" sz="2400" b="1" spc="-17" dirty="0"/>
              <a:t> </a:t>
            </a:r>
            <a:r>
              <a:rPr lang="en-US" sz="2400" b="1" dirty="0"/>
              <a:t>a</a:t>
            </a:r>
            <a:r>
              <a:rPr lang="en-US" sz="2400" dirty="0"/>
              <a:t>vailable capacity per week</a:t>
            </a:r>
            <a:r>
              <a:rPr lang="en-US" sz="2400" spc="-3" dirty="0"/>
              <a:t> </a:t>
            </a:r>
          </a:p>
          <a:p>
            <a:r>
              <a:rPr lang="en-US" sz="2400" spc="-3" dirty="0"/>
              <a:t>(</a:t>
            </a:r>
            <a:r>
              <a:rPr lang="en-US" sz="2400" dirty="0"/>
              <a:t>6-day Ci</a:t>
            </a:r>
            <a:r>
              <a:rPr lang="en-US" sz="2400" spc="-17" dirty="0"/>
              <a:t> </a:t>
            </a:r>
            <a:r>
              <a:rPr lang="en-US" sz="2400" baseline="30000" dirty="0"/>
              <a:t>99 </a:t>
            </a:r>
            <a:r>
              <a:rPr lang="en-US" sz="2400" dirty="0"/>
              <a:t>Mo)</a:t>
            </a:r>
          </a:p>
        </p:txBody>
      </p:sp>
      <p:sp>
        <p:nvSpPr>
          <p:cNvPr id="25" name="Rectángulo 24">
            <a:extLst>
              <a:ext uri="{FF2B5EF4-FFF2-40B4-BE49-F238E27FC236}">
                <a16:creationId xmlns:a16="http://schemas.microsoft.com/office/drawing/2014/main" id="{2FCC77CC-CB60-DB49-A8FB-192B2F105300}"/>
              </a:ext>
            </a:extLst>
          </p:cNvPr>
          <p:cNvSpPr/>
          <p:nvPr/>
        </p:nvSpPr>
        <p:spPr>
          <a:xfrm>
            <a:off x="183640" y="5804334"/>
            <a:ext cx="5455147" cy="830997"/>
          </a:xfrm>
          <a:prstGeom prst="rect">
            <a:avLst/>
          </a:prstGeom>
          <a:gradFill>
            <a:gsLst>
              <a:gs pos="0">
                <a:schemeClr val="accent6">
                  <a:satMod val="103000"/>
                  <a:lumMod val="102000"/>
                  <a:tint val="94000"/>
                  <a:alpha val="52000"/>
                </a:schemeClr>
              </a:gs>
              <a:gs pos="50000">
                <a:schemeClr val="accent6">
                  <a:satMod val="110000"/>
                  <a:lumMod val="100000"/>
                  <a:shade val="100000"/>
                </a:schemeClr>
              </a:gs>
              <a:gs pos="100000">
                <a:schemeClr val="accent6">
                  <a:lumMod val="99000"/>
                  <a:satMod val="120000"/>
                  <a:shade val="78000"/>
                </a:schemeClr>
              </a:gs>
            </a:gsLst>
          </a:gradFill>
        </p:spPr>
        <p:style>
          <a:lnRef idx="1">
            <a:schemeClr val="accent6"/>
          </a:lnRef>
          <a:fillRef idx="3">
            <a:schemeClr val="accent6"/>
          </a:fillRef>
          <a:effectRef idx="2">
            <a:schemeClr val="accent6"/>
          </a:effectRef>
          <a:fontRef idx="minor">
            <a:schemeClr val="lt1"/>
          </a:fontRef>
        </p:style>
        <p:txBody>
          <a:bodyPr wrap="square">
            <a:spAutoFit/>
          </a:bodyPr>
          <a:lstStyle/>
          <a:p>
            <a:pPr lvl="0"/>
            <a:r>
              <a:rPr lang="es-ES" sz="2400" b="1" dirty="0">
                <a:solidFill>
                  <a:schemeClr val="tx1"/>
                </a:solidFill>
              </a:rPr>
              <a:t>DONES </a:t>
            </a:r>
            <a:r>
              <a:rPr lang="es-ES" sz="2400" b="1" dirty="0" err="1">
                <a:solidFill>
                  <a:schemeClr val="tx1"/>
                </a:solidFill>
              </a:rPr>
              <a:t>could</a:t>
            </a:r>
            <a:r>
              <a:rPr lang="es-ES" sz="2400" b="1" dirty="0">
                <a:solidFill>
                  <a:schemeClr val="tx1"/>
                </a:solidFill>
              </a:rPr>
              <a:t> be a </a:t>
            </a:r>
            <a:r>
              <a:rPr lang="es-ES" sz="2400" b="1" dirty="0" err="1">
                <a:solidFill>
                  <a:schemeClr val="tx1"/>
                </a:solidFill>
              </a:rPr>
              <a:t>medium</a:t>
            </a:r>
            <a:r>
              <a:rPr lang="es-ES" sz="2400" b="1" dirty="0">
                <a:solidFill>
                  <a:schemeClr val="tx1"/>
                </a:solidFill>
              </a:rPr>
              <a:t> </a:t>
            </a:r>
            <a:r>
              <a:rPr lang="es-ES" sz="2400" b="1" dirty="0" err="1">
                <a:solidFill>
                  <a:schemeClr val="tx1"/>
                </a:solidFill>
              </a:rPr>
              <a:t>scale</a:t>
            </a:r>
            <a:r>
              <a:rPr lang="es-ES" sz="2400" b="1" dirty="0">
                <a:solidFill>
                  <a:schemeClr val="tx1"/>
                </a:solidFill>
              </a:rPr>
              <a:t> </a:t>
            </a:r>
            <a:r>
              <a:rPr lang="es-ES" sz="2400" b="1" dirty="0" err="1">
                <a:solidFill>
                  <a:schemeClr val="tx1"/>
                </a:solidFill>
              </a:rPr>
              <a:t>producer</a:t>
            </a:r>
            <a:r>
              <a:rPr lang="es-ES" sz="2400" b="1" dirty="0">
                <a:solidFill>
                  <a:schemeClr val="tx1"/>
                </a:solidFill>
              </a:rPr>
              <a:t> </a:t>
            </a:r>
            <a:r>
              <a:rPr lang="es-ES" sz="2400" dirty="0">
                <a:solidFill>
                  <a:schemeClr val="tx1"/>
                </a:solidFill>
              </a:rPr>
              <a:t>(200 to 1000 6-day Ci per </a:t>
            </a:r>
            <a:r>
              <a:rPr lang="es-ES" sz="2400" dirty="0" err="1">
                <a:solidFill>
                  <a:schemeClr val="tx1"/>
                </a:solidFill>
              </a:rPr>
              <a:t>week</a:t>
            </a:r>
            <a:r>
              <a:rPr lang="es-ES" sz="2400" dirty="0">
                <a:solidFill>
                  <a:schemeClr val="tx1"/>
                </a:solidFill>
              </a:rPr>
              <a:t> )</a:t>
            </a:r>
          </a:p>
        </p:txBody>
      </p:sp>
      <p:sp>
        <p:nvSpPr>
          <p:cNvPr id="26" name="Flecha abajo 25">
            <a:extLst>
              <a:ext uri="{FF2B5EF4-FFF2-40B4-BE49-F238E27FC236}">
                <a16:creationId xmlns:a16="http://schemas.microsoft.com/office/drawing/2014/main" id="{79381DDE-0761-994D-BA3E-DCE478706428}"/>
              </a:ext>
            </a:extLst>
          </p:cNvPr>
          <p:cNvSpPr/>
          <p:nvPr/>
        </p:nvSpPr>
        <p:spPr>
          <a:xfrm rot="16200000">
            <a:off x="4921683" y="5325957"/>
            <a:ext cx="335915" cy="559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s-ES" sz="1013"/>
          </a:p>
        </p:txBody>
      </p:sp>
      <p:sp>
        <p:nvSpPr>
          <p:cNvPr id="37" name="CuadroTexto 36">
            <a:extLst>
              <a:ext uri="{FF2B5EF4-FFF2-40B4-BE49-F238E27FC236}">
                <a16:creationId xmlns:a16="http://schemas.microsoft.com/office/drawing/2014/main" id="{9AEDE6E8-DFF7-E04D-B71D-B99399B21B17}"/>
              </a:ext>
            </a:extLst>
          </p:cNvPr>
          <p:cNvSpPr txBox="1"/>
          <p:nvPr/>
        </p:nvSpPr>
        <p:spPr>
          <a:xfrm>
            <a:off x="2351424" y="5404145"/>
            <a:ext cx="2474551" cy="369332"/>
          </a:xfrm>
          <a:prstGeom prst="rect">
            <a:avLst/>
          </a:prstGeom>
          <a:noFill/>
        </p:spPr>
        <p:txBody>
          <a:bodyPr wrap="square" rtlCol="0">
            <a:spAutoFit/>
          </a:bodyPr>
          <a:lstStyle/>
          <a:p>
            <a:r>
              <a:rPr lang="es-ES" dirty="0" err="1">
                <a:solidFill>
                  <a:srgbClr val="00B050"/>
                </a:solidFill>
              </a:rPr>
              <a:t>Enriched</a:t>
            </a:r>
            <a:r>
              <a:rPr lang="es-ES" dirty="0">
                <a:solidFill>
                  <a:srgbClr val="00B050"/>
                </a:solidFill>
              </a:rPr>
              <a:t> </a:t>
            </a:r>
            <a:r>
              <a:rPr lang="es-ES" baseline="30000" dirty="0">
                <a:solidFill>
                  <a:srgbClr val="00B050"/>
                </a:solidFill>
              </a:rPr>
              <a:t>100</a:t>
            </a:r>
            <a:r>
              <a:rPr lang="es-ES" dirty="0">
                <a:solidFill>
                  <a:srgbClr val="00B050"/>
                </a:solidFill>
              </a:rPr>
              <a:t>Mo target</a:t>
            </a:r>
          </a:p>
        </p:txBody>
      </p:sp>
      <p:pic>
        <p:nvPicPr>
          <p:cNvPr id="39" name="Imagen 38">
            <a:extLst>
              <a:ext uri="{FF2B5EF4-FFF2-40B4-BE49-F238E27FC236}">
                <a16:creationId xmlns:a16="http://schemas.microsoft.com/office/drawing/2014/main" id="{AEFFE226-0550-4F41-A3FB-91FD3E992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8173" y="3818536"/>
            <a:ext cx="457200" cy="654424"/>
          </a:xfrm>
          <a:prstGeom prst="rect">
            <a:avLst/>
          </a:prstGeom>
          <a:ln>
            <a:noFill/>
          </a:ln>
          <a:effectLst>
            <a:softEdge rad="112500"/>
          </a:effectLst>
        </p:spPr>
      </p:pic>
      <p:pic>
        <p:nvPicPr>
          <p:cNvPr id="41" name="Imagen 40">
            <a:extLst>
              <a:ext uri="{FF2B5EF4-FFF2-40B4-BE49-F238E27FC236}">
                <a16:creationId xmlns:a16="http://schemas.microsoft.com/office/drawing/2014/main" id="{5B12AD44-9726-644C-BE95-9089989504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056" y="3910059"/>
            <a:ext cx="471377" cy="471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7" name="Flecha abajo 46">
            <a:extLst>
              <a:ext uri="{FF2B5EF4-FFF2-40B4-BE49-F238E27FC236}">
                <a16:creationId xmlns:a16="http://schemas.microsoft.com/office/drawing/2014/main" id="{CB0E9E8D-3712-4140-92CE-F318867B8D30}"/>
              </a:ext>
            </a:extLst>
          </p:cNvPr>
          <p:cNvSpPr/>
          <p:nvPr/>
        </p:nvSpPr>
        <p:spPr>
          <a:xfrm rot="16200000">
            <a:off x="1916780" y="5391714"/>
            <a:ext cx="335915" cy="427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s-ES" sz="1013"/>
          </a:p>
        </p:txBody>
      </p:sp>
      <p:pic>
        <p:nvPicPr>
          <p:cNvPr id="14" name="Imagen 13">
            <a:extLst>
              <a:ext uri="{FF2B5EF4-FFF2-40B4-BE49-F238E27FC236}">
                <a16:creationId xmlns:a16="http://schemas.microsoft.com/office/drawing/2014/main" id="{99F02C85-0150-224B-A336-CC131C34D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7762" y="3002747"/>
            <a:ext cx="3543300" cy="2286000"/>
          </a:xfrm>
          <a:prstGeom prst="rect">
            <a:avLst/>
          </a:prstGeom>
        </p:spPr>
      </p:pic>
    </p:spTree>
    <p:extLst>
      <p:ext uri="{BB962C8B-B14F-4D97-AF65-F5344CB8AC3E}">
        <p14:creationId xmlns:p14="http://schemas.microsoft.com/office/powerpoint/2010/main" val="420718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4" grpId="0"/>
      <p:bldP spid="25" grpId="0" animBg="1"/>
      <p:bldP spid="26" grpId="0" animBg="1"/>
      <p:bldP spid="37"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n 149">
            <a:extLst>
              <a:ext uri="{FF2B5EF4-FFF2-40B4-BE49-F238E27FC236}">
                <a16:creationId xmlns:a16="http://schemas.microsoft.com/office/drawing/2014/main" id="{4C7F0C0E-FDC7-944E-A2D2-E380D3E2D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2874" y="4337187"/>
            <a:ext cx="1523560" cy="1523560"/>
          </a:xfrm>
          <a:prstGeom prst="rect">
            <a:avLst/>
          </a:prstGeom>
        </p:spPr>
      </p:pic>
      <p:sp>
        <p:nvSpPr>
          <p:cNvPr id="125" name="Título 124">
            <a:extLst>
              <a:ext uri="{FF2B5EF4-FFF2-40B4-BE49-F238E27FC236}">
                <a16:creationId xmlns:a16="http://schemas.microsoft.com/office/drawing/2014/main" id="{A7326AA7-07D8-AF46-85C6-42386C648B52}"/>
              </a:ext>
            </a:extLst>
          </p:cNvPr>
          <p:cNvSpPr>
            <a:spLocks noGrp="1"/>
          </p:cNvSpPr>
          <p:nvPr>
            <p:ph type="title"/>
          </p:nvPr>
        </p:nvSpPr>
        <p:spPr/>
        <p:txBody>
          <a:bodyPr>
            <a:normAutofit/>
          </a:bodyPr>
          <a:lstStyle/>
          <a:p>
            <a:r>
              <a:rPr lang="es-ES" dirty="0" err="1">
                <a:solidFill>
                  <a:schemeClr val="bg1"/>
                </a:solidFill>
              </a:rPr>
              <a:t>Projected</a:t>
            </a:r>
            <a:r>
              <a:rPr lang="es-ES" dirty="0">
                <a:solidFill>
                  <a:schemeClr val="bg1"/>
                </a:solidFill>
              </a:rPr>
              <a:t> </a:t>
            </a:r>
            <a:r>
              <a:rPr lang="es-ES" dirty="0" err="1">
                <a:solidFill>
                  <a:schemeClr val="bg1"/>
                </a:solidFill>
              </a:rPr>
              <a:t>demand</a:t>
            </a:r>
            <a:r>
              <a:rPr lang="es-ES" dirty="0">
                <a:solidFill>
                  <a:schemeClr val="bg1"/>
                </a:solidFill>
              </a:rPr>
              <a:t> </a:t>
            </a:r>
            <a:r>
              <a:rPr lang="es-ES" baseline="30000" dirty="0">
                <a:solidFill>
                  <a:schemeClr val="bg1"/>
                </a:solidFill>
              </a:rPr>
              <a:t>99</a:t>
            </a:r>
            <a:r>
              <a:rPr lang="es-ES" dirty="0">
                <a:solidFill>
                  <a:schemeClr val="bg1"/>
                </a:solidFill>
              </a:rPr>
              <a:t>Mo </a:t>
            </a:r>
            <a:r>
              <a:rPr lang="es-ES" dirty="0" err="1">
                <a:solidFill>
                  <a:schemeClr val="bg1"/>
                </a:solidFill>
              </a:rPr>
              <a:t>Irradiation</a:t>
            </a:r>
            <a:r>
              <a:rPr lang="es-ES" dirty="0">
                <a:solidFill>
                  <a:schemeClr val="bg1"/>
                </a:solidFill>
              </a:rPr>
              <a:t> and </a:t>
            </a:r>
            <a:r>
              <a:rPr lang="es-ES" dirty="0" err="1">
                <a:solidFill>
                  <a:schemeClr val="bg1"/>
                </a:solidFill>
              </a:rPr>
              <a:t>processing</a:t>
            </a:r>
            <a:r>
              <a:rPr lang="es-ES" dirty="0">
                <a:solidFill>
                  <a:schemeClr val="bg1"/>
                </a:solidFill>
              </a:rPr>
              <a:t> </a:t>
            </a:r>
            <a:r>
              <a:rPr lang="es-ES" dirty="0" err="1">
                <a:solidFill>
                  <a:schemeClr val="bg1"/>
                </a:solidFill>
              </a:rPr>
              <a:t>capacity</a:t>
            </a:r>
            <a:r>
              <a:rPr lang="es-ES" dirty="0">
                <a:solidFill>
                  <a:schemeClr val="bg1"/>
                </a:solidFill>
              </a:rPr>
              <a:t> </a:t>
            </a:r>
            <a:r>
              <a:rPr lang="es-ES" dirty="0" err="1">
                <a:solidFill>
                  <a:schemeClr val="bg1"/>
                </a:solidFill>
              </a:rPr>
              <a:t>wordwide</a:t>
            </a:r>
            <a:r>
              <a:rPr lang="es-ES" dirty="0">
                <a:solidFill>
                  <a:schemeClr val="bg1"/>
                </a:solidFill>
              </a:rPr>
              <a:t> </a:t>
            </a:r>
          </a:p>
        </p:txBody>
      </p:sp>
      <p:sp>
        <p:nvSpPr>
          <p:cNvPr id="122" name="Marcador de fecha 121">
            <a:extLst>
              <a:ext uri="{FF2B5EF4-FFF2-40B4-BE49-F238E27FC236}">
                <a16:creationId xmlns:a16="http://schemas.microsoft.com/office/drawing/2014/main" id="{ECA60BA2-BAAD-FC44-B02E-C76095A75522}"/>
              </a:ext>
            </a:extLst>
          </p:cNvPr>
          <p:cNvSpPr>
            <a:spLocks noGrp="1"/>
          </p:cNvSpPr>
          <p:nvPr>
            <p:ph type="dt" sz="half" idx="10"/>
          </p:nvPr>
        </p:nvSpPr>
        <p:spPr/>
        <p:txBody>
          <a:bodyPr/>
          <a:lstStyle/>
          <a:p>
            <a:r>
              <a:rPr lang="es-ES"/>
              <a:t>1st-2nd October 2024</a:t>
            </a:r>
            <a:endParaRPr lang="es-ES" dirty="0"/>
          </a:p>
        </p:txBody>
      </p:sp>
      <p:sp>
        <p:nvSpPr>
          <p:cNvPr id="123" name="Marcador de pie de página 122">
            <a:extLst>
              <a:ext uri="{FF2B5EF4-FFF2-40B4-BE49-F238E27FC236}">
                <a16:creationId xmlns:a16="http://schemas.microsoft.com/office/drawing/2014/main" id="{40B8049D-2DEA-CA4B-8E10-02B56D25FB1A}"/>
              </a:ext>
            </a:extLst>
          </p:cNvPr>
          <p:cNvSpPr>
            <a:spLocks noGrp="1"/>
          </p:cNvSpPr>
          <p:nvPr>
            <p:ph type="ftr" sz="quarter" idx="11"/>
          </p:nvPr>
        </p:nvSpPr>
        <p:spPr/>
        <p:txBody>
          <a:bodyPr/>
          <a:lstStyle/>
          <a:p>
            <a:r>
              <a:rPr lang="es-ES"/>
              <a:t>M.I. Ortiz  Third DONEs USERS</a:t>
            </a:r>
          </a:p>
        </p:txBody>
      </p:sp>
      <p:sp>
        <p:nvSpPr>
          <p:cNvPr id="124" name="Marcador de número de diapositiva 123">
            <a:extLst>
              <a:ext uri="{FF2B5EF4-FFF2-40B4-BE49-F238E27FC236}">
                <a16:creationId xmlns:a16="http://schemas.microsoft.com/office/drawing/2014/main" id="{87CA0440-8EBD-564B-BBB1-35540F583B8C}"/>
              </a:ext>
            </a:extLst>
          </p:cNvPr>
          <p:cNvSpPr>
            <a:spLocks noGrp="1"/>
          </p:cNvSpPr>
          <p:nvPr>
            <p:ph type="sldNum" sz="quarter" idx="12"/>
          </p:nvPr>
        </p:nvSpPr>
        <p:spPr>
          <a:xfrm>
            <a:off x="6096000" y="5856316"/>
            <a:ext cx="5547360" cy="543374"/>
          </a:xfrm>
        </p:spPr>
        <p:txBody>
          <a:bodyPr/>
          <a:lstStyle/>
          <a:p>
            <a:r>
              <a:rPr lang="es-ES" sz="2800" dirty="0">
                <a:solidFill>
                  <a:srgbClr val="7B2FCB"/>
                </a:solidFill>
                <a:latin typeface="Chalkduster"/>
              </a:rPr>
              <a:t>DONES </a:t>
            </a:r>
            <a:r>
              <a:rPr lang="es-ES" sz="2800" dirty="0" err="1">
                <a:solidFill>
                  <a:srgbClr val="7B2FCB"/>
                </a:solidFill>
                <a:latin typeface="Chalkduster"/>
              </a:rPr>
              <a:t>could</a:t>
            </a:r>
            <a:r>
              <a:rPr lang="es-ES" sz="2800" dirty="0">
                <a:solidFill>
                  <a:srgbClr val="7B2FCB"/>
                </a:solidFill>
                <a:latin typeface="Chalkduster"/>
              </a:rPr>
              <a:t> be a </a:t>
            </a:r>
            <a:r>
              <a:rPr lang="es-ES" sz="2800" dirty="0" err="1">
                <a:solidFill>
                  <a:srgbClr val="7B2FCB"/>
                </a:solidFill>
                <a:latin typeface="Chalkduster"/>
              </a:rPr>
              <a:t>solution</a:t>
            </a:r>
            <a:r>
              <a:rPr lang="es-ES" sz="2800" dirty="0">
                <a:solidFill>
                  <a:srgbClr val="7B2FCB"/>
                </a:solidFill>
                <a:latin typeface="Chalkduster"/>
              </a:rPr>
              <a:t> !</a:t>
            </a:r>
          </a:p>
        </p:txBody>
      </p:sp>
      <p:pic>
        <p:nvPicPr>
          <p:cNvPr id="5" name="Marcador de contenido 4">
            <a:extLst>
              <a:ext uri="{FF2B5EF4-FFF2-40B4-BE49-F238E27FC236}">
                <a16:creationId xmlns:a16="http://schemas.microsoft.com/office/drawing/2014/main" id="{F571B408-2DFA-AA4C-B4FC-EF7AFB6A6392}"/>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2750" t="10753" r="5557" b="10721"/>
          <a:stretch/>
        </p:blipFill>
        <p:spPr>
          <a:xfrm>
            <a:off x="424430" y="1762347"/>
            <a:ext cx="6826408" cy="4169432"/>
          </a:xfrm>
          <a:prstGeom prst="rect">
            <a:avLst/>
          </a:prstGeom>
        </p:spPr>
      </p:pic>
      <p:sp>
        <p:nvSpPr>
          <p:cNvPr id="12" name="CuadroTexto 11">
            <a:extLst>
              <a:ext uri="{FF2B5EF4-FFF2-40B4-BE49-F238E27FC236}">
                <a16:creationId xmlns:a16="http://schemas.microsoft.com/office/drawing/2014/main" id="{1DFF7D70-AC91-B742-BAAC-09D56339E8AB}"/>
              </a:ext>
            </a:extLst>
          </p:cNvPr>
          <p:cNvSpPr txBox="1"/>
          <p:nvPr/>
        </p:nvSpPr>
        <p:spPr>
          <a:xfrm>
            <a:off x="1406769" y="1088395"/>
            <a:ext cx="6939789" cy="646331"/>
          </a:xfrm>
          <a:prstGeom prst="rect">
            <a:avLst/>
          </a:prstGeom>
          <a:noFill/>
        </p:spPr>
        <p:txBody>
          <a:bodyPr wrap="square" rtlCol="0">
            <a:spAutoFit/>
          </a:bodyPr>
          <a:lstStyle/>
          <a:p>
            <a:r>
              <a:rPr lang="es-ES" b="1" dirty="0"/>
              <a:t>2018 and 2022 &gt;</a:t>
            </a:r>
            <a:r>
              <a:rPr lang="es-ES" dirty="0">
                <a:solidFill>
                  <a:srgbClr val="FF0000"/>
                </a:solidFill>
              </a:rPr>
              <a:t> </a:t>
            </a:r>
            <a:r>
              <a:rPr lang="es-ES" b="1" dirty="0" err="1">
                <a:solidFill>
                  <a:srgbClr val="FF0000"/>
                </a:solidFill>
              </a:rPr>
              <a:t>shortages</a:t>
            </a:r>
            <a:r>
              <a:rPr lang="es-ES" b="1" dirty="0">
                <a:solidFill>
                  <a:srgbClr val="FF0000"/>
                </a:solidFill>
              </a:rPr>
              <a:t> </a:t>
            </a:r>
          </a:p>
          <a:p>
            <a:r>
              <a:rPr lang="es-ES" b="1" dirty="0">
                <a:solidFill>
                  <a:srgbClr val="C44ECB"/>
                </a:solidFill>
              </a:rPr>
              <a:t>REDUCED THE LEVEL OF RESERVE IRRADIATION CAPACITY IN EUROPE</a:t>
            </a:r>
          </a:p>
        </p:txBody>
      </p:sp>
      <p:pic>
        <p:nvPicPr>
          <p:cNvPr id="128" name="Imagen 127">
            <a:extLst>
              <a:ext uri="{FF2B5EF4-FFF2-40B4-BE49-F238E27FC236}">
                <a16:creationId xmlns:a16="http://schemas.microsoft.com/office/drawing/2014/main" id="{CA9CFFC2-A089-F84C-99B6-CE3181030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7127" y="1693175"/>
            <a:ext cx="472486" cy="472486"/>
          </a:xfrm>
          <a:prstGeom prst="rect">
            <a:avLst/>
          </a:prstGeom>
        </p:spPr>
      </p:pic>
      <p:pic>
        <p:nvPicPr>
          <p:cNvPr id="195" name="Imagen 194">
            <a:extLst>
              <a:ext uri="{FF2B5EF4-FFF2-40B4-BE49-F238E27FC236}">
                <a16:creationId xmlns:a16="http://schemas.microsoft.com/office/drawing/2014/main" id="{44D8E261-A668-D844-8409-2E043B20A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5771" y="1833768"/>
            <a:ext cx="472486" cy="472486"/>
          </a:xfrm>
          <a:prstGeom prst="rect">
            <a:avLst/>
          </a:prstGeom>
        </p:spPr>
      </p:pic>
      <p:sp>
        <p:nvSpPr>
          <p:cNvPr id="146" name="Rectángulo 145">
            <a:extLst>
              <a:ext uri="{FF2B5EF4-FFF2-40B4-BE49-F238E27FC236}">
                <a16:creationId xmlns:a16="http://schemas.microsoft.com/office/drawing/2014/main" id="{FBCC3958-9C3E-C848-8C52-7195CEBF8DC9}"/>
              </a:ext>
            </a:extLst>
          </p:cNvPr>
          <p:cNvSpPr/>
          <p:nvPr/>
        </p:nvSpPr>
        <p:spPr>
          <a:xfrm>
            <a:off x="1711414" y="2316132"/>
            <a:ext cx="812711" cy="553998"/>
          </a:xfrm>
          <a:prstGeom prst="rect">
            <a:avLst/>
          </a:prstGeom>
          <a:solidFill>
            <a:schemeClr val="bg1"/>
          </a:solidFill>
        </p:spPr>
        <p:txBody>
          <a:bodyPr wrap="square">
            <a:spAutoFit/>
          </a:bodyPr>
          <a:lstStyle/>
          <a:p>
            <a:r>
              <a:rPr lang="es-ES" sz="1000" dirty="0" err="1" smtClean="0"/>
              <a:t>Conversion</a:t>
            </a:r>
            <a:r>
              <a:rPr lang="es-ES" sz="1000" dirty="0" smtClean="0"/>
              <a:t> to LEU targets</a:t>
            </a:r>
            <a:r>
              <a:rPr lang="es-ES" sz="1000" dirty="0" smtClean="0"/>
              <a:t> </a:t>
            </a:r>
            <a:endParaRPr lang="es-ES" sz="1000" dirty="0"/>
          </a:p>
        </p:txBody>
      </p:sp>
      <p:sp>
        <p:nvSpPr>
          <p:cNvPr id="148" name="Flecha abajo 147">
            <a:extLst>
              <a:ext uri="{FF2B5EF4-FFF2-40B4-BE49-F238E27FC236}">
                <a16:creationId xmlns:a16="http://schemas.microsoft.com/office/drawing/2014/main" id="{E4DA19BF-43E7-9146-BA81-FDC7EE638A46}"/>
              </a:ext>
            </a:extLst>
          </p:cNvPr>
          <p:cNvSpPr/>
          <p:nvPr/>
        </p:nvSpPr>
        <p:spPr>
          <a:xfrm>
            <a:off x="4171897" y="2870130"/>
            <a:ext cx="102946" cy="2797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405" name="Flecha abajo 404">
            <a:extLst>
              <a:ext uri="{FF2B5EF4-FFF2-40B4-BE49-F238E27FC236}">
                <a16:creationId xmlns:a16="http://schemas.microsoft.com/office/drawing/2014/main" id="{87BC8415-2070-8547-8414-06B520251BA0}"/>
              </a:ext>
            </a:extLst>
          </p:cNvPr>
          <p:cNvSpPr/>
          <p:nvPr/>
        </p:nvSpPr>
        <p:spPr>
          <a:xfrm>
            <a:off x="1973557" y="2836533"/>
            <a:ext cx="102946" cy="2797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406" name="Rectángulo 405">
            <a:extLst>
              <a:ext uri="{FF2B5EF4-FFF2-40B4-BE49-F238E27FC236}">
                <a16:creationId xmlns:a16="http://schemas.microsoft.com/office/drawing/2014/main" id="{86CC69C0-C944-8141-B484-470D060E345F}"/>
              </a:ext>
            </a:extLst>
          </p:cNvPr>
          <p:cNvSpPr/>
          <p:nvPr/>
        </p:nvSpPr>
        <p:spPr>
          <a:xfrm>
            <a:off x="3837634" y="2215818"/>
            <a:ext cx="874417" cy="553998"/>
          </a:xfrm>
          <a:prstGeom prst="rect">
            <a:avLst/>
          </a:prstGeom>
        </p:spPr>
        <p:txBody>
          <a:bodyPr wrap="square">
            <a:spAutoFit/>
          </a:bodyPr>
          <a:lstStyle/>
          <a:p>
            <a:r>
              <a:rPr lang="es-ES" sz="1000" dirty="0" err="1"/>
              <a:t>U</a:t>
            </a:r>
            <a:r>
              <a:rPr lang="es-ES" sz="1000" dirty="0" err="1" smtClean="0"/>
              <a:t>nplanned</a:t>
            </a:r>
            <a:r>
              <a:rPr lang="es-ES" sz="1000" dirty="0" smtClean="0"/>
              <a:t> </a:t>
            </a:r>
            <a:r>
              <a:rPr lang="es-ES" sz="1000" dirty="0" err="1"/>
              <a:t>outage</a:t>
            </a:r>
            <a:r>
              <a:rPr lang="es-ES" sz="1000" dirty="0"/>
              <a:t> of BR-2 reactor </a:t>
            </a:r>
          </a:p>
        </p:txBody>
      </p:sp>
      <p:sp>
        <p:nvSpPr>
          <p:cNvPr id="2" name="Rectángulo 1">
            <a:extLst>
              <a:ext uri="{FF2B5EF4-FFF2-40B4-BE49-F238E27FC236}">
                <a16:creationId xmlns:a16="http://schemas.microsoft.com/office/drawing/2014/main" id="{799732E7-5A81-7647-8B7D-516C1CD54D54}"/>
              </a:ext>
            </a:extLst>
          </p:cNvPr>
          <p:cNvSpPr/>
          <p:nvPr/>
        </p:nvSpPr>
        <p:spPr>
          <a:xfrm>
            <a:off x="7947865" y="4498803"/>
            <a:ext cx="4068670" cy="1015663"/>
          </a:xfrm>
          <a:prstGeom prst="rect">
            <a:avLst/>
          </a:prstGeom>
          <a:solidFill>
            <a:schemeClr val="bg1">
              <a:lumMod val="85000"/>
            </a:schemeClr>
          </a:solidFill>
          <a:ln>
            <a:solidFill>
              <a:srgbClr val="7B2FCB"/>
            </a:solidFill>
          </a:ln>
        </p:spPr>
        <p:txBody>
          <a:bodyPr wrap="square">
            <a:spAutoFit/>
          </a:bodyPr>
          <a:lstStyle/>
          <a:p>
            <a:r>
              <a:rPr lang="es-ES" sz="2000" b="1" dirty="0" err="1">
                <a:solidFill>
                  <a:srgbClr val="FF2F60"/>
                </a:solidFill>
              </a:rPr>
              <a:t>Major</a:t>
            </a:r>
            <a:r>
              <a:rPr lang="es-ES" sz="2000" b="1" dirty="0">
                <a:solidFill>
                  <a:srgbClr val="FF2F60"/>
                </a:solidFill>
              </a:rPr>
              <a:t> global </a:t>
            </a:r>
            <a:r>
              <a:rPr lang="es-ES" sz="2000" b="1" baseline="30000" dirty="0">
                <a:solidFill>
                  <a:srgbClr val="FF2F60"/>
                </a:solidFill>
              </a:rPr>
              <a:t>99</a:t>
            </a:r>
            <a:r>
              <a:rPr lang="es-ES" sz="2000" b="1" dirty="0">
                <a:solidFill>
                  <a:srgbClr val="FF2F60"/>
                </a:solidFill>
              </a:rPr>
              <a:t>Mo </a:t>
            </a:r>
            <a:r>
              <a:rPr lang="es-ES" sz="2000" b="1" dirty="0" err="1">
                <a:solidFill>
                  <a:srgbClr val="FF2F60"/>
                </a:solidFill>
              </a:rPr>
              <a:t>shortage</a:t>
            </a:r>
            <a:r>
              <a:rPr lang="es-ES" sz="2000" b="1" dirty="0">
                <a:solidFill>
                  <a:srgbClr val="FF2F60"/>
                </a:solidFill>
              </a:rPr>
              <a:t> in </a:t>
            </a:r>
            <a:r>
              <a:rPr lang="es-ES" sz="2000" b="1" dirty="0" err="1">
                <a:solidFill>
                  <a:srgbClr val="FF2F60"/>
                </a:solidFill>
              </a:rPr>
              <a:t>Europe</a:t>
            </a:r>
            <a:r>
              <a:rPr lang="es-ES" sz="2000" b="1" dirty="0">
                <a:solidFill>
                  <a:srgbClr val="FF2F60"/>
                </a:solidFill>
              </a:rPr>
              <a:t> </a:t>
            </a:r>
            <a:r>
              <a:rPr lang="es-ES" sz="2000" b="1" dirty="0" err="1">
                <a:solidFill>
                  <a:srgbClr val="FF2F60"/>
                </a:solidFill>
              </a:rPr>
              <a:t>could</a:t>
            </a:r>
            <a:r>
              <a:rPr lang="es-ES" sz="2000" b="1" dirty="0">
                <a:solidFill>
                  <a:srgbClr val="FF2F60"/>
                </a:solidFill>
              </a:rPr>
              <a:t> be happening </a:t>
            </a:r>
            <a:r>
              <a:rPr lang="es-ES" sz="2000" b="1" dirty="0" err="1">
                <a:solidFill>
                  <a:srgbClr val="FF2F60"/>
                </a:solidFill>
              </a:rPr>
              <a:t>again</a:t>
            </a:r>
            <a:r>
              <a:rPr lang="es-ES" sz="2000" b="1" dirty="0">
                <a:solidFill>
                  <a:srgbClr val="FF2F60"/>
                </a:solidFill>
              </a:rPr>
              <a:t> in </a:t>
            </a:r>
            <a:r>
              <a:rPr lang="es-ES" sz="2000" b="1" dirty="0" err="1">
                <a:solidFill>
                  <a:srgbClr val="FF2F60"/>
                </a:solidFill>
              </a:rPr>
              <a:t>the</a:t>
            </a:r>
            <a:r>
              <a:rPr lang="es-ES" sz="2000" b="1" dirty="0">
                <a:solidFill>
                  <a:srgbClr val="FF2F60"/>
                </a:solidFill>
              </a:rPr>
              <a:t> </a:t>
            </a:r>
            <a:r>
              <a:rPr lang="es-ES" sz="2000" b="1" dirty="0" err="1">
                <a:solidFill>
                  <a:srgbClr val="FF2F60"/>
                </a:solidFill>
              </a:rPr>
              <a:t>future</a:t>
            </a:r>
            <a:r>
              <a:rPr lang="es-ES" sz="2000" b="1" dirty="0">
                <a:solidFill>
                  <a:srgbClr val="FF2F60"/>
                </a:solidFill>
              </a:rPr>
              <a:t> </a:t>
            </a:r>
            <a:r>
              <a:rPr lang="es-ES" sz="2000" b="1" dirty="0">
                <a:solidFill>
                  <a:srgbClr val="FF2F60"/>
                </a:solidFill>
                <a:sym typeface="Wingdings" panose="05000000000000000000" pitchFamily="2" charset="2"/>
              </a:rPr>
              <a:t> </a:t>
            </a:r>
          </a:p>
        </p:txBody>
      </p:sp>
      <p:sp>
        <p:nvSpPr>
          <p:cNvPr id="3" name="Rectángulo 2"/>
          <p:cNvSpPr/>
          <p:nvPr/>
        </p:nvSpPr>
        <p:spPr>
          <a:xfrm>
            <a:off x="4998579" y="1254692"/>
            <a:ext cx="237566" cy="369332"/>
          </a:xfrm>
          <a:prstGeom prst="rect">
            <a:avLst/>
          </a:prstGeom>
        </p:spPr>
        <p:txBody>
          <a:bodyPr wrap="none">
            <a:spAutoFit/>
          </a:bodyPr>
          <a:lstStyle/>
          <a:p>
            <a:r>
              <a:rPr lang="es-ES" b="1" dirty="0">
                <a:solidFill>
                  <a:srgbClr val="0070C0"/>
                </a:solidFill>
              </a:rPr>
              <a:t> </a:t>
            </a:r>
            <a:endParaRPr lang="es-ES" dirty="0"/>
          </a:p>
        </p:txBody>
      </p:sp>
      <p:sp>
        <p:nvSpPr>
          <p:cNvPr id="6" name="CuadroTexto 5"/>
          <p:cNvSpPr txBox="1"/>
          <p:nvPr/>
        </p:nvSpPr>
        <p:spPr>
          <a:xfrm>
            <a:off x="2288257" y="1254692"/>
            <a:ext cx="2301286" cy="369332"/>
          </a:xfrm>
          <a:prstGeom prst="rect">
            <a:avLst/>
          </a:prstGeom>
          <a:noFill/>
        </p:spPr>
        <p:txBody>
          <a:bodyPr wrap="square" rtlCol="0">
            <a:spAutoFit/>
          </a:bodyPr>
          <a:lstStyle/>
          <a:p>
            <a:r>
              <a:rPr lang="es-ES" b="1" dirty="0">
                <a:solidFill>
                  <a:srgbClr val="0070C0"/>
                </a:solidFill>
              </a:rPr>
              <a:t>  </a:t>
            </a:r>
            <a:endParaRPr lang="es-ES" dirty="0"/>
          </a:p>
        </p:txBody>
      </p:sp>
      <p:sp>
        <p:nvSpPr>
          <p:cNvPr id="23" name="Llamada con línea 1 22"/>
          <p:cNvSpPr/>
          <p:nvPr/>
        </p:nvSpPr>
        <p:spPr>
          <a:xfrm>
            <a:off x="8703259" y="1191207"/>
            <a:ext cx="2344615" cy="477705"/>
          </a:xfrm>
          <a:prstGeom prst="borderCallout1">
            <a:avLst>
              <a:gd name="adj1" fmla="val 48609"/>
              <a:gd name="adj2" fmla="val -1897"/>
              <a:gd name="adj3" fmla="val 375864"/>
              <a:gd name="adj4" fmla="val -78660"/>
            </a:avLst>
          </a:prstGeom>
          <a:noFill/>
          <a:ln>
            <a:solidFill>
              <a:srgbClr val="7B2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dirty="0" err="1">
                <a:solidFill>
                  <a:srgbClr val="7B2FCB"/>
                </a:solidFill>
                <a:latin typeface="inherit"/>
              </a:rPr>
              <a:t>Irradiation</a:t>
            </a:r>
            <a:r>
              <a:rPr lang="es-ES" altLang="es-ES" dirty="0">
                <a:solidFill>
                  <a:srgbClr val="7B2FCB"/>
                </a:solidFill>
                <a:latin typeface="inherit"/>
              </a:rPr>
              <a:t> </a:t>
            </a:r>
            <a:r>
              <a:rPr lang="es-ES" altLang="es-ES" dirty="0" err="1">
                <a:solidFill>
                  <a:srgbClr val="7B2FCB"/>
                </a:solidFill>
                <a:latin typeface="inherit"/>
              </a:rPr>
              <a:t>capacity</a:t>
            </a:r>
            <a:endParaRPr lang="es-ES" altLang="es-ES" dirty="0">
              <a:solidFill>
                <a:srgbClr val="7B2FCB"/>
              </a:solidFill>
              <a:latin typeface="Arial" panose="020B0604020202020204" pitchFamily="34" charset="0"/>
            </a:endParaRPr>
          </a:p>
        </p:txBody>
      </p:sp>
      <p:sp>
        <p:nvSpPr>
          <p:cNvPr id="24" name="Llamada con línea 1 23"/>
          <p:cNvSpPr/>
          <p:nvPr/>
        </p:nvSpPr>
        <p:spPr>
          <a:xfrm>
            <a:off x="9009185" y="1915238"/>
            <a:ext cx="2344615" cy="477705"/>
          </a:xfrm>
          <a:prstGeom prst="borderCallout1">
            <a:avLst>
              <a:gd name="adj1" fmla="val 48609"/>
              <a:gd name="adj2" fmla="val -1897"/>
              <a:gd name="adj3" fmla="val 297825"/>
              <a:gd name="adj4" fmla="val -85660"/>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dirty="0" err="1">
                <a:solidFill>
                  <a:srgbClr val="FF40FF"/>
                </a:solidFill>
                <a:latin typeface="Arial" panose="020B0604020202020204" pitchFamily="34" charset="0"/>
              </a:rPr>
              <a:t>Processing</a:t>
            </a:r>
            <a:r>
              <a:rPr lang="es-ES" altLang="es-ES" dirty="0">
                <a:solidFill>
                  <a:srgbClr val="FF40FF"/>
                </a:solidFill>
                <a:latin typeface="Arial" panose="020B0604020202020204" pitchFamily="34" charset="0"/>
              </a:rPr>
              <a:t> </a:t>
            </a:r>
            <a:r>
              <a:rPr lang="es-ES" altLang="es-ES" dirty="0" err="1">
                <a:solidFill>
                  <a:srgbClr val="FF40FF"/>
                </a:solidFill>
                <a:latin typeface="Arial" panose="020B0604020202020204" pitchFamily="34" charset="0"/>
              </a:rPr>
              <a:t>capacity</a:t>
            </a:r>
            <a:endParaRPr lang="es-ES" altLang="es-ES" dirty="0">
              <a:solidFill>
                <a:srgbClr val="FF40FF"/>
              </a:solidFill>
              <a:latin typeface="Arial" panose="020B0604020202020204" pitchFamily="34" charset="0"/>
            </a:endParaRPr>
          </a:p>
        </p:txBody>
      </p:sp>
      <p:sp>
        <p:nvSpPr>
          <p:cNvPr id="25" name="Llamada con línea 1 24"/>
          <p:cNvSpPr/>
          <p:nvPr/>
        </p:nvSpPr>
        <p:spPr>
          <a:xfrm>
            <a:off x="8766197" y="2924204"/>
            <a:ext cx="2990510" cy="488595"/>
          </a:xfrm>
          <a:prstGeom prst="borderCallout1">
            <a:avLst>
              <a:gd name="adj1" fmla="val 48609"/>
              <a:gd name="adj2" fmla="val -1897"/>
              <a:gd name="adj3" fmla="val 182656"/>
              <a:gd name="adj4" fmla="val -5978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dirty="0">
                <a:solidFill>
                  <a:srgbClr val="00B050"/>
                </a:solidFill>
                <a:latin typeface="inherit"/>
              </a:rPr>
              <a:t>NEA </a:t>
            </a:r>
            <a:r>
              <a:rPr lang="es-ES" altLang="es-ES" dirty="0" err="1">
                <a:solidFill>
                  <a:srgbClr val="00B050"/>
                </a:solidFill>
                <a:latin typeface="inherit"/>
              </a:rPr>
              <a:t>demand</a:t>
            </a:r>
            <a:r>
              <a:rPr lang="es-ES" altLang="es-ES" dirty="0">
                <a:solidFill>
                  <a:srgbClr val="00B050"/>
                </a:solidFill>
                <a:latin typeface="inherit"/>
              </a:rPr>
              <a:t> + 35%  OCR </a:t>
            </a:r>
          </a:p>
          <a:p>
            <a:pPr lvl="0" eaLnBrk="0" fontAlgn="base" hangingPunct="0">
              <a:spcBef>
                <a:spcPct val="0"/>
              </a:spcBef>
              <a:spcAft>
                <a:spcPct val="0"/>
              </a:spcAft>
            </a:pPr>
            <a:r>
              <a:rPr lang="es-ES" altLang="es-ES" dirty="0">
                <a:solidFill>
                  <a:srgbClr val="00B050"/>
                </a:solidFill>
                <a:latin typeface="inherit"/>
              </a:rPr>
              <a:t>(</a:t>
            </a:r>
            <a:r>
              <a:rPr lang="es-ES" altLang="es-ES" dirty="0" err="1">
                <a:solidFill>
                  <a:srgbClr val="00B050"/>
                </a:solidFill>
                <a:latin typeface="inherit"/>
              </a:rPr>
              <a:t>Outage</a:t>
            </a:r>
            <a:r>
              <a:rPr lang="es-ES" altLang="es-ES" dirty="0">
                <a:solidFill>
                  <a:srgbClr val="00B050"/>
                </a:solidFill>
                <a:latin typeface="inherit"/>
              </a:rPr>
              <a:t> Reserve </a:t>
            </a:r>
            <a:r>
              <a:rPr lang="es-ES" altLang="es-ES" dirty="0" err="1">
                <a:solidFill>
                  <a:srgbClr val="00B050"/>
                </a:solidFill>
                <a:latin typeface="inherit"/>
              </a:rPr>
              <a:t>Capacity</a:t>
            </a:r>
            <a:r>
              <a:rPr lang="es-ES" altLang="es-ES" dirty="0">
                <a:solidFill>
                  <a:srgbClr val="00B050"/>
                </a:solidFill>
                <a:latin typeface="inherit"/>
              </a:rPr>
              <a:t>)</a:t>
            </a:r>
            <a:endParaRPr lang="es-ES" altLang="es-ES" dirty="0">
              <a:solidFill>
                <a:srgbClr val="00B050"/>
              </a:solidFill>
              <a:latin typeface="Arial" panose="020B0604020202020204" pitchFamily="34" charset="0"/>
            </a:endParaRPr>
          </a:p>
        </p:txBody>
      </p:sp>
      <p:sp>
        <p:nvSpPr>
          <p:cNvPr id="26" name="Llamada con línea 1 25"/>
          <p:cNvSpPr/>
          <p:nvPr/>
        </p:nvSpPr>
        <p:spPr>
          <a:xfrm>
            <a:off x="8766197" y="3596523"/>
            <a:ext cx="2344615" cy="477705"/>
          </a:xfrm>
          <a:prstGeom prst="borderCallout1">
            <a:avLst>
              <a:gd name="adj1" fmla="val 48609"/>
              <a:gd name="adj2" fmla="val -1897"/>
              <a:gd name="adj3" fmla="val 107636"/>
              <a:gd name="adj4" fmla="val -7251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dirty="0">
                <a:solidFill>
                  <a:srgbClr val="FF0000"/>
                </a:solidFill>
                <a:latin typeface="inherit"/>
              </a:rPr>
              <a:t>NEA </a:t>
            </a:r>
            <a:r>
              <a:rPr lang="es-ES" altLang="es-ES" dirty="0" err="1">
                <a:solidFill>
                  <a:srgbClr val="FF0000"/>
                </a:solidFill>
                <a:latin typeface="inherit"/>
              </a:rPr>
              <a:t>demand</a:t>
            </a:r>
            <a:endParaRPr lang="es-ES" altLang="es-ES" dirty="0">
              <a:solidFill>
                <a:srgbClr val="FF0000"/>
              </a:solidFill>
              <a:latin typeface="Arial" panose="020B0604020202020204" pitchFamily="34" charset="0"/>
            </a:endParaRPr>
          </a:p>
        </p:txBody>
      </p:sp>
      <p:sp>
        <p:nvSpPr>
          <p:cNvPr id="28" name="CuadroTexto 27">
            <a:extLst>
              <a:ext uri="{FF2B5EF4-FFF2-40B4-BE49-F238E27FC236}">
                <a16:creationId xmlns:a16="http://schemas.microsoft.com/office/drawing/2014/main" id="{3FAAEC05-889A-D245-B47C-C820FEBB62BC}"/>
              </a:ext>
            </a:extLst>
          </p:cNvPr>
          <p:cNvSpPr txBox="1"/>
          <p:nvPr/>
        </p:nvSpPr>
        <p:spPr>
          <a:xfrm>
            <a:off x="1342561" y="5981936"/>
            <a:ext cx="4865084" cy="461665"/>
          </a:xfrm>
          <a:prstGeom prst="rect">
            <a:avLst/>
          </a:prstGeom>
          <a:noFill/>
        </p:spPr>
        <p:txBody>
          <a:bodyPr wrap="square" rtlCol="0">
            <a:spAutoFit/>
          </a:bodyPr>
          <a:lstStyle/>
          <a:p>
            <a:r>
              <a:rPr lang="es-ES" sz="1200" dirty="0"/>
              <a:t>Reference: OECD/NEA (2023), </a:t>
            </a:r>
            <a:r>
              <a:rPr lang="es-ES" sz="1200" i="1" dirty="0" err="1"/>
              <a:t>The</a:t>
            </a:r>
            <a:r>
              <a:rPr lang="es-ES" sz="1200" i="1" dirty="0"/>
              <a:t> Security of </a:t>
            </a:r>
            <a:r>
              <a:rPr lang="es-ES" sz="1200" i="1" dirty="0" err="1"/>
              <a:t>Supply</a:t>
            </a:r>
            <a:r>
              <a:rPr lang="es-ES" sz="1200" i="1" dirty="0"/>
              <a:t> of Medical </a:t>
            </a:r>
            <a:r>
              <a:rPr lang="es-ES" sz="1200" i="1" dirty="0" err="1"/>
              <a:t>Radioisotopes</a:t>
            </a:r>
            <a:r>
              <a:rPr lang="es-ES" sz="1200" i="1" dirty="0"/>
              <a:t>, OECD Publishing, Paris.</a:t>
            </a:r>
            <a:endParaRPr lang="es-ES" sz="1200" dirty="0"/>
          </a:p>
        </p:txBody>
      </p:sp>
    </p:spTree>
    <p:extLst>
      <p:ext uri="{BB962C8B-B14F-4D97-AF65-F5344CB8AC3E}">
        <p14:creationId xmlns:p14="http://schemas.microsoft.com/office/powerpoint/2010/main" val="19802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500"/>
                                        <p:tgtEl>
                                          <p:spTgt spid="1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6"/>
                                        </p:tgtEl>
                                        <p:attrNameLst>
                                          <p:attrName>style.visibility</p:attrName>
                                        </p:attrNameLst>
                                      </p:cBhvr>
                                      <p:to>
                                        <p:strVal val="visible"/>
                                      </p:to>
                                    </p:set>
                                    <p:animEffect transition="in" filter="fade">
                                      <p:cBhvr>
                                        <p:cTn id="26" dur="500"/>
                                        <p:tgtEl>
                                          <p:spTgt spid="40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8"/>
                                        </p:tgtEl>
                                        <p:attrNameLst>
                                          <p:attrName>style.visibility</p:attrName>
                                        </p:attrNameLst>
                                      </p:cBhvr>
                                      <p:to>
                                        <p:strVal val="visible"/>
                                      </p:to>
                                    </p:set>
                                    <p:animEffect transition="in" filter="fade">
                                      <p:cBhvr>
                                        <p:cTn id="29" dur="500"/>
                                        <p:tgtEl>
                                          <p:spTgt spid="1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500"/>
                                        <p:tgtEl>
                                          <p:spTgt spid="146"/>
                                        </p:tgtEl>
                                      </p:cBhvr>
                                    </p:animEffect>
                                  </p:childTnLst>
                                </p:cTn>
                              </p:par>
                              <p:par>
                                <p:cTn id="33" presetID="10" presetClass="entr" presetSubtype="0" fill="hold" nodeType="withEffect">
                                  <p:stCondLst>
                                    <p:cond delay="0"/>
                                  </p:stCondLst>
                                  <p:childTnLst>
                                    <p:set>
                                      <p:cBhvr>
                                        <p:cTn id="34" dur="1" fill="hold">
                                          <p:stCondLst>
                                            <p:cond delay="0"/>
                                          </p:stCondLst>
                                        </p:cTn>
                                        <p:tgtEl>
                                          <p:spTgt spid="195"/>
                                        </p:tgtEl>
                                        <p:attrNameLst>
                                          <p:attrName>style.visibility</p:attrName>
                                        </p:attrNameLst>
                                      </p:cBhvr>
                                      <p:to>
                                        <p:strVal val="visible"/>
                                      </p:to>
                                    </p:set>
                                    <p:animEffect transition="in" filter="fade">
                                      <p:cBhvr>
                                        <p:cTn id="35" dur="500"/>
                                        <p:tgtEl>
                                          <p:spTgt spid="19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5"/>
                                        </p:tgtEl>
                                        <p:attrNameLst>
                                          <p:attrName>style.visibility</p:attrName>
                                        </p:attrNameLst>
                                      </p:cBhvr>
                                      <p:to>
                                        <p:strVal val="visible"/>
                                      </p:to>
                                    </p:set>
                                    <p:animEffect transition="in" filter="fade">
                                      <p:cBhvr>
                                        <p:cTn id="38" dur="500"/>
                                        <p:tgtEl>
                                          <p:spTgt spid="40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nodeType="withEffect">
                                  <p:stCondLst>
                                    <p:cond delay="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24"/>
                                        </p:tgtEl>
                                        <p:attrNameLst>
                                          <p:attrName>style.visibility</p:attrName>
                                        </p:attrNameLst>
                                      </p:cBhvr>
                                      <p:to>
                                        <p:strVal val="visible"/>
                                      </p:to>
                                    </p:set>
                                    <p:anim calcmode="lin" valueType="num">
                                      <p:cBhvr>
                                        <p:cTn id="55" dur="500" fill="hold"/>
                                        <p:tgtEl>
                                          <p:spTgt spid="124"/>
                                        </p:tgtEl>
                                        <p:attrNameLst>
                                          <p:attrName>ppt_w</p:attrName>
                                        </p:attrNameLst>
                                      </p:cBhvr>
                                      <p:tavLst>
                                        <p:tav tm="0">
                                          <p:val>
                                            <p:fltVal val="0"/>
                                          </p:val>
                                        </p:tav>
                                        <p:tav tm="100000">
                                          <p:val>
                                            <p:strVal val="#ppt_w"/>
                                          </p:val>
                                        </p:tav>
                                      </p:tavLst>
                                    </p:anim>
                                    <p:anim calcmode="lin" valueType="num">
                                      <p:cBhvr>
                                        <p:cTn id="56" dur="500" fill="hold"/>
                                        <p:tgtEl>
                                          <p:spTgt spid="124"/>
                                        </p:tgtEl>
                                        <p:attrNameLst>
                                          <p:attrName>ppt_h</p:attrName>
                                        </p:attrNameLst>
                                      </p:cBhvr>
                                      <p:tavLst>
                                        <p:tav tm="0">
                                          <p:val>
                                            <p:fltVal val="0"/>
                                          </p:val>
                                        </p:tav>
                                        <p:tav tm="100000">
                                          <p:val>
                                            <p:strVal val="#ppt_h"/>
                                          </p:val>
                                        </p:tav>
                                      </p:tavLst>
                                    </p:anim>
                                    <p:animEffect transition="in" filter="fade">
                                      <p:cBhvr>
                                        <p:cTn id="57" dur="500"/>
                                        <p:tgtEl>
                                          <p:spTgt spid="124"/>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 grpId="0"/>
      <p:bldP spid="146" grpId="0" animBg="1"/>
      <p:bldP spid="148" grpId="0" animBg="1"/>
      <p:bldP spid="405" grpId="0" animBg="1"/>
      <p:bldP spid="406" grpId="0"/>
      <p:bldP spid="2" grpId="0" animBg="1"/>
      <p:bldP spid="23" grpId="0" animBg="1"/>
      <p:bldP spid="24" grpId="0" animBg="1"/>
      <p:bldP spid="25" grpId="0" animBg="1"/>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34C05FC9-46A8-D64D-91D8-600DCF7FF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7754">
            <a:off x="6516253" y="1579757"/>
            <a:ext cx="5420470" cy="1612514"/>
          </a:xfrm>
          <a:prstGeom prst="rect">
            <a:avLst/>
          </a:prstGeom>
        </p:spPr>
      </p:pic>
      <p:sp>
        <p:nvSpPr>
          <p:cNvPr id="6" name="Título 5">
            <a:extLst>
              <a:ext uri="{FF2B5EF4-FFF2-40B4-BE49-F238E27FC236}">
                <a16:creationId xmlns:a16="http://schemas.microsoft.com/office/drawing/2014/main" id="{AB8C8E66-5254-A040-89C9-9C6900772237}"/>
              </a:ext>
            </a:extLst>
          </p:cNvPr>
          <p:cNvSpPr>
            <a:spLocks noGrp="1"/>
          </p:cNvSpPr>
          <p:nvPr>
            <p:ph type="title"/>
          </p:nvPr>
        </p:nvSpPr>
        <p:spPr/>
        <p:txBody>
          <a:bodyPr>
            <a:normAutofit fontScale="90000"/>
          </a:bodyPr>
          <a:lstStyle/>
          <a:p>
            <a:r>
              <a:rPr lang="en-GB" dirty="0">
                <a:solidFill>
                  <a:schemeClr val="bg1"/>
                </a:solidFill>
                <a:cs typeface="Times New Roman" panose="02020603050405020304" pitchFamily="18" charset="0"/>
              </a:rPr>
              <a:t>PROPOSAL of lateral mechanical sample insertion device for Radioisotope production</a:t>
            </a:r>
            <a:r>
              <a:rPr lang="es-ES" dirty="0"/>
              <a:t/>
            </a:r>
            <a:br>
              <a:rPr lang="es-ES" dirty="0"/>
            </a:br>
            <a:endParaRPr lang="es-ES" b="0" dirty="0">
              <a:latin typeface="+mj-lt"/>
            </a:endParaRPr>
          </a:p>
        </p:txBody>
      </p:sp>
      <p:sp>
        <p:nvSpPr>
          <p:cNvPr id="3" name="Marcador de fecha 2">
            <a:extLst>
              <a:ext uri="{FF2B5EF4-FFF2-40B4-BE49-F238E27FC236}">
                <a16:creationId xmlns:a16="http://schemas.microsoft.com/office/drawing/2014/main" id="{AB0D8164-BFB4-C845-AB93-BD55E13A09DE}"/>
              </a:ext>
            </a:extLst>
          </p:cNvPr>
          <p:cNvSpPr>
            <a:spLocks noGrp="1"/>
          </p:cNvSpPr>
          <p:nvPr>
            <p:ph type="dt" sz="half" idx="10"/>
          </p:nvPr>
        </p:nvSpPr>
        <p:spPr/>
        <p:txBody>
          <a:bodyPr/>
          <a:lstStyle/>
          <a:p>
            <a:r>
              <a:rPr lang="es-ES"/>
              <a:t>1st-2nd October 2024</a:t>
            </a:r>
          </a:p>
        </p:txBody>
      </p:sp>
      <p:sp>
        <p:nvSpPr>
          <p:cNvPr id="4" name="Marcador de pie de página 3">
            <a:extLst>
              <a:ext uri="{FF2B5EF4-FFF2-40B4-BE49-F238E27FC236}">
                <a16:creationId xmlns:a16="http://schemas.microsoft.com/office/drawing/2014/main" id="{2CF56181-2270-9445-9AA7-9237F4A9ACC2}"/>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5" name="Marcador de número de diapositiva 4">
            <a:extLst>
              <a:ext uri="{FF2B5EF4-FFF2-40B4-BE49-F238E27FC236}">
                <a16:creationId xmlns:a16="http://schemas.microsoft.com/office/drawing/2014/main" id="{954D18E8-4145-BC43-B7FA-715788B7FD97}"/>
              </a:ext>
            </a:extLst>
          </p:cNvPr>
          <p:cNvSpPr>
            <a:spLocks noGrp="1"/>
          </p:cNvSpPr>
          <p:nvPr>
            <p:ph type="sldNum" sz="quarter" idx="12"/>
          </p:nvPr>
        </p:nvSpPr>
        <p:spPr/>
        <p:txBody>
          <a:bodyPr/>
          <a:lstStyle/>
          <a:p>
            <a:fld id="{000BE7D5-5C85-8642-9089-F9C791E71C3B}" type="slidenum">
              <a:rPr lang="es-ES" smtClean="0"/>
              <a:t>15</a:t>
            </a:fld>
            <a:endParaRPr lang="es-ES"/>
          </a:p>
        </p:txBody>
      </p:sp>
      <p:pic>
        <p:nvPicPr>
          <p:cNvPr id="9" name="Imagen 8">
            <a:extLst>
              <a:ext uri="{FF2B5EF4-FFF2-40B4-BE49-F238E27FC236}">
                <a16:creationId xmlns:a16="http://schemas.microsoft.com/office/drawing/2014/main" id="{72F7392A-212B-0A4E-A249-F55E9BC76AA6}"/>
              </a:ext>
            </a:extLst>
          </p:cNvPr>
          <p:cNvPicPr>
            <a:picLocks noChangeAspect="1"/>
          </p:cNvPicPr>
          <p:nvPr/>
        </p:nvPicPr>
        <p:blipFill rotWithShape="1">
          <a:blip r:embed="rId4">
            <a:extLst>
              <a:ext uri="{28A0092B-C50C-407E-A947-70E740481C1C}">
                <a14:useLocalDpi xmlns:a14="http://schemas.microsoft.com/office/drawing/2010/main" val="0"/>
              </a:ext>
            </a:extLst>
          </a:blip>
          <a:srcRect t="18291"/>
          <a:stretch/>
        </p:blipFill>
        <p:spPr>
          <a:xfrm>
            <a:off x="6122053" y="4211293"/>
            <a:ext cx="5517041" cy="2003509"/>
          </a:xfrm>
          <a:prstGeom prst="rect">
            <a:avLst/>
          </a:prstGeom>
        </p:spPr>
      </p:pic>
      <p:sp>
        <p:nvSpPr>
          <p:cNvPr id="14" name="Elipse 13">
            <a:extLst>
              <a:ext uri="{FF2B5EF4-FFF2-40B4-BE49-F238E27FC236}">
                <a16:creationId xmlns:a16="http://schemas.microsoft.com/office/drawing/2014/main" id="{D1692155-C25E-2C4B-BD88-5A50C1A546F3}"/>
              </a:ext>
            </a:extLst>
          </p:cNvPr>
          <p:cNvSpPr/>
          <p:nvPr/>
        </p:nvSpPr>
        <p:spPr>
          <a:xfrm>
            <a:off x="12593227" y="33243572"/>
            <a:ext cx="519890" cy="504779"/>
          </a:xfrm>
          <a:prstGeom prst="ellipse">
            <a:avLst/>
          </a:prstGeom>
          <a:solidFill>
            <a:schemeClr val="tx2">
              <a:lumMod val="60000"/>
              <a:lumOff val="40000"/>
              <a:alpha val="17000"/>
            </a:schemeClr>
          </a:solidFill>
          <a:ln w="3175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Imagen 19">
            <a:extLst>
              <a:ext uri="{FF2B5EF4-FFF2-40B4-BE49-F238E27FC236}">
                <a16:creationId xmlns:a16="http://schemas.microsoft.com/office/drawing/2014/main" id="{C8EAEFD2-CBF2-454C-8478-60447E29B6AD}"/>
              </a:ext>
            </a:extLst>
          </p:cNvPr>
          <p:cNvPicPr>
            <a:picLocks noChangeAspect="1"/>
          </p:cNvPicPr>
          <p:nvPr/>
        </p:nvPicPr>
        <p:blipFill rotWithShape="1">
          <a:blip r:embed="rId5"/>
          <a:srcRect l="17883" t="35875" r="16560" b="27268"/>
          <a:stretch/>
        </p:blipFill>
        <p:spPr>
          <a:xfrm rot="21022676">
            <a:off x="494620" y="2301766"/>
            <a:ext cx="5655026" cy="2264735"/>
          </a:xfrm>
          <a:prstGeom prst="rect">
            <a:avLst/>
          </a:prstGeom>
          <a:effectLst>
            <a:outerShdw blurRad="444500" dist="50800" dir="5400000" algn="ctr" rotWithShape="0">
              <a:schemeClr val="accent6">
                <a:lumMod val="40000"/>
                <a:lumOff val="60000"/>
              </a:schemeClr>
            </a:outerShdw>
          </a:effectLst>
        </p:spPr>
      </p:pic>
      <p:cxnSp>
        <p:nvCxnSpPr>
          <p:cNvPr id="37" name="Conector recto de flecha 36">
            <a:extLst>
              <a:ext uri="{FF2B5EF4-FFF2-40B4-BE49-F238E27FC236}">
                <a16:creationId xmlns:a16="http://schemas.microsoft.com/office/drawing/2014/main" id="{E941220B-AB1A-AF42-99FA-07F67E446732}"/>
              </a:ext>
            </a:extLst>
          </p:cNvPr>
          <p:cNvCxnSpPr>
            <a:cxnSpLocks/>
          </p:cNvCxnSpPr>
          <p:nvPr/>
        </p:nvCxnSpPr>
        <p:spPr>
          <a:xfrm flipH="1">
            <a:off x="3973286" y="2319288"/>
            <a:ext cx="1723977" cy="674283"/>
          </a:xfrm>
          <a:prstGeom prst="straightConnector1">
            <a:avLst/>
          </a:prstGeom>
          <a:ln w="19050" cmpd="sng">
            <a:solidFill>
              <a:schemeClr val="tx1"/>
            </a:solidFill>
            <a:headEnd type="triangle"/>
            <a:tailEnd type="oval"/>
          </a:ln>
        </p:spPr>
        <p:style>
          <a:lnRef idx="2">
            <a:schemeClr val="accent1"/>
          </a:lnRef>
          <a:fillRef idx="0">
            <a:schemeClr val="accent1"/>
          </a:fillRef>
          <a:effectRef idx="1">
            <a:schemeClr val="accent1"/>
          </a:effectRef>
          <a:fontRef idx="minor">
            <a:schemeClr val="tx1"/>
          </a:fontRef>
        </p:style>
      </p:cxnSp>
      <p:sp>
        <p:nvSpPr>
          <p:cNvPr id="59" name="Rectángulo 58">
            <a:extLst>
              <a:ext uri="{FF2B5EF4-FFF2-40B4-BE49-F238E27FC236}">
                <a16:creationId xmlns:a16="http://schemas.microsoft.com/office/drawing/2014/main" id="{009717C1-6CB3-E14B-A6F1-6B333EF7C355}"/>
              </a:ext>
            </a:extLst>
          </p:cNvPr>
          <p:cNvSpPr/>
          <p:nvPr/>
        </p:nvSpPr>
        <p:spPr>
          <a:xfrm>
            <a:off x="996848" y="5152143"/>
            <a:ext cx="4744195"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s-ES" kern="0" dirty="0" err="1">
                <a:solidFill>
                  <a:srgbClr val="0070C0"/>
                </a:solidFill>
              </a:rPr>
              <a:t>The</a:t>
            </a:r>
            <a:r>
              <a:rPr lang="es-ES" kern="0" dirty="0">
                <a:solidFill>
                  <a:srgbClr val="0070C0"/>
                </a:solidFill>
              </a:rPr>
              <a:t> </a:t>
            </a:r>
            <a:r>
              <a:rPr lang="es-ES" kern="0" dirty="0" err="1">
                <a:solidFill>
                  <a:srgbClr val="0070C0"/>
                </a:solidFill>
              </a:rPr>
              <a:t>proposed</a:t>
            </a:r>
            <a:r>
              <a:rPr lang="es-ES" kern="0" dirty="0">
                <a:solidFill>
                  <a:srgbClr val="0070C0"/>
                </a:solidFill>
              </a:rPr>
              <a:t> </a:t>
            </a:r>
            <a:r>
              <a:rPr lang="es-ES" kern="0" dirty="0" err="1">
                <a:solidFill>
                  <a:srgbClr val="0070C0"/>
                </a:solidFill>
              </a:rPr>
              <a:t>technical</a:t>
            </a:r>
            <a:r>
              <a:rPr lang="es-ES" kern="0" dirty="0">
                <a:solidFill>
                  <a:srgbClr val="0070C0"/>
                </a:solidFill>
              </a:rPr>
              <a:t> </a:t>
            </a:r>
            <a:r>
              <a:rPr lang="es-ES" kern="0" dirty="0" err="1">
                <a:solidFill>
                  <a:srgbClr val="0070C0"/>
                </a:solidFill>
              </a:rPr>
              <a:t>solution</a:t>
            </a:r>
            <a:r>
              <a:rPr lang="es-ES" kern="0" dirty="0">
                <a:solidFill>
                  <a:srgbClr val="0070C0"/>
                </a:solidFill>
              </a:rPr>
              <a:t> </a:t>
            </a:r>
            <a:r>
              <a:rPr lang="es-ES" b="1" kern="0" dirty="0" err="1">
                <a:solidFill>
                  <a:srgbClr val="0070C0"/>
                </a:solidFill>
              </a:rPr>
              <a:t>implies</a:t>
            </a:r>
            <a:r>
              <a:rPr lang="es-ES" b="1" kern="0" dirty="0">
                <a:solidFill>
                  <a:srgbClr val="0070C0"/>
                </a:solidFill>
              </a:rPr>
              <a:t> a </a:t>
            </a:r>
            <a:r>
              <a:rPr lang="es-ES" b="1" kern="0" dirty="0" err="1">
                <a:solidFill>
                  <a:srgbClr val="0070C0"/>
                </a:solidFill>
              </a:rPr>
              <a:t>change</a:t>
            </a:r>
            <a:r>
              <a:rPr lang="es-ES" b="1" kern="0" dirty="0">
                <a:solidFill>
                  <a:srgbClr val="0070C0"/>
                </a:solidFill>
              </a:rPr>
              <a:t> in </a:t>
            </a:r>
            <a:r>
              <a:rPr lang="es-ES" b="1" kern="0" dirty="0" err="1">
                <a:solidFill>
                  <a:srgbClr val="0070C0"/>
                </a:solidFill>
              </a:rPr>
              <a:t>the</a:t>
            </a:r>
            <a:r>
              <a:rPr lang="es-ES" b="1" kern="0" dirty="0">
                <a:solidFill>
                  <a:srgbClr val="0070C0"/>
                </a:solidFill>
              </a:rPr>
              <a:t> </a:t>
            </a:r>
            <a:r>
              <a:rPr lang="es-ES" b="1" kern="0" dirty="0" err="1">
                <a:solidFill>
                  <a:srgbClr val="0070C0"/>
                </a:solidFill>
              </a:rPr>
              <a:t>design</a:t>
            </a:r>
            <a:r>
              <a:rPr lang="es-ES" b="1" kern="0" dirty="0">
                <a:solidFill>
                  <a:srgbClr val="0070C0"/>
                </a:solidFill>
              </a:rPr>
              <a:t> of </a:t>
            </a:r>
            <a:r>
              <a:rPr lang="es-ES" b="1" kern="0" dirty="0" err="1">
                <a:solidFill>
                  <a:srgbClr val="0070C0"/>
                </a:solidFill>
              </a:rPr>
              <a:t>the</a:t>
            </a:r>
            <a:r>
              <a:rPr lang="es-ES" b="1" kern="0" dirty="0">
                <a:solidFill>
                  <a:srgbClr val="0070C0"/>
                </a:solidFill>
              </a:rPr>
              <a:t> IFMIF-DONES test </a:t>
            </a:r>
            <a:r>
              <a:rPr lang="es-ES" b="1" kern="0" dirty="0" err="1">
                <a:solidFill>
                  <a:srgbClr val="0070C0"/>
                </a:solidFill>
              </a:rPr>
              <a:t>cell</a:t>
            </a:r>
            <a:r>
              <a:rPr lang="es-ES" b="1" kern="0" dirty="0">
                <a:solidFill>
                  <a:srgbClr val="0070C0"/>
                </a:solidFill>
              </a:rPr>
              <a:t> </a:t>
            </a:r>
            <a:r>
              <a:rPr lang="es-ES" dirty="0">
                <a:solidFill>
                  <a:srgbClr val="FF0000"/>
                </a:solidFill>
              </a:rPr>
              <a:t>✘ </a:t>
            </a:r>
            <a:endParaRPr lang="es-ES" dirty="0"/>
          </a:p>
        </p:txBody>
      </p:sp>
      <p:sp>
        <p:nvSpPr>
          <p:cNvPr id="66" name="Rectángulo 65">
            <a:extLst>
              <a:ext uri="{FF2B5EF4-FFF2-40B4-BE49-F238E27FC236}">
                <a16:creationId xmlns:a16="http://schemas.microsoft.com/office/drawing/2014/main" id="{FA3E5B87-17C7-A44F-ABD3-215A5647C960}"/>
              </a:ext>
            </a:extLst>
          </p:cNvPr>
          <p:cNvSpPr/>
          <p:nvPr/>
        </p:nvSpPr>
        <p:spPr>
          <a:xfrm>
            <a:off x="808712" y="1244597"/>
            <a:ext cx="6022763" cy="923330"/>
          </a:xfrm>
          <a:prstGeom prst="rect">
            <a:avLst/>
          </a:prstGeom>
        </p:spPr>
        <p:txBody>
          <a:bodyPr wrap="square">
            <a:spAutoFit/>
          </a:bodyPr>
          <a:lstStyle/>
          <a:p>
            <a:pPr marL="285750" indent="-285750">
              <a:buFont typeface="Arial" panose="020B0604020202020204" pitchFamily="34" charset="0"/>
              <a:buChar char="•"/>
            </a:pPr>
            <a:r>
              <a:rPr lang="es-ES" kern="0" dirty="0" err="1">
                <a:solidFill>
                  <a:srgbClr val="0070C0"/>
                </a:solidFill>
              </a:rPr>
              <a:t>Automatic</a:t>
            </a:r>
            <a:r>
              <a:rPr lang="es-ES" kern="0" dirty="0">
                <a:solidFill>
                  <a:srgbClr val="0070C0"/>
                </a:solidFill>
              </a:rPr>
              <a:t> </a:t>
            </a:r>
            <a:r>
              <a:rPr lang="es-ES" kern="0" dirty="0" err="1">
                <a:solidFill>
                  <a:srgbClr val="0070C0"/>
                </a:solidFill>
              </a:rPr>
              <a:t>insertion</a:t>
            </a:r>
            <a:r>
              <a:rPr lang="es-ES" kern="0" dirty="0">
                <a:solidFill>
                  <a:srgbClr val="0070C0"/>
                </a:solidFill>
              </a:rPr>
              <a:t> of </a:t>
            </a:r>
            <a:r>
              <a:rPr lang="es-ES" kern="0" dirty="0" err="1">
                <a:solidFill>
                  <a:srgbClr val="0070C0"/>
                </a:solidFill>
              </a:rPr>
              <a:t>samples</a:t>
            </a:r>
            <a:r>
              <a:rPr lang="es-ES" kern="0" dirty="0">
                <a:solidFill>
                  <a:srgbClr val="0070C0"/>
                </a:solidFill>
              </a:rPr>
              <a:t> </a:t>
            </a:r>
            <a:r>
              <a:rPr lang="es-ES" b="1" dirty="0">
                <a:solidFill>
                  <a:srgbClr val="00B050"/>
                </a:solidFill>
              </a:rPr>
              <a:t>✓ </a:t>
            </a:r>
            <a:endParaRPr lang="es-ES" kern="0" dirty="0"/>
          </a:p>
          <a:p>
            <a:pPr marL="285750" indent="-285750">
              <a:buFont typeface="Arial" panose="020B0604020202020204" pitchFamily="34" charset="0"/>
              <a:buChar char="•"/>
            </a:pPr>
            <a:r>
              <a:rPr lang="es-ES" kern="0" dirty="0" err="1">
                <a:solidFill>
                  <a:srgbClr val="0070C0"/>
                </a:solidFill>
              </a:rPr>
              <a:t>Made</a:t>
            </a:r>
            <a:r>
              <a:rPr lang="es-ES" kern="0" dirty="0">
                <a:solidFill>
                  <a:srgbClr val="0070C0"/>
                </a:solidFill>
              </a:rPr>
              <a:t> flexible </a:t>
            </a:r>
            <a:r>
              <a:rPr lang="es-ES" kern="0" dirty="0" err="1">
                <a:solidFill>
                  <a:srgbClr val="0070C0"/>
                </a:solidFill>
              </a:rPr>
              <a:t>by</a:t>
            </a:r>
            <a:r>
              <a:rPr lang="es-ES" kern="0" dirty="0">
                <a:solidFill>
                  <a:srgbClr val="0070C0"/>
                </a:solidFill>
              </a:rPr>
              <a:t> </a:t>
            </a:r>
            <a:r>
              <a:rPr lang="es-ES" kern="0" dirty="0" err="1">
                <a:solidFill>
                  <a:srgbClr val="0070C0"/>
                </a:solidFill>
              </a:rPr>
              <a:t>using</a:t>
            </a:r>
            <a:r>
              <a:rPr lang="es-ES" kern="0" dirty="0">
                <a:solidFill>
                  <a:srgbClr val="0070C0"/>
                </a:solidFill>
              </a:rPr>
              <a:t> </a:t>
            </a:r>
            <a:r>
              <a:rPr lang="es-ES" kern="0" dirty="0" err="1">
                <a:solidFill>
                  <a:srgbClr val="0070C0"/>
                </a:solidFill>
              </a:rPr>
              <a:t>programmable</a:t>
            </a:r>
            <a:r>
              <a:rPr lang="es-ES" kern="0" dirty="0">
                <a:solidFill>
                  <a:srgbClr val="0070C0"/>
                </a:solidFill>
              </a:rPr>
              <a:t> </a:t>
            </a:r>
            <a:r>
              <a:rPr lang="es-ES" kern="0" dirty="0" err="1">
                <a:solidFill>
                  <a:srgbClr val="0070C0"/>
                </a:solidFill>
              </a:rPr>
              <a:t>irradiation</a:t>
            </a:r>
            <a:r>
              <a:rPr lang="es-ES" kern="0" dirty="0">
                <a:solidFill>
                  <a:srgbClr val="0070C0"/>
                </a:solidFill>
              </a:rPr>
              <a:t> time</a:t>
            </a:r>
            <a:r>
              <a:rPr lang="es-ES" b="1" dirty="0">
                <a:solidFill>
                  <a:srgbClr val="0070C0"/>
                </a:solidFill>
              </a:rPr>
              <a:t> </a:t>
            </a:r>
            <a:r>
              <a:rPr lang="es-ES" b="1" dirty="0">
                <a:solidFill>
                  <a:srgbClr val="00B050"/>
                </a:solidFill>
              </a:rPr>
              <a:t>✓ </a:t>
            </a:r>
            <a:endParaRPr lang="es-ES" kern="0" dirty="0"/>
          </a:p>
          <a:p>
            <a:pPr marL="285750" indent="-285750">
              <a:buFont typeface="Arial" panose="020B0604020202020204" pitchFamily="34" charset="0"/>
              <a:buChar char="•"/>
            </a:pPr>
            <a:r>
              <a:rPr lang="es-ES" kern="0" dirty="0" err="1">
                <a:solidFill>
                  <a:srgbClr val="0070C0"/>
                </a:solidFill>
              </a:rPr>
              <a:t>Thus</a:t>
            </a:r>
            <a:r>
              <a:rPr lang="es-ES" kern="0" dirty="0">
                <a:solidFill>
                  <a:srgbClr val="0070C0"/>
                </a:solidFill>
              </a:rPr>
              <a:t> </a:t>
            </a:r>
            <a:r>
              <a:rPr lang="es-ES" kern="0" dirty="0" err="1">
                <a:solidFill>
                  <a:srgbClr val="0070C0"/>
                </a:solidFill>
              </a:rPr>
              <a:t>enabling</a:t>
            </a:r>
            <a:r>
              <a:rPr lang="es-ES" kern="0" dirty="0">
                <a:solidFill>
                  <a:srgbClr val="0070C0"/>
                </a:solidFill>
              </a:rPr>
              <a:t> </a:t>
            </a:r>
            <a:r>
              <a:rPr lang="es-ES" kern="0" dirty="0" err="1">
                <a:solidFill>
                  <a:srgbClr val="0070C0"/>
                </a:solidFill>
              </a:rPr>
              <a:t>the</a:t>
            </a:r>
            <a:r>
              <a:rPr lang="es-ES" kern="0" dirty="0">
                <a:solidFill>
                  <a:srgbClr val="0070C0"/>
                </a:solidFill>
              </a:rPr>
              <a:t> </a:t>
            </a:r>
            <a:r>
              <a:rPr lang="es-ES" kern="0" dirty="0" err="1">
                <a:solidFill>
                  <a:srgbClr val="0070C0"/>
                </a:solidFill>
              </a:rPr>
              <a:t>exploitation</a:t>
            </a:r>
            <a:r>
              <a:rPr lang="es-ES" kern="0" dirty="0">
                <a:solidFill>
                  <a:srgbClr val="0070C0"/>
                </a:solidFill>
              </a:rPr>
              <a:t> of </a:t>
            </a:r>
            <a:r>
              <a:rPr lang="es-ES" kern="0" dirty="0" err="1">
                <a:solidFill>
                  <a:srgbClr val="0070C0"/>
                </a:solidFill>
              </a:rPr>
              <a:t>other</a:t>
            </a:r>
            <a:r>
              <a:rPr lang="es-ES" kern="0" dirty="0">
                <a:solidFill>
                  <a:srgbClr val="0070C0"/>
                </a:solidFill>
              </a:rPr>
              <a:t> </a:t>
            </a:r>
            <a:r>
              <a:rPr lang="es-ES" kern="0" dirty="0" err="1">
                <a:solidFill>
                  <a:srgbClr val="0070C0"/>
                </a:solidFill>
              </a:rPr>
              <a:t>isotopes</a:t>
            </a:r>
            <a:r>
              <a:rPr lang="es-ES" kern="0" dirty="0">
                <a:solidFill>
                  <a:srgbClr val="0070C0"/>
                </a:solidFill>
              </a:rPr>
              <a:t>, </a:t>
            </a:r>
            <a:r>
              <a:rPr lang="es-ES" kern="0" dirty="0" err="1">
                <a:solidFill>
                  <a:srgbClr val="0070C0"/>
                </a:solidFill>
              </a:rPr>
              <a:t>too</a:t>
            </a:r>
            <a:r>
              <a:rPr lang="es-ES" b="1" kern="0" dirty="0"/>
              <a:t>.</a:t>
            </a:r>
            <a:r>
              <a:rPr lang="es-ES" b="1" dirty="0">
                <a:solidFill>
                  <a:srgbClr val="00B050"/>
                </a:solidFill>
              </a:rPr>
              <a:t> ✓ </a:t>
            </a:r>
            <a:endParaRPr lang="es-ES" dirty="0"/>
          </a:p>
        </p:txBody>
      </p:sp>
      <p:pic>
        <p:nvPicPr>
          <p:cNvPr id="75" name="Imagen 74">
            <a:extLst>
              <a:ext uri="{FF2B5EF4-FFF2-40B4-BE49-F238E27FC236}">
                <a16:creationId xmlns:a16="http://schemas.microsoft.com/office/drawing/2014/main" id="{FB9A2639-686F-7840-B896-E4F8ECB6C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39" y="1358886"/>
            <a:ext cx="771273" cy="771273"/>
          </a:xfrm>
          <a:prstGeom prst="rect">
            <a:avLst/>
          </a:prstGeom>
        </p:spPr>
      </p:pic>
      <p:cxnSp>
        <p:nvCxnSpPr>
          <p:cNvPr id="23" name="Conector recto 22">
            <a:extLst>
              <a:ext uri="{FF2B5EF4-FFF2-40B4-BE49-F238E27FC236}">
                <a16:creationId xmlns:a16="http://schemas.microsoft.com/office/drawing/2014/main" id="{AF9CD935-75B4-9641-A731-5E69F025F8A6}"/>
              </a:ext>
            </a:extLst>
          </p:cNvPr>
          <p:cNvCxnSpPr>
            <a:cxnSpLocks/>
          </p:cNvCxnSpPr>
          <p:nvPr/>
        </p:nvCxnSpPr>
        <p:spPr>
          <a:xfrm flipH="1">
            <a:off x="5795465" y="2993571"/>
            <a:ext cx="683809" cy="95876"/>
          </a:xfrm>
          <a:prstGeom prst="line">
            <a:avLst/>
          </a:prstGeom>
          <a:ln w="38100">
            <a:solidFill>
              <a:srgbClr val="FF0000"/>
            </a:solidFill>
            <a:prstDash val="sysDash"/>
            <a:headEnd type="oval" w="med" len="med"/>
            <a:tailEnd type="arrow"/>
          </a:ln>
        </p:spPr>
        <p:style>
          <a:lnRef idx="3">
            <a:schemeClr val="accent1"/>
          </a:lnRef>
          <a:fillRef idx="0">
            <a:schemeClr val="accent1"/>
          </a:fillRef>
          <a:effectRef idx="2">
            <a:schemeClr val="accent1"/>
          </a:effectRef>
          <a:fontRef idx="minor">
            <a:schemeClr val="tx1"/>
          </a:fontRef>
        </p:style>
      </p:cxnSp>
      <p:sp>
        <p:nvSpPr>
          <p:cNvPr id="42" name="CuadroTexto 41">
            <a:extLst>
              <a:ext uri="{FF2B5EF4-FFF2-40B4-BE49-F238E27FC236}">
                <a16:creationId xmlns:a16="http://schemas.microsoft.com/office/drawing/2014/main" id="{22400DA6-A42F-484A-9DB8-8E0E926F7A5A}"/>
              </a:ext>
            </a:extLst>
          </p:cNvPr>
          <p:cNvSpPr txBox="1"/>
          <p:nvPr/>
        </p:nvSpPr>
        <p:spPr>
          <a:xfrm>
            <a:off x="808712" y="31774502"/>
            <a:ext cx="2375621" cy="646331"/>
          </a:xfrm>
          <a:prstGeom prst="rect">
            <a:avLst/>
          </a:prstGeom>
          <a:noFill/>
        </p:spPr>
        <p:txBody>
          <a:bodyPr wrap="square" rtlCol="0">
            <a:spAutoFit/>
          </a:bodyPr>
          <a:lstStyle/>
          <a:p>
            <a:pPr defTabSz="914400"/>
            <a:r>
              <a:rPr lang="en-GB" sz="1800" b="1" dirty="0">
                <a:solidFill>
                  <a:srgbClr val="000066"/>
                </a:solidFill>
                <a:cs typeface="Segoe UI Light" panose="020B0502040204020203" pitchFamily="34" charset="0"/>
              </a:rPr>
              <a:t>Shielding plug during samples extraction</a:t>
            </a:r>
          </a:p>
        </p:txBody>
      </p:sp>
      <p:sp>
        <p:nvSpPr>
          <p:cNvPr id="41" name="Rectángulo 40">
            <a:extLst>
              <a:ext uri="{FF2B5EF4-FFF2-40B4-BE49-F238E27FC236}">
                <a16:creationId xmlns:a16="http://schemas.microsoft.com/office/drawing/2014/main" id="{6FF339B0-8EC8-6444-AFDF-993E79D5F055}"/>
              </a:ext>
            </a:extLst>
          </p:cNvPr>
          <p:cNvSpPr/>
          <p:nvPr/>
        </p:nvSpPr>
        <p:spPr>
          <a:xfrm>
            <a:off x="6554482" y="3302688"/>
            <a:ext cx="1268185" cy="646331"/>
          </a:xfrm>
          <a:prstGeom prst="rect">
            <a:avLst/>
          </a:prstGeom>
        </p:spPr>
        <p:txBody>
          <a:bodyPr wrap="square">
            <a:spAutoFit/>
          </a:bodyPr>
          <a:lstStyle/>
          <a:p>
            <a:r>
              <a:rPr lang="en-GB" sz="1200" b="1" dirty="0">
                <a:solidFill>
                  <a:srgbClr val="000066"/>
                </a:solidFill>
                <a:cs typeface="Segoe UI Light" panose="020B0502040204020203" pitchFamily="34" charset="0"/>
              </a:rPr>
              <a:t>Shielding plug during samples extraction</a:t>
            </a:r>
          </a:p>
        </p:txBody>
      </p:sp>
      <p:sp>
        <p:nvSpPr>
          <p:cNvPr id="43" name="Rectángulo 42">
            <a:extLst>
              <a:ext uri="{FF2B5EF4-FFF2-40B4-BE49-F238E27FC236}">
                <a16:creationId xmlns:a16="http://schemas.microsoft.com/office/drawing/2014/main" id="{AF10472F-51F3-F642-8529-82B6251C34A5}"/>
              </a:ext>
            </a:extLst>
          </p:cNvPr>
          <p:cNvSpPr/>
          <p:nvPr/>
        </p:nvSpPr>
        <p:spPr>
          <a:xfrm>
            <a:off x="9887939" y="2656429"/>
            <a:ext cx="2247731" cy="276999"/>
          </a:xfrm>
          <a:prstGeom prst="rect">
            <a:avLst/>
          </a:prstGeom>
        </p:spPr>
        <p:txBody>
          <a:bodyPr wrap="square">
            <a:spAutoFit/>
          </a:bodyPr>
          <a:lstStyle/>
          <a:p>
            <a:r>
              <a:rPr lang="en-GB" sz="1200" b="1" dirty="0">
                <a:solidFill>
                  <a:srgbClr val="000066"/>
                </a:solidFill>
                <a:cs typeface="Times New Roman" panose="02020603050405020304" pitchFamily="18" charset="0"/>
              </a:rPr>
              <a:t>Shielding plug during irradiation</a:t>
            </a:r>
          </a:p>
        </p:txBody>
      </p:sp>
      <p:sp>
        <p:nvSpPr>
          <p:cNvPr id="44" name="Rectángulo 43">
            <a:extLst>
              <a:ext uri="{FF2B5EF4-FFF2-40B4-BE49-F238E27FC236}">
                <a16:creationId xmlns:a16="http://schemas.microsoft.com/office/drawing/2014/main" id="{5B1AB6BD-4A6F-5C47-9ED0-A73BC07143B0}"/>
              </a:ext>
            </a:extLst>
          </p:cNvPr>
          <p:cNvSpPr/>
          <p:nvPr/>
        </p:nvSpPr>
        <p:spPr>
          <a:xfrm>
            <a:off x="7789249" y="3035879"/>
            <a:ext cx="1470274" cy="276999"/>
          </a:xfrm>
          <a:prstGeom prst="rect">
            <a:avLst/>
          </a:prstGeom>
        </p:spPr>
        <p:txBody>
          <a:bodyPr wrap="none">
            <a:spAutoFit/>
          </a:bodyPr>
          <a:lstStyle/>
          <a:p>
            <a:pPr lvl="0">
              <a:defRPr/>
            </a:pPr>
            <a:r>
              <a:rPr lang="es-ES" sz="1200" b="1" baseline="30000" dirty="0">
                <a:solidFill>
                  <a:srgbClr val="002060"/>
                </a:solidFill>
              </a:rPr>
              <a:t>100</a:t>
            </a:r>
            <a:r>
              <a:rPr lang="es-ES" sz="1200" b="1" dirty="0">
                <a:solidFill>
                  <a:srgbClr val="002060"/>
                </a:solidFill>
              </a:rPr>
              <a:t>Mo simple </a:t>
            </a:r>
            <a:r>
              <a:rPr lang="es-ES" sz="1200" b="1" dirty="0" err="1">
                <a:solidFill>
                  <a:srgbClr val="002060"/>
                </a:solidFill>
              </a:rPr>
              <a:t>holder</a:t>
            </a:r>
            <a:endParaRPr lang="es-ES" sz="1200" b="1" kern="0" dirty="0">
              <a:solidFill>
                <a:srgbClr val="002060"/>
              </a:solidFill>
            </a:endParaRPr>
          </a:p>
        </p:txBody>
      </p:sp>
      <p:sp>
        <p:nvSpPr>
          <p:cNvPr id="68" name="Llamada ovalada 67">
            <a:extLst>
              <a:ext uri="{FF2B5EF4-FFF2-40B4-BE49-F238E27FC236}">
                <a16:creationId xmlns:a16="http://schemas.microsoft.com/office/drawing/2014/main" id="{3C03C9F1-8C52-9D4E-AF4E-DD42077BFE54}"/>
              </a:ext>
            </a:extLst>
          </p:cNvPr>
          <p:cNvSpPr/>
          <p:nvPr/>
        </p:nvSpPr>
        <p:spPr>
          <a:xfrm>
            <a:off x="1382485" y="3591670"/>
            <a:ext cx="489857" cy="472999"/>
          </a:xfrm>
          <a:prstGeom prst="wedgeEllipseCallout">
            <a:avLst>
              <a:gd name="adj1" fmla="val 933095"/>
              <a:gd name="adj2" fmla="val 24135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Llamada ovalada 69">
            <a:extLst>
              <a:ext uri="{FF2B5EF4-FFF2-40B4-BE49-F238E27FC236}">
                <a16:creationId xmlns:a16="http://schemas.microsoft.com/office/drawing/2014/main" id="{831C3674-38F7-224D-9BE0-2A8802BFF324}"/>
              </a:ext>
            </a:extLst>
          </p:cNvPr>
          <p:cNvSpPr/>
          <p:nvPr/>
        </p:nvSpPr>
        <p:spPr>
          <a:xfrm>
            <a:off x="7533567" y="2100171"/>
            <a:ext cx="1868467" cy="1475587"/>
          </a:xfrm>
          <a:prstGeom prst="wedgeEllipseCallout">
            <a:avLst>
              <a:gd name="adj1" fmla="val -41522"/>
              <a:gd name="adj2" fmla="val 139338"/>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4" name="Imagen 63">
            <a:extLst>
              <a:ext uri="{FF2B5EF4-FFF2-40B4-BE49-F238E27FC236}">
                <a16:creationId xmlns:a16="http://schemas.microsoft.com/office/drawing/2014/main" id="{A445BA77-B3DC-7A4D-BA77-5C84BB8FD2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548" b="20149"/>
          <a:stretch/>
        </p:blipFill>
        <p:spPr>
          <a:xfrm rot="20944759">
            <a:off x="2207410" y="5701481"/>
            <a:ext cx="1956403" cy="959813"/>
          </a:xfrm>
          <a:prstGeom prst="ellipse">
            <a:avLst/>
          </a:prstGeom>
          <a:ln>
            <a:noFill/>
          </a:ln>
          <a:effectLst>
            <a:softEdge rad="112500"/>
          </a:effectLst>
        </p:spPr>
      </p:pic>
      <p:sp>
        <p:nvSpPr>
          <p:cNvPr id="73" name="66 Rectángulo">
            <a:extLst>
              <a:ext uri="{FF2B5EF4-FFF2-40B4-BE49-F238E27FC236}">
                <a16:creationId xmlns:a16="http://schemas.microsoft.com/office/drawing/2014/main" id="{6C79CFEA-666D-154A-B91A-7E79E1014CEF}"/>
              </a:ext>
            </a:extLst>
          </p:cNvPr>
          <p:cNvSpPr/>
          <p:nvPr/>
        </p:nvSpPr>
        <p:spPr>
          <a:xfrm>
            <a:off x="10007493" y="79553"/>
            <a:ext cx="2128177" cy="923330"/>
          </a:xfrm>
          <a:prstGeom prst="rect">
            <a:avLst/>
          </a:prstGeom>
        </p:spPr>
        <p:txBody>
          <a:bodyPr wrap="square">
            <a:spAutoFit/>
          </a:bodyPr>
          <a:lstStyle/>
          <a:p>
            <a:pPr lvl="0" eaLnBrk="0" fontAlgn="base" hangingPunct="0">
              <a:spcBef>
                <a:spcPct val="0"/>
              </a:spcBef>
              <a:spcAft>
                <a:spcPct val="0"/>
              </a:spcAft>
            </a:pPr>
            <a:r>
              <a:rPr lang="es-ES" altLang="es-ES" b="1" dirty="0" err="1">
                <a:solidFill>
                  <a:schemeClr val="bg1"/>
                </a:solidFill>
              </a:rPr>
              <a:t>What</a:t>
            </a:r>
            <a:r>
              <a:rPr lang="es-ES" altLang="es-ES" b="1" dirty="0">
                <a:solidFill>
                  <a:schemeClr val="bg1"/>
                </a:solidFill>
              </a:rPr>
              <a:t> </a:t>
            </a:r>
            <a:r>
              <a:rPr lang="es-ES" altLang="es-ES" b="1" dirty="0" err="1">
                <a:solidFill>
                  <a:schemeClr val="bg1"/>
                </a:solidFill>
              </a:rPr>
              <a:t>technological</a:t>
            </a:r>
            <a:r>
              <a:rPr lang="es-ES" altLang="es-ES" b="1" dirty="0">
                <a:solidFill>
                  <a:schemeClr val="bg1"/>
                </a:solidFill>
              </a:rPr>
              <a:t> </a:t>
            </a:r>
            <a:r>
              <a:rPr lang="es-ES" altLang="es-ES" b="1" dirty="0" err="1">
                <a:solidFill>
                  <a:schemeClr val="bg1"/>
                </a:solidFill>
              </a:rPr>
              <a:t>challenges</a:t>
            </a:r>
            <a:r>
              <a:rPr lang="es-ES" altLang="es-ES" b="1" dirty="0">
                <a:solidFill>
                  <a:schemeClr val="bg1"/>
                </a:solidFill>
              </a:rPr>
              <a:t> are </a:t>
            </a:r>
            <a:r>
              <a:rPr lang="es-ES" altLang="es-ES" b="1" dirty="0" err="1">
                <a:solidFill>
                  <a:schemeClr val="bg1"/>
                </a:solidFill>
              </a:rPr>
              <a:t>there</a:t>
            </a:r>
            <a:r>
              <a:rPr lang="es-ES" altLang="es-ES" b="1" dirty="0">
                <a:solidFill>
                  <a:schemeClr val="bg1"/>
                </a:solidFill>
              </a:rPr>
              <a:t>? </a:t>
            </a:r>
          </a:p>
        </p:txBody>
      </p:sp>
      <p:sp>
        <p:nvSpPr>
          <p:cNvPr id="2" name="CuadroTexto 1">
            <a:extLst>
              <a:ext uri="{FF2B5EF4-FFF2-40B4-BE49-F238E27FC236}">
                <a16:creationId xmlns:a16="http://schemas.microsoft.com/office/drawing/2014/main" id="{F346DA4C-8B9D-774E-A7F9-E9DBC82373EE}"/>
              </a:ext>
            </a:extLst>
          </p:cNvPr>
          <p:cNvSpPr txBox="1"/>
          <p:nvPr/>
        </p:nvSpPr>
        <p:spPr>
          <a:xfrm>
            <a:off x="345124" y="2315402"/>
            <a:ext cx="1462720" cy="369332"/>
          </a:xfrm>
          <a:prstGeom prst="rect">
            <a:avLst/>
          </a:prstGeom>
          <a:noFill/>
        </p:spPr>
        <p:txBody>
          <a:bodyPr wrap="square" rtlCol="0">
            <a:spAutoFit/>
          </a:bodyPr>
          <a:lstStyle/>
          <a:p>
            <a:r>
              <a:rPr lang="es-ES" dirty="0">
                <a:solidFill>
                  <a:srgbClr val="FF0000"/>
                </a:solidFill>
              </a:rPr>
              <a:t>TC de DONES</a:t>
            </a:r>
          </a:p>
        </p:txBody>
      </p:sp>
      <p:pic>
        <p:nvPicPr>
          <p:cNvPr id="8" name="Imagen 7">
            <a:extLst>
              <a:ext uri="{FF2B5EF4-FFF2-40B4-BE49-F238E27FC236}">
                <a16:creationId xmlns:a16="http://schemas.microsoft.com/office/drawing/2014/main" id="{BAABFC3A-1164-3941-B9C2-5059EAF5F8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9147" y="5859788"/>
            <a:ext cx="643198" cy="6431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uadroTexto 6"/>
          <p:cNvSpPr txBox="1"/>
          <p:nvPr/>
        </p:nvSpPr>
        <p:spPr>
          <a:xfrm>
            <a:off x="6400160" y="1046853"/>
            <a:ext cx="5652655" cy="461665"/>
          </a:xfrm>
          <a:prstGeom prst="rect">
            <a:avLst/>
          </a:prstGeom>
          <a:noFill/>
        </p:spPr>
        <p:txBody>
          <a:bodyPr wrap="square" rtlCol="0">
            <a:spAutoFit/>
          </a:bodyPr>
          <a:lstStyle/>
          <a:p>
            <a:r>
              <a:rPr lang="es-ES" sz="2400" b="1" dirty="0" err="1" smtClean="0">
                <a:solidFill>
                  <a:srgbClr val="FF2F60"/>
                </a:solidFill>
              </a:rPr>
              <a:t>Proposal</a:t>
            </a:r>
            <a:r>
              <a:rPr lang="es-ES" sz="2400" b="1" dirty="0" smtClean="0">
                <a:solidFill>
                  <a:srgbClr val="FF2F60"/>
                </a:solidFill>
              </a:rPr>
              <a:t> DONES EVO PROJECT (2021-2024)</a:t>
            </a:r>
            <a:endParaRPr lang="es-ES" sz="2400" b="1" dirty="0">
              <a:solidFill>
                <a:srgbClr val="FF2F60"/>
              </a:solidFill>
            </a:endParaRPr>
          </a:p>
        </p:txBody>
      </p:sp>
    </p:spTree>
    <p:extLst>
      <p:ext uri="{BB962C8B-B14F-4D97-AF65-F5344CB8AC3E}">
        <p14:creationId xmlns:p14="http://schemas.microsoft.com/office/powerpoint/2010/main" val="2524039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66 Rectángulo"/>
          <p:cNvSpPr/>
          <p:nvPr/>
        </p:nvSpPr>
        <p:spPr>
          <a:xfrm>
            <a:off x="5382620" y="4242143"/>
            <a:ext cx="5065082" cy="1077218"/>
          </a:xfrm>
          <a:prstGeom prst="rect">
            <a:avLst/>
          </a:prstGeom>
        </p:spPr>
        <p:txBody>
          <a:bodyPr wrap="square">
            <a:spAutoFit/>
          </a:bodyPr>
          <a:lstStyle/>
          <a:p>
            <a:pPr lvl="0" eaLnBrk="0" fontAlgn="base" hangingPunct="0">
              <a:spcBef>
                <a:spcPct val="0"/>
              </a:spcBef>
              <a:spcAft>
                <a:spcPct val="0"/>
              </a:spcAft>
            </a:pPr>
            <a:r>
              <a:rPr lang="es-ES" altLang="es-ES" sz="3200" b="1" dirty="0" err="1">
                <a:solidFill>
                  <a:schemeClr val="bg1"/>
                </a:solidFill>
              </a:rPr>
              <a:t>What</a:t>
            </a:r>
            <a:r>
              <a:rPr lang="es-ES" altLang="es-ES" sz="3200" b="1" dirty="0">
                <a:solidFill>
                  <a:schemeClr val="bg1"/>
                </a:solidFill>
              </a:rPr>
              <a:t> are </a:t>
            </a:r>
            <a:r>
              <a:rPr lang="es-ES" altLang="es-ES" sz="3200" b="1" dirty="0" err="1">
                <a:solidFill>
                  <a:schemeClr val="bg1"/>
                </a:solidFill>
              </a:rPr>
              <a:t>the</a:t>
            </a:r>
            <a:r>
              <a:rPr lang="es-ES" altLang="es-ES" sz="3200" b="1" dirty="0">
                <a:solidFill>
                  <a:schemeClr val="bg1"/>
                </a:solidFill>
              </a:rPr>
              <a:t> </a:t>
            </a:r>
            <a:r>
              <a:rPr lang="es-ES" altLang="es-ES" sz="3200" b="1" dirty="0" err="1">
                <a:solidFill>
                  <a:schemeClr val="bg1"/>
                </a:solidFill>
              </a:rPr>
              <a:t>technological</a:t>
            </a:r>
            <a:r>
              <a:rPr lang="es-ES" altLang="es-ES" sz="3200" b="1" dirty="0">
                <a:solidFill>
                  <a:schemeClr val="bg1"/>
                </a:solidFill>
              </a:rPr>
              <a:t> </a:t>
            </a:r>
            <a:r>
              <a:rPr lang="es-ES" altLang="es-ES" sz="3200" b="1" dirty="0" err="1">
                <a:solidFill>
                  <a:schemeClr val="bg1"/>
                </a:solidFill>
              </a:rPr>
              <a:t>challenges</a:t>
            </a:r>
            <a:r>
              <a:rPr lang="es-ES" altLang="es-ES" sz="3200" b="1" dirty="0">
                <a:solidFill>
                  <a:schemeClr val="bg1"/>
                </a:solidFill>
              </a:rPr>
              <a:t> in DONES? </a:t>
            </a: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a:solidFill>
                  <a:schemeClr val="bg2">
                    <a:lumMod val="10000"/>
                  </a:schemeClr>
                </a:solidFill>
                <a:latin typeface="+mn-lt"/>
              </a:rPr>
              <a:t>INDEX</a:t>
            </a: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16</a:t>
            </a:fld>
            <a:endParaRPr lang="es-ES"/>
          </a:p>
        </p:txBody>
      </p:sp>
    </p:spTree>
    <p:extLst>
      <p:ext uri="{BB962C8B-B14F-4D97-AF65-F5344CB8AC3E}">
        <p14:creationId xmlns:p14="http://schemas.microsoft.com/office/powerpoint/2010/main" val="229371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b="1" dirty="0"/>
              <a:t>Preserve </a:t>
            </a:r>
            <a:r>
              <a:rPr lang="es-ES" b="1" dirty="0" err="1"/>
              <a:t>the</a:t>
            </a:r>
            <a:r>
              <a:rPr lang="es-ES" b="1" dirty="0"/>
              <a:t> He </a:t>
            </a:r>
            <a:r>
              <a:rPr lang="es-ES" b="1" dirty="0" err="1"/>
              <a:t>atmosphere</a:t>
            </a:r>
            <a:r>
              <a:rPr lang="es-ES" b="1" dirty="0"/>
              <a:t> </a:t>
            </a:r>
            <a:br>
              <a:rPr lang="es-ES" b="1" dirty="0"/>
            </a:br>
            <a:r>
              <a:rPr lang="es-ES" b="1" dirty="0"/>
              <a:t>and </a:t>
            </a:r>
            <a:r>
              <a:rPr lang="es-ES" b="1" dirty="0" err="1"/>
              <a:t>the</a:t>
            </a:r>
            <a:r>
              <a:rPr lang="es-ES" b="1" dirty="0"/>
              <a:t> </a:t>
            </a:r>
            <a:r>
              <a:rPr lang="es-ES" b="1" dirty="0" err="1"/>
              <a:t>low</a:t>
            </a:r>
            <a:r>
              <a:rPr lang="es-ES" b="1" dirty="0"/>
              <a:t> </a:t>
            </a:r>
            <a:r>
              <a:rPr lang="es-ES" b="1" dirty="0" err="1"/>
              <a:t>pressure</a:t>
            </a:r>
            <a:r>
              <a:rPr lang="es-ES" b="1" dirty="0"/>
              <a:t> of Test </a:t>
            </a:r>
            <a:r>
              <a:rPr lang="es-ES" b="1" dirty="0" err="1"/>
              <a:t>Cell</a:t>
            </a:r>
            <a:endParaRPr lang="es-ES" b="1" dirty="0"/>
          </a:p>
        </p:txBody>
      </p:sp>
      <p:pic>
        <p:nvPicPr>
          <p:cNvPr id="7" name="Marcador de contenido 6" descr="Recorte de pantalla"/>
          <p:cNvPicPr>
            <a:picLocks noGrp="1" noChangeAspect="1"/>
          </p:cNvPicPr>
          <p:nvPr>
            <p:ph idx="1"/>
          </p:nvPr>
        </p:nvPicPr>
        <p:blipFill rotWithShape="1">
          <a:blip r:embed="rId3">
            <a:extLst>
              <a:ext uri="{28A0092B-C50C-407E-A947-70E740481C1C}">
                <a14:useLocalDpi xmlns:a14="http://schemas.microsoft.com/office/drawing/2010/main" val="0"/>
              </a:ext>
            </a:extLst>
          </a:blip>
          <a:srcRect l="17531" t="4606" r="1331" b="18284"/>
          <a:stretch/>
        </p:blipFill>
        <p:spPr>
          <a:xfrm>
            <a:off x="6358402" y="1965959"/>
            <a:ext cx="5345918" cy="2590801"/>
          </a:xfrm>
        </p:spPr>
      </p:pic>
      <p:sp>
        <p:nvSpPr>
          <p:cNvPr id="4" name="Marcador de fecha 3"/>
          <p:cNvSpPr>
            <a:spLocks noGrp="1"/>
          </p:cNvSpPr>
          <p:nvPr>
            <p:ph type="dt" sz="half" idx="10"/>
          </p:nvPr>
        </p:nvSpPr>
        <p:spPr/>
        <p:txBody>
          <a:bodyPr/>
          <a:lstStyle/>
          <a:p>
            <a:r>
              <a:rPr lang="es-ES"/>
              <a:t>1st-2nd October 2024</a:t>
            </a:r>
          </a:p>
        </p:txBody>
      </p:sp>
      <p:sp>
        <p:nvSpPr>
          <p:cNvPr id="5" name="Marcador de pie de página 4"/>
          <p:cNvSpPr>
            <a:spLocks noGrp="1"/>
          </p:cNvSpPr>
          <p:nvPr>
            <p:ph type="ftr" sz="quarter" idx="11"/>
          </p:nvPr>
        </p:nvSpPr>
        <p:spPr/>
        <p:txBody>
          <a:bodyPr/>
          <a:lstStyle/>
          <a:p>
            <a:r>
              <a:rPr lang="es-ES"/>
              <a:t>M.I. Ortiz  Third DONEs USERS</a:t>
            </a:r>
          </a:p>
        </p:txBody>
      </p:sp>
      <p:sp>
        <p:nvSpPr>
          <p:cNvPr id="6" name="Marcador de número de diapositiva 5"/>
          <p:cNvSpPr>
            <a:spLocks noGrp="1"/>
          </p:cNvSpPr>
          <p:nvPr>
            <p:ph type="sldNum" sz="quarter" idx="12"/>
          </p:nvPr>
        </p:nvSpPr>
        <p:spPr/>
        <p:txBody>
          <a:bodyPr/>
          <a:lstStyle/>
          <a:p>
            <a:fld id="{000BE7D5-5C85-8642-9089-F9C791E71C3B}" type="slidenum">
              <a:rPr lang="es-ES" smtClean="0"/>
              <a:t>17</a:t>
            </a:fld>
            <a:endParaRPr lang="es-ES"/>
          </a:p>
        </p:txBody>
      </p:sp>
      <p:pic>
        <p:nvPicPr>
          <p:cNvPr id="8" name="Imagen 7" descr="Recorte de pantalla"/>
          <p:cNvPicPr>
            <a:picLocks noChangeAspect="1"/>
          </p:cNvPicPr>
          <p:nvPr/>
        </p:nvPicPr>
        <p:blipFill rotWithShape="1">
          <a:blip r:embed="rId4">
            <a:extLst>
              <a:ext uri="{28A0092B-C50C-407E-A947-70E740481C1C}">
                <a14:useLocalDpi xmlns:a14="http://schemas.microsoft.com/office/drawing/2010/main" val="0"/>
              </a:ext>
            </a:extLst>
          </a:blip>
          <a:srcRect t="19330" r="13855" b="16726"/>
          <a:stretch/>
        </p:blipFill>
        <p:spPr>
          <a:xfrm>
            <a:off x="173349" y="1828800"/>
            <a:ext cx="5988348" cy="2788920"/>
          </a:xfrm>
          <a:prstGeom prst="rect">
            <a:avLst/>
          </a:prstGeom>
        </p:spPr>
      </p:pic>
      <p:sp>
        <p:nvSpPr>
          <p:cNvPr id="9" name="66 Rectángulo">
            <a:extLst>
              <a:ext uri="{FF2B5EF4-FFF2-40B4-BE49-F238E27FC236}">
                <a16:creationId xmlns:a16="http://schemas.microsoft.com/office/drawing/2014/main" id="{3C84A7E7-65A9-C049-8630-834A8E405FE1}"/>
              </a:ext>
            </a:extLst>
          </p:cNvPr>
          <p:cNvSpPr/>
          <p:nvPr/>
        </p:nvSpPr>
        <p:spPr>
          <a:xfrm>
            <a:off x="10007493" y="79553"/>
            <a:ext cx="2108307" cy="830997"/>
          </a:xfrm>
          <a:prstGeom prst="rect">
            <a:avLst/>
          </a:prstGeom>
        </p:spPr>
        <p:txBody>
          <a:bodyPr wrap="square">
            <a:spAutoFit/>
          </a:bodyPr>
          <a:lstStyle/>
          <a:p>
            <a:pPr lvl="0" eaLnBrk="0" fontAlgn="base" hangingPunct="0">
              <a:spcBef>
                <a:spcPct val="0"/>
              </a:spcBef>
              <a:spcAft>
                <a:spcPct val="0"/>
              </a:spcAft>
            </a:pPr>
            <a:r>
              <a:rPr lang="es-ES" altLang="es-ES" sz="1600" b="1" dirty="0" err="1">
                <a:solidFill>
                  <a:schemeClr val="bg1"/>
                </a:solidFill>
              </a:rPr>
              <a:t>What</a:t>
            </a:r>
            <a:r>
              <a:rPr lang="es-ES" altLang="es-ES" sz="1600" b="1" dirty="0">
                <a:solidFill>
                  <a:schemeClr val="bg1"/>
                </a:solidFill>
              </a:rPr>
              <a:t> are </a:t>
            </a:r>
            <a:r>
              <a:rPr lang="es-ES" altLang="es-ES" sz="1600" b="1" dirty="0" err="1">
                <a:solidFill>
                  <a:schemeClr val="bg1"/>
                </a:solidFill>
              </a:rPr>
              <a:t>the</a:t>
            </a:r>
            <a:r>
              <a:rPr lang="es-ES" altLang="es-ES" sz="1600" b="1" dirty="0">
                <a:solidFill>
                  <a:schemeClr val="bg1"/>
                </a:solidFill>
              </a:rPr>
              <a:t> </a:t>
            </a:r>
            <a:r>
              <a:rPr lang="es-ES" altLang="es-ES" sz="1600" b="1" dirty="0" err="1">
                <a:solidFill>
                  <a:schemeClr val="bg1"/>
                </a:solidFill>
              </a:rPr>
              <a:t>technological</a:t>
            </a:r>
            <a:r>
              <a:rPr lang="es-ES" altLang="es-ES" sz="1600" b="1" dirty="0">
                <a:solidFill>
                  <a:schemeClr val="bg1"/>
                </a:solidFill>
              </a:rPr>
              <a:t> </a:t>
            </a:r>
            <a:r>
              <a:rPr lang="es-ES" altLang="es-ES" sz="1600" b="1" dirty="0" err="1">
                <a:solidFill>
                  <a:schemeClr val="bg1"/>
                </a:solidFill>
              </a:rPr>
              <a:t>challenges</a:t>
            </a:r>
            <a:r>
              <a:rPr lang="es-ES" altLang="es-ES" sz="1600" b="1" dirty="0">
                <a:solidFill>
                  <a:schemeClr val="bg1"/>
                </a:solidFill>
              </a:rPr>
              <a:t> in DONES?</a:t>
            </a:r>
          </a:p>
        </p:txBody>
      </p:sp>
      <p:sp>
        <p:nvSpPr>
          <p:cNvPr id="11" name="Rectángulo 10">
            <a:extLst>
              <a:ext uri="{FF2B5EF4-FFF2-40B4-BE49-F238E27FC236}">
                <a16:creationId xmlns:a16="http://schemas.microsoft.com/office/drawing/2014/main" id="{6A197995-A445-C548-9B79-DA0B3BF21A96}"/>
              </a:ext>
            </a:extLst>
          </p:cNvPr>
          <p:cNvSpPr/>
          <p:nvPr/>
        </p:nvSpPr>
        <p:spPr>
          <a:xfrm>
            <a:off x="6339234" y="226963"/>
            <a:ext cx="2913530" cy="584775"/>
          </a:xfrm>
          <a:prstGeom prst="rect">
            <a:avLst/>
          </a:prstGeom>
        </p:spPr>
        <p:txBody>
          <a:bodyPr wrap="square">
            <a:spAutoFit/>
          </a:bodyPr>
          <a:lstStyle/>
          <a:p>
            <a:r>
              <a:rPr lang="es-ES" altLang="es-ES" sz="3200" b="1" dirty="0" err="1">
                <a:solidFill>
                  <a:schemeClr val="bg1"/>
                </a:solidFill>
              </a:rPr>
              <a:t>First</a:t>
            </a:r>
            <a:r>
              <a:rPr lang="es-ES" altLang="es-ES" sz="3200" b="1" dirty="0">
                <a:solidFill>
                  <a:schemeClr val="bg1"/>
                </a:solidFill>
              </a:rPr>
              <a:t> </a:t>
            </a:r>
            <a:r>
              <a:rPr lang="es-ES" altLang="es-ES" sz="3200" b="1" dirty="0" err="1">
                <a:solidFill>
                  <a:schemeClr val="bg1"/>
                </a:solidFill>
              </a:rPr>
              <a:t>challenge</a:t>
            </a:r>
            <a:endParaRPr lang="es-ES" sz="3200" dirty="0"/>
          </a:p>
        </p:txBody>
      </p:sp>
      <p:sp>
        <p:nvSpPr>
          <p:cNvPr id="13" name="CuadroTexto 12">
            <a:extLst>
              <a:ext uri="{FF2B5EF4-FFF2-40B4-BE49-F238E27FC236}">
                <a16:creationId xmlns:a16="http://schemas.microsoft.com/office/drawing/2014/main" id="{A69E66E6-7913-E04A-82E5-54538433A4A0}"/>
              </a:ext>
            </a:extLst>
          </p:cNvPr>
          <p:cNvSpPr txBox="1"/>
          <p:nvPr/>
        </p:nvSpPr>
        <p:spPr>
          <a:xfrm>
            <a:off x="4734366" y="4156687"/>
            <a:ext cx="1506070" cy="369332"/>
          </a:xfrm>
          <a:prstGeom prst="rect">
            <a:avLst/>
          </a:prstGeom>
          <a:noFill/>
        </p:spPr>
        <p:txBody>
          <a:bodyPr wrap="square" rtlCol="0">
            <a:spAutoFit/>
          </a:bodyPr>
          <a:lstStyle/>
          <a:p>
            <a:r>
              <a:rPr lang="es-ES" b="1" dirty="0"/>
              <a:t>concrete</a:t>
            </a:r>
          </a:p>
        </p:txBody>
      </p:sp>
      <p:sp>
        <p:nvSpPr>
          <p:cNvPr id="14" name="Llamada con línea 1 13"/>
          <p:cNvSpPr/>
          <p:nvPr/>
        </p:nvSpPr>
        <p:spPr>
          <a:xfrm>
            <a:off x="9252764" y="1798879"/>
            <a:ext cx="1751244" cy="477705"/>
          </a:xfrm>
          <a:prstGeom prst="borderCallout1">
            <a:avLst>
              <a:gd name="adj1" fmla="val 48609"/>
              <a:gd name="adj2" fmla="val -1897"/>
              <a:gd name="adj3" fmla="val 293899"/>
              <a:gd name="adj4" fmla="val -546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sz="1200" dirty="0">
                <a:solidFill>
                  <a:srgbClr val="1F1F1F"/>
                </a:solidFill>
                <a:latin typeface="inherit"/>
              </a:rPr>
              <a:t>Exterior </a:t>
            </a:r>
            <a:r>
              <a:rPr lang="es-ES" altLang="es-ES" sz="1200" dirty="0" err="1">
                <a:solidFill>
                  <a:srgbClr val="1F1F1F"/>
                </a:solidFill>
                <a:latin typeface="inherit"/>
              </a:rPr>
              <a:t>continuity</a:t>
            </a:r>
            <a:r>
              <a:rPr lang="es-ES" altLang="es-ES" sz="1200" dirty="0">
                <a:solidFill>
                  <a:srgbClr val="1F1F1F"/>
                </a:solidFill>
                <a:latin typeface="inherit"/>
              </a:rPr>
              <a:t> </a:t>
            </a:r>
            <a:r>
              <a:rPr lang="es-ES" altLang="es-ES" sz="1200" dirty="0" err="1">
                <a:solidFill>
                  <a:srgbClr val="1F1F1F"/>
                </a:solidFill>
                <a:latin typeface="inherit"/>
              </a:rPr>
              <a:t>duct</a:t>
            </a:r>
            <a:r>
              <a:rPr lang="es-ES" altLang="es-ES" sz="1200" dirty="0">
                <a:solidFill>
                  <a:srgbClr val="1F1F1F"/>
                </a:solidFill>
                <a:latin typeface="inherit"/>
              </a:rPr>
              <a:t> of </a:t>
            </a:r>
            <a:r>
              <a:rPr lang="es-ES" altLang="es-ES" sz="1200" dirty="0" err="1">
                <a:solidFill>
                  <a:srgbClr val="1F1F1F"/>
                </a:solidFill>
                <a:latin typeface="inherit"/>
              </a:rPr>
              <a:t>the</a:t>
            </a:r>
            <a:r>
              <a:rPr lang="es-ES" altLang="es-ES" sz="1200" dirty="0">
                <a:solidFill>
                  <a:srgbClr val="1F1F1F"/>
                </a:solidFill>
                <a:latin typeface="inherit"/>
              </a:rPr>
              <a:t> "</a:t>
            </a:r>
            <a:r>
              <a:rPr lang="es-ES" altLang="es-ES" sz="1200" dirty="0" err="1">
                <a:solidFill>
                  <a:srgbClr val="1F1F1F"/>
                </a:solidFill>
                <a:latin typeface="inherit"/>
              </a:rPr>
              <a:t>Liner</a:t>
            </a:r>
            <a:r>
              <a:rPr lang="es-ES" altLang="es-ES" sz="1200" dirty="0">
                <a:solidFill>
                  <a:srgbClr val="1F1F1F"/>
                </a:solidFill>
                <a:latin typeface="inherit"/>
              </a:rPr>
              <a:t>"</a:t>
            </a:r>
            <a:r>
              <a:rPr lang="es-ES" altLang="es-ES" sz="1200" dirty="0">
                <a:solidFill>
                  <a:schemeClr val="tx1"/>
                </a:solidFill>
              </a:rPr>
              <a:t> </a:t>
            </a:r>
            <a:endParaRPr lang="es-ES" altLang="es-ES" sz="1200" dirty="0">
              <a:solidFill>
                <a:schemeClr val="tx1"/>
              </a:solidFill>
              <a:latin typeface="Arial" panose="020B0604020202020204" pitchFamily="34" charset="0"/>
            </a:endParaRPr>
          </a:p>
        </p:txBody>
      </p:sp>
      <p:sp>
        <p:nvSpPr>
          <p:cNvPr id="15" name="Llamada con línea 1 14"/>
          <p:cNvSpPr/>
          <p:nvPr/>
        </p:nvSpPr>
        <p:spPr>
          <a:xfrm>
            <a:off x="6424237" y="2138899"/>
            <a:ext cx="1751244" cy="477705"/>
          </a:xfrm>
          <a:prstGeom prst="borderCallout1">
            <a:avLst>
              <a:gd name="adj1" fmla="val 100682"/>
              <a:gd name="adj2" fmla="val 64108"/>
              <a:gd name="adj3" fmla="val 217478"/>
              <a:gd name="adj4" fmla="val 207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sz="1200" dirty="0" err="1">
                <a:solidFill>
                  <a:schemeClr val="tx1"/>
                </a:solidFill>
                <a:latin typeface="inherit"/>
              </a:rPr>
              <a:t>Through</a:t>
            </a:r>
            <a:r>
              <a:rPr lang="es-ES" altLang="es-ES" sz="1200" dirty="0">
                <a:solidFill>
                  <a:schemeClr val="tx1"/>
                </a:solidFill>
                <a:latin typeface="inherit"/>
              </a:rPr>
              <a:t> </a:t>
            </a:r>
            <a:r>
              <a:rPr lang="es-ES" altLang="es-ES" sz="1200" dirty="0" err="1">
                <a:solidFill>
                  <a:schemeClr val="tx1"/>
                </a:solidFill>
                <a:latin typeface="inherit"/>
              </a:rPr>
              <a:t>hole</a:t>
            </a:r>
            <a:r>
              <a:rPr lang="es-ES" altLang="es-ES" sz="1200" dirty="0">
                <a:solidFill>
                  <a:schemeClr val="tx1"/>
                </a:solidFill>
                <a:latin typeface="inherit"/>
              </a:rPr>
              <a:t> in CT</a:t>
            </a:r>
            <a:r>
              <a:rPr lang="es-ES" altLang="es-ES" sz="1200" dirty="0">
                <a:solidFill>
                  <a:schemeClr val="tx1"/>
                </a:solidFill>
              </a:rPr>
              <a:t> </a:t>
            </a:r>
            <a:endParaRPr lang="es-ES" altLang="es-ES" sz="1200" dirty="0">
              <a:solidFill>
                <a:schemeClr val="tx1"/>
              </a:solidFill>
              <a:latin typeface="Arial" panose="020B0604020202020204" pitchFamily="34" charset="0"/>
            </a:endParaRPr>
          </a:p>
        </p:txBody>
      </p:sp>
      <p:sp>
        <p:nvSpPr>
          <p:cNvPr id="17" name="Llamada con línea 1 16"/>
          <p:cNvSpPr/>
          <p:nvPr/>
        </p:nvSpPr>
        <p:spPr>
          <a:xfrm>
            <a:off x="9542305" y="4110135"/>
            <a:ext cx="857846" cy="415883"/>
          </a:xfrm>
          <a:prstGeom prst="borderCallout1">
            <a:avLst>
              <a:gd name="adj1" fmla="val -2870"/>
              <a:gd name="adj2" fmla="val 3955"/>
              <a:gd name="adj3" fmla="val -223461"/>
              <a:gd name="adj4" fmla="val 41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err="1">
                <a:solidFill>
                  <a:schemeClr val="tx1"/>
                </a:solidFill>
              </a:rPr>
              <a:t>Cooling</a:t>
            </a:r>
            <a:r>
              <a:rPr lang="es-ES" sz="1200" dirty="0">
                <a:solidFill>
                  <a:schemeClr val="tx1"/>
                </a:solidFill>
              </a:rPr>
              <a:t> He </a:t>
            </a:r>
            <a:r>
              <a:rPr lang="es-ES" sz="1200" dirty="0" err="1">
                <a:solidFill>
                  <a:schemeClr val="tx1"/>
                </a:solidFill>
              </a:rPr>
              <a:t>inlet</a:t>
            </a:r>
            <a:r>
              <a:rPr lang="es-ES" sz="1200" dirty="0">
                <a:solidFill>
                  <a:schemeClr val="tx1"/>
                </a:solidFill>
              </a:rPr>
              <a:t> gaps</a:t>
            </a:r>
          </a:p>
        </p:txBody>
      </p:sp>
      <p:pic>
        <p:nvPicPr>
          <p:cNvPr id="18" name="Marcador de contenido 6" descr="Recorte de pantalla"/>
          <p:cNvPicPr>
            <a:picLocks noChangeAspect="1"/>
          </p:cNvPicPr>
          <p:nvPr/>
        </p:nvPicPr>
        <p:blipFill rotWithShape="1">
          <a:blip r:embed="rId5">
            <a:extLst>
              <a:ext uri="{28A0092B-C50C-407E-A947-70E740481C1C}">
                <a14:useLocalDpi xmlns:a14="http://schemas.microsoft.com/office/drawing/2010/main" val="0"/>
              </a:ext>
            </a:extLst>
          </a:blip>
          <a:srcRect l="8834" t="10877" r="55540" b="14774"/>
          <a:stretch/>
        </p:blipFill>
        <p:spPr>
          <a:xfrm>
            <a:off x="1958197" y="4791952"/>
            <a:ext cx="1665694" cy="1540196"/>
          </a:xfrm>
          <a:prstGeom prst="rect">
            <a:avLst/>
          </a:prstGeom>
        </p:spPr>
      </p:pic>
      <p:sp>
        <p:nvSpPr>
          <p:cNvPr id="19" name="CuadroTexto 18">
            <a:extLst>
              <a:ext uri="{FF2B5EF4-FFF2-40B4-BE49-F238E27FC236}">
                <a16:creationId xmlns:a16="http://schemas.microsoft.com/office/drawing/2014/main" id="{93849D09-F7D3-734D-AC9A-A57D584F3491}"/>
              </a:ext>
            </a:extLst>
          </p:cNvPr>
          <p:cNvSpPr txBox="1"/>
          <p:nvPr/>
        </p:nvSpPr>
        <p:spPr>
          <a:xfrm>
            <a:off x="1136489" y="1252623"/>
            <a:ext cx="3472153" cy="646331"/>
          </a:xfrm>
          <a:prstGeom prst="rect">
            <a:avLst/>
          </a:prstGeom>
          <a:noFill/>
          <a:ln w="3175">
            <a:noFill/>
          </a:ln>
        </p:spPr>
        <p:txBody>
          <a:bodyPr wrap="square" rtlCol="0">
            <a:spAutoFit/>
          </a:bodyPr>
          <a:lstStyle/>
          <a:p>
            <a:r>
              <a:rPr lang="es-ES" sz="2000" b="1" dirty="0" err="1">
                <a:solidFill>
                  <a:srgbClr val="002060"/>
                </a:solidFill>
              </a:rPr>
              <a:t>Atmosphere</a:t>
            </a:r>
            <a:r>
              <a:rPr lang="es-ES" sz="2000" b="1" dirty="0">
                <a:solidFill>
                  <a:srgbClr val="002060"/>
                </a:solidFill>
              </a:rPr>
              <a:t> </a:t>
            </a:r>
            <a:r>
              <a:rPr lang="es-ES" sz="2000" b="1" dirty="0" err="1" smtClean="0">
                <a:solidFill>
                  <a:srgbClr val="002060"/>
                </a:solidFill>
              </a:rPr>
              <a:t>outside</a:t>
            </a:r>
            <a:r>
              <a:rPr lang="es-ES" sz="2000" b="1" dirty="0" smtClean="0">
                <a:solidFill>
                  <a:srgbClr val="002060"/>
                </a:solidFill>
              </a:rPr>
              <a:t> </a:t>
            </a:r>
            <a:r>
              <a:rPr lang="es-ES" sz="2000" b="1" dirty="0">
                <a:solidFill>
                  <a:srgbClr val="002060"/>
                </a:solidFill>
              </a:rPr>
              <a:t>Test </a:t>
            </a:r>
            <a:r>
              <a:rPr lang="es-ES" sz="2000" b="1" dirty="0" err="1" smtClean="0">
                <a:solidFill>
                  <a:srgbClr val="002060"/>
                </a:solidFill>
              </a:rPr>
              <a:t>Cell</a:t>
            </a:r>
            <a:endParaRPr lang="es-ES" sz="2000" b="1" dirty="0">
              <a:solidFill>
                <a:srgbClr val="002060"/>
              </a:solidFill>
            </a:endParaRPr>
          </a:p>
          <a:p>
            <a:endParaRPr lang="es-ES" sz="1600" dirty="0"/>
          </a:p>
        </p:txBody>
      </p:sp>
      <p:sp>
        <p:nvSpPr>
          <p:cNvPr id="3" name="Rectángulo 2"/>
          <p:cNvSpPr/>
          <p:nvPr/>
        </p:nvSpPr>
        <p:spPr>
          <a:xfrm>
            <a:off x="835787" y="1828800"/>
            <a:ext cx="3596640" cy="2817904"/>
          </a:xfrm>
          <a:prstGeom prst="rect">
            <a:avLst/>
          </a:prstGeom>
          <a:solidFill>
            <a:srgbClr val="828686">
              <a:alpha val="16863"/>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19"/>
          <p:cNvSpPr/>
          <p:nvPr/>
        </p:nvSpPr>
        <p:spPr>
          <a:xfrm>
            <a:off x="8562462" y="1769000"/>
            <a:ext cx="3141858" cy="2848720"/>
          </a:xfrm>
          <a:prstGeom prst="rect">
            <a:avLst/>
          </a:prstGeom>
          <a:solidFill>
            <a:srgbClr val="FF2F6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A69E66E6-7913-E04A-82E5-54538433A4A0}"/>
              </a:ext>
            </a:extLst>
          </p:cNvPr>
          <p:cNvSpPr txBox="1"/>
          <p:nvPr/>
        </p:nvSpPr>
        <p:spPr>
          <a:xfrm>
            <a:off x="7449612" y="3908040"/>
            <a:ext cx="1506070" cy="369332"/>
          </a:xfrm>
          <a:prstGeom prst="rect">
            <a:avLst/>
          </a:prstGeom>
          <a:noFill/>
        </p:spPr>
        <p:txBody>
          <a:bodyPr wrap="square" rtlCol="0">
            <a:spAutoFit/>
          </a:bodyPr>
          <a:lstStyle/>
          <a:p>
            <a:r>
              <a:rPr lang="es-ES" b="1" dirty="0"/>
              <a:t>concrete</a:t>
            </a:r>
          </a:p>
        </p:txBody>
      </p:sp>
      <p:sp>
        <p:nvSpPr>
          <p:cNvPr id="22" name="CuadroTexto 21">
            <a:extLst>
              <a:ext uri="{FF2B5EF4-FFF2-40B4-BE49-F238E27FC236}">
                <a16:creationId xmlns:a16="http://schemas.microsoft.com/office/drawing/2014/main" id="{93849D09-F7D3-734D-AC9A-A57D584F3491}"/>
              </a:ext>
            </a:extLst>
          </p:cNvPr>
          <p:cNvSpPr txBox="1"/>
          <p:nvPr/>
        </p:nvSpPr>
        <p:spPr>
          <a:xfrm>
            <a:off x="9105486" y="2377752"/>
            <a:ext cx="3661538" cy="1631216"/>
          </a:xfrm>
          <a:prstGeom prst="rect">
            <a:avLst/>
          </a:prstGeom>
          <a:noFill/>
          <a:ln w="3175">
            <a:noFill/>
          </a:ln>
        </p:spPr>
        <p:txBody>
          <a:bodyPr wrap="square" rtlCol="0">
            <a:spAutoFit/>
          </a:bodyPr>
          <a:lstStyle/>
          <a:p>
            <a:r>
              <a:rPr lang="es-ES" sz="2000" b="1" dirty="0" err="1">
                <a:solidFill>
                  <a:srgbClr val="002060"/>
                </a:solidFill>
              </a:rPr>
              <a:t>Atmosphere</a:t>
            </a:r>
            <a:r>
              <a:rPr lang="es-ES" sz="2000" b="1" dirty="0">
                <a:solidFill>
                  <a:srgbClr val="002060"/>
                </a:solidFill>
              </a:rPr>
              <a:t> </a:t>
            </a:r>
          </a:p>
          <a:p>
            <a:r>
              <a:rPr lang="es-ES" sz="2000" b="1" dirty="0" err="1">
                <a:solidFill>
                  <a:srgbClr val="002060"/>
                </a:solidFill>
              </a:rPr>
              <a:t>inside</a:t>
            </a:r>
            <a:r>
              <a:rPr lang="es-ES" sz="2000" b="1" dirty="0">
                <a:solidFill>
                  <a:srgbClr val="002060"/>
                </a:solidFill>
              </a:rPr>
              <a:t> Test </a:t>
            </a:r>
            <a:r>
              <a:rPr lang="es-ES" sz="2000" b="1" dirty="0" err="1">
                <a:solidFill>
                  <a:srgbClr val="002060"/>
                </a:solidFill>
              </a:rPr>
              <a:t>Cell</a:t>
            </a:r>
            <a:endParaRPr lang="es-ES" sz="2000" b="1" dirty="0">
              <a:solidFill>
                <a:srgbClr val="002060"/>
              </a:solidFill>
            </a:endParaRPr>
          </a:p>
          <a:p>
            <a:endParaRPr lang="es-ES" sz="1400" dirty="0"/>
          </a:p>
          <a:p>
            <a:endParaRPr lang="es-ES" sz="1400" dirty="0"/>
          </a:p>
          <a:p>
            <a:endParaRPr lang="es-ES" sz="1600" dirty="0"/>
          </a:p>
          <a:p>
            <a:endParaRPr lang="es-ES" sz="1600" dirty="0"/>
          </a:p>
        </p:txBody>
      </p:sp>
      <p:sp>
        <p:nvSpPr>
          <p:cNvPr id="24" name="Llamada con línea 1 23"/>
          <p:cNvSpPr/>
          <p:nvPr/>
        </p:nvSpPr>
        <p:spPr>
          <a:xfrm>
            <a:off x="8955682" y="4824651"/>
            <a:ext cx="2387002" cy="423728"/>
          </a:xfrm>
          <a:prstGeom prst="borderCallout1">
            <a:avLst>
              <a:gd name="adj1" fmla="val 37602"/>
              <a:gd name="adj2" fmla="val 620"/>
              <a:gd name="adj3" fmla="val -343848"/>
              <a:gd name="adj4" fmla="val -860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s-ES" altLang="es-ES" sz="1200" dirty="0" err="1">
                <a:solidFill>
                  <a:srgbClr val="1F1F1F"/>
                </a:solidFill>
                <a:latin typeface="inherit"/>
              </a:rPr>
              <a:t>Conduit</a:t>
            </a:r>
            <a:r>
              <a:rPr lang="es-ES" altLang="es-ES" sz="1200" dirty="0">
                <a:solidFill>
                  <a:srgbClr val="1F1F1F"/>
                </a:solidFill>
                <a:latin typeface="inherit"/>
              </a:rPr>
              <a:t> </a:t>
            </a:r>
            <a:r>
              <a:rPr lang="es-ES" altLang="es-ES" sz="1200" dirty="0" err="1">
                <a:solidFill>
                  <a:srgbClr val="1F1F1F"/>
                </a:solidFill>
                <a:latin typeface="inherit"/>
              </a:rPr>
              <a:t>assembly</a:t>
            </a:r>
            <a:r>
              <a:rPr lang="es-ES" altLang="es-ES" sz="1200" dirty="0">
                <a:solidFill>
                  <a:srgbClr val="1F1F1F"/>
                </a:solidFill>
                <a:latin typeface="inherit"/>
              </a:rPr>
              <a:t> plus </a:t>
            </a:r>
            <a:r>
              <a:rPr lang="es-ES" altLang="es-ES" sz="1200" dirty="0" err="1">
                <a:solidFill>
                  <a:srgbClr val="1F1F1F"/>
                </a:solidFill>
                <a:latin typeface="inherit"/>
              </a:rPr>
              <a:t>transportation</a:t>
            </a:r>
            <a:r>
              <a:rPr lang="es-ES" altLang="es-ES" sz="1200" dirty="0">
                <a:solidFill>
                  <a:srgbClr val="1F1F1F"/>
                </a:solidFill>
                <a:latin typeface="inherit"/>
              </a:rPr>
              <a:t> </a:t>
            </a:r>
            <a:r>
              <a:rPr lang="es-ES" altLang="es-ES" sz="1200" dirty="0" err="1">
                <a:solidFill>
                  <a:srgbClr val="1F1F1F"/>
                </a:solidFill>
                <a:latin typeface="inherit"/>
              </a:rPr>
              <a:t>guide</a:t>
            </a:r>
            <a:r>
              <a:rPr lang="es-ES" altLang="es-ES" sz="1200" dirty="0">
                <a:solidFill>
                  <a:schemeClr val="tx1"/>
                </a:solidFill>
              </a:rPr>
              <a:t> </a:t>
            </a:r>
            <a:endParaRPr lang="es-ES" altLang="es-ES" sz="1200" dirty="0">
              <a:solidFill>
                <a:schemeClr val="tx1"/>
              </a:solidFill>
              <a:latin typeface="Arial" panose="020B0604020202020204" pitchFamily="34" charset="0"/>
            </a:endParaRPr>
          </a:p>
        </p:txBody>
      </p:sp>
      <p:sp>
        <p:nvSpPr>
          <p:cNvPr id="27" name="CuadroTexto 26"/>
          <p:cNvSpPr txBox="1"/>
          <p:nvPr/>
        </p:nvSpPr>
        <p:spPr>
          <a:xfrm>
            <a:off x="4427723" y="5036192"/>
            <a:ext cx="4485468" cy="1679339"/>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64770" tIns="64770" rIns="64770" bIns="64770" numCol="2" spcCol="1270" anchor="t" anchorCtr="0">
            <a:noAutofit/>
          </a:bodyPr>
          <a:lstStyle/>
          <a:p>
            <a:pPr lvl="0" algn="l" defTabSz="755650">
              <a:lnSpc>
                <a:spcPct val="90000"/>
              </a:lnSpc>
              <a:spcBef>
                <a:spcPct val="0"/>
              </a:spcBef>
              <a:spcAft>
                <a:spcPct val="35000"/>
              </a:spcAft>
            </a:pPr>
            <a:r>
              <a:rPr lang="es-ES" sz="2000" b="1" dirty="0"/>
              <a:t>BOX TRANSFER</a:t>
            </a:r>
            <a:endParaRPr lang="es-ES" sz="2000" b="1" kern="1200" dirty="0"/>
          </a:p>
          <a:p>
            <a:pPr marL="114300" lvl="1" indent="-114300" defTabSz="577850">
              <a:lnSpc>
                <a:spcPct val="90000"/>
              </a:lnSpc>
              <a:spcBef>
                <a:spcPct val="0"/>
              </a:spcBef>
              <a:spcAft>
                <a:spcPct val="15000"/>
              </a:spcAft>
              <a:buFontTx/>
              <a:buChar char="••"/>
            </a:pPr>
            <a:r>
              <a:rPr lang="es-ES" sz="2000" dirty="0" err="1"/>
              <a:t>On</a:t>
            </a:r>
            <a:r>
              <a:rPr lang="es-ES" sz="2000" dirty="0"/>
              <a:t> </a:t>
            </a:r>
            <a:r>
              <a:rPr lang="es-ES" sz="2000" dirty="0" err="1" smtClean="0"/>
              <a:t>construction</a:t>
            </a:r>
            <a:r>
              <a:rPr lang="es-ES" sz="2000" dirty="0" smtClean="0"/>
              <a:t> </a:t>
            </a:r>
            <a:r>
              <a:rPr lang="es-ES" sz="2000" b="1" dirty="0">
                <a:solidFill>
                  <a:srgbClr val="00B050"/>
                </a:solidFill>
              </a:rPr>
              <a:t>✓ </a:t>
            </a:r>
          </a:p>
          <a:p>
            <a:pPr marL="114300" lvl="1" indent="-114300" algn="l" defTabSz="577850">
              <a:lnSpc>
                <a:spcPct val="90000"/>
              </a:lnSpc>
              <a:spcBef>
                <a:spcPct val="0"/>
              </a:spcBef>
              <a:spcAft>
                <a:spcPct val="15000"/>
              </a:spcAft>
              <a:buChar char="••"/>
            </a:pPr>
            <a:endParaRPr lang="es-ES" sz="2000" dirty="0">
              <a:solidFill>
                <a:schemeClr val="accent1">
                  <a:lumMod val="50000"/>
                </a:schemeClr>
              </a:solidFill>
            </a:endParaRPr>
          </a:p>
          <a:p>
            <a:pPr marL="114300" lvl="1" indent="-114300" defTabSz="577850">
              <a:lnSpc>
                <a:spcPct val="90000"/>
              </a:lnSpc>
              <a:spcBef>
                <a:spcPct val="0"/>
              </a:spcBef>
              <a:spcAft>
                <a:spcPct val="15000"/>
              </a:spcAft>
              <a:buFontTx/>
              <a:buChar char="••"/>
            </a:pPr>
            <a:r>
              <a:rPr lang="es-ES" sz="2000" dirty="0" smtClean="0">
                <a:solidFill>
                  <a:schemeClr val="accent1">
                    <a:lumMod val="50000"/>
                  </a:schemeClr>
                </a:solidFill>
              </a:rPr>
              <a:t>Material </a:t>
            </a:r>
            <a:r>
              <a:rPr lang="es-ES" sz="2000" dirty="0" err="1" smtClean="0">
                <a:solidFill>
                  <a:schemeClr val="accent1">
                    <a:lumMod val="50000"/>
                  </a:schemeClr>
                </a:solidFill>
              </a:rPr>
              <a:t>gasket</a:t>
            </a:r>
            <a:r>
              <a:rPr lang="es-ES" sz="2000" b="1" dirty="0">
                <a:solidFill>
                  <a:srgbClr val="00B050"/>
                </a:solidFill>
              </a:rPr>
              <a:t>✓</a:t>
            </a:r>
            <a:r>
              <a:rPr lang="es-ES" sz="2000" dirty="0">
                <a:solidFill>
                  <a:srgbClr val="00B050"/>
                </a:solidFill>
              </a:rPr>
              <a:t> </a:t>
            </a:r>
          </a:p>
          <a:p>
            <a:pPr marL="114300" lvl="1" indent="-114300" algn="l" defTabSz="577850">
              <a:lnSpc>
                <a:spcPct val="90000"/>
              </a:lnSpc>
              <a:spcBef>
                <a:spcPct val="0"/>
              </a:spcBef>
              <a:spcAft>
                <a:spcPct val="15000"/>
              </a:spcAft>
              <a:buChar char="••"/>
            </a:pPr>
            <a:endParaRPr lang="es-ES" sz="2000" kern="1200" dirty="0">
              <a:solidFill>
                <a:schemeClr val="bg1"/>
              </a:solidFill>
            </a:endParaRPr>
          </a:p>
          <a:p>
            <a:pPr marL="114300" lvl="1" indent="-114300" defTabSz="577850">
              <a:lnSpc>
                <a:spcPct val="90000"/>
              </a:lnSpc>
              <a:spcBef>
                <a:spcPct val="0"/>
              </a:spcBef>
              <a:spcAft>
                <a:spcPct val="15000"/>
              </a:spcAft>
              <a:buFontTx/>
              <a:buChar char="••"/>
            </a:pPr>
            <a:r>
              <a:rPr lang="es-ES" sz="2000" dirty="0" err="1"/>
              <a:t>Future</a:t>
            </a:r>
            <a:r>
              <a:rPr lang="es-ES" sz="2000" dirty="0"/>
              <a:t> test of </a:t>
            </a:r>
            <a:r>
              <a:rPr lang="es-ES" sz="2000" dirty="0" err="1"/>
              <a:t>protocol</a:t>
            </a:r>
            <a:r>
              <a:rPr lang="es-ES" sz="2000" dirty="0"/>
              <a:t> to </a:t>
            </a:r>
            <a:r>
              <a:rPr lang="es-ES" sz="2000" dirty="0" smtClean="0"/>
              <a:t>test </a:t>
            </a:r>
            <a:r>
              <a:rPr lang="es-ES" sz="2000" dirty="0" err="1" smtClean="0"/>
              <a:t>work</a:t>
            </a:r>
            <a:r>
              <a:rPr lang="es-ES" sz="2000" dirty="0" smtClean="0"/>
              <a:t> </a:t>
            </a:r>
            <a:r>
              <a:rPr lang="es-ES" sz="2000" dirty="0" err="1" smtClean="0"/>
              <a:t>out</a:t>
            </a:r>
            <a:r>
              <a:rPr lang="es-ES" sz="2000" dirty="0" smtClean="0"/>
              <a:t> of </a:t>
            </a:r>
            <a:r>
              <a:rPr lang="es-ES" sz="2000" dirty="0" err="1"/>
              <a:t>pressure</a:t>
            </a:r>
            <a:r>
              <a:rPr lang="es-ES" sz="2000" dirty="0"/>
              <a:t> </a:t>
            </a:r>
            <a:r>
              <a:rPr lang="es-ES" sz="2000" b="1" dirty="0">
                <a:solidFill>
                  <a:srgbClr val="00B050"/>
                </a:solidFill>
              </a:rPr>
              <a:t>✓ </a:t>
            </a:r>
          </a:p>
          <a:p>
            <a:pPr marL="114300" lvl="1" indent="-114300" algn="l" defTabSz="577850">
              <a:lnSpc>
                <a:spcPct val="90000"/>
              </a:lnSpc>
              <a:spcBef>
                <a:spcPct val="0"/>
              </a:spcBef>
              <a:spcAft>
                <a:spcPct val="15000"/>
              </a:spcAft>
              <a:buChar char="••"/>
            </a:pPr>
            <a:endParaRPr lang="es-ES" sz="2000" dirty="0"/>
          </a:p>
        </p:txBody>
      </p:sp>
      <p:sp>
        <p:nvSpPr>
          <p:cNvPr id="10" name="CuadroTexto 9"/>
          <p:cNvSpPr txBox="1"/>
          <p:nvPr/>
        </p:nvSpPr>
        <p:spPr>
          <a:xfrm>
            <a:off x="1510145" y="4277372"/>
            <a:ext cx="2286000" cy="369332"/>
          </a:xfrm>
          <a:prstGeom prst="rect">
            <a:avLst/>
          </a:prstGeom>
          <a:noFill/>
        </p:spPr>
        <p:txBody>
          <a:bodyPr wrap="square" rtlCol="0">
            <a:spAutoFit/>
          </a:bodyPr>
          <a:lstStyle/>
          <a:p>
            <a:r>
              <a:rPr lang="es-ES" dirty="0" err="1" smtClean="0">
                <a:solidFill>
                  <a:srgbClr val="FF2F60"/>
                </a:solidFill>
              </a:rPr>
              <a:t>Room</a:t>
            </a:r>
            <a:r>
              <a:rPr lang="es-ES" dirty="0" smtClean="0">
                <a:solidFill>
                  <a:srgbClr val="FF2F60"/>
                </a:solidFill>
              </a:rPr>
              <a:t> </a:t>
            </a:r>
            <a:r>
              <a:rPr lang="es-ES" dirty="0" err="1" smtClean="0">
                <a:solidFill>
                  <a:srgbClr val="FF2F60"/>
                </a:solidFill>
              </a:rPr>
              <a:t>conditions</a:t>
            </a:r>
            <a:endParaRPr lang="es-ES" dirty="0">
              <a:solidFill>
                <a:srgbClr val="FF2F60"/>
              </a:solidFill>
            </a:endParaRPr>
          </a:p>
        </p:txBody>
      </p:sp>
      <p:sp>
        <p:nvSpPr>
          <p:cNvPr id="12" name="CuadroTexto 11"/>
          <p:cNvSpPr txBox="1"/>
          <p:nvPr/>
        </p:nvSpPr>
        <p:spPr>
          <a:xfrm>
            <a:off x="8685643" y="1193772"/>
            <a:ext cx="3193421" cy="369332"/>
          </a:xfrm>
          <a:prstGeom prst="rect">
            <a:avLst/>
          </a:prstGeom>
          <a:noFill/>
        </p:spPr>
        <p:txBody>
          <a:bodyPr wrap="square" rtlCol="0">
            <a:spAutoFit/>
          </a:bodyPr>
          <a:lstStyle/>
          <a:p>
            <a:r>
              <a:rPr lang="es-ES" b="1" dirty="0" smtClean="0">
                <a:solidFill>
                  <a:srgbClr val="FF2F60"/>
                </a:solidFill>
              </a:rPr>
              <a:t>He </a:t>
            </a:r>
            <a:r>
              <a:rPr lang="es-ES" b="1" dirty="0" err="1" smtClean="0">
                <a:solidFill>
                  <a:srgbClr val="FF2F60"/>
                </a:solidFill>
              </a:rPr>
              <a:t>atmosphere</a:t>
            </a:r>
            <a:r>
              <a:rPr lang="es-ES" b="1" dirty="0" smtClean="0">
                <a:solidFill>
                  <a:srgbClr val="FF2F60"/>
                </a:solidFill>
              </a:rPr>
              <a:t>, </a:t>
            </a:r>
            <a:r>
              <a:rPr lang="es-ES" b="1" dirty="0" err="1" smtClean="0">
                <a:solidFill>
                  <a:srgbClr val="FF2F60"/>
                </a:solidFill>
              </a:rPr>
              <a:t>low</a:t>
            </a:r>
            <a:r>
              <a:rPr lang="es-ES" b="1" dirty="0" smtClean="0">
                <a:solidFill>
                  <a:srgbClr val="FF2F60"/>
                </a:solidFill>
              </a:rPr>
              <a:t> </a:t>
            </a:r>
            <a:r>
              <a:rPr lang="es-ES" b="1" dirty="0" err="1" smtClean="0">
                <a:solidFill>
                  <a:srgbClr val="FF2F60"/>
                </a:solidFill>
              </a:rPr>
              <a:t>pressure</a:t>
            </a:r>
            <a:endParaRPr lang="es-ES" b="1" dirty="0">
              <a:solidFill>
                <a:srgbClr val="FF2F60"/>
              </a:solidFill>
            </a:endParaRPr>
          </a:p>
        </p:txBody>
      </p:sp>
      <p:sp>
        <p:nvSpPr>
          <p:cNvPr id="16" name="CuadroTexto 15"/>
          <p:cNvSpPr txBox="1"/>
          <p:nvPr/>
        </p:nvSpPr>
        <p:spPr>
          <a:xfrm>
            <a:off x="423490" y="964176"/>
            <a:ext cx="4986709" cy="369332"/>
          </a:xfrm>
          <a:prstGeom prst="rect">
            <a:avLst/>
          </a:prstGeom>
          <a:noFill/>
        </p:spPr>
        <p:txBody>
          <a:bodyPr wrap="square" rtlCol="0">
            <a:spAutoFit/>
          </a:bodyPr>
          <a:lstStyle/>
          <a:p>
            <a:r>
              <a:rPr lang="es-ES" b="1" dirty="0" smtClean="0">
                <a:solidFill>
                  <a:schemeClr val="accent1">
                    <a:lumMod val="50000"/>
                  </a:schemeClr>
                </a:solidFill>
              </a:rPr>
              <a:t>EAI, </a:t>
            </a:r>
            <a:r>
              <a:rPr lang="es-ES" b="1" dirty="0" err="1" smtClean="0">
                <a:solidFill>
                  <a:schemeClr val="accent1">
                    <a:lumMod val="50000"/>
                  </a:schemeClr>
                </a:solidFill>
              </a:rPr>
              <a:t>report</a:t>
            </a:r>
            <a:r>
              <a:rPr lang="es-ES" b="1" dirty="0" smtClean="0">
                <a:solidFill>
                  <a:schemeClr val="accent1">
                    <a:lumMod val="50000"/>
                  </a:schemeClr>
                </a:solidFill>
              </a:rPr>
              <a:t> 092-514-E-A40-00001 (2023)</a:t>
            </a:r>
            <a:endParaRPr lang="es-ES" b="1" dirty="0">
              <a:solidFill>
                <a:schemeClr val="accent1">
                  <a:lumMod val="50000"/>
                </a:schemeClr>
              </a:solidFill>
            </a:endParaRPr>
          </a:p>
        </p:txBody>
      </p:sp>
      <p:pic>
        <p:nvPicPr>
          <p:cNvPr id="23" name="Imagen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3439" y="1065509"/>
            <a:ext cx="671590" cy="671590"/>
          </a:xfrm>
          <a:prstGeom prst="rect">
            <a:avLst/>
          </a:prstGeom>
        </p:spPr>
      </p:pic>
      <p:sp>
        <p:nvSpPr>
          <p:cNvPr id="25" name="Flecha derecha 24"/>
          <p:cNvSpPr/>
          <p:nvPr/>
        </p:nvSpPr>
        <p:spPr>
          <a:xfrm>
            <a:off x="6926477" y="1283118"/>
            <a:ext cx="1507718" cy="244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derecha 27"/>
          <p:cNvSpPr/>
          <p:nvPr/>
        </p:nvSpPr>
        <p:spPr>
          <a:xfrm>
            <a:off x="4734366" y="1327479"/>
            <a:ext cx="1236142" cy="204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66019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8061" y="62222"/>
            <a:ext cx="9092609" cy="946300"/>
          </a:xfrm>
        </p:spPr>
        <p:txBody>
          <a:bodyPr/>
          <a:lstStyle/>
          <a:p>
            <a:r>
              <a:rPr lang="es-ES" dirty="0"/>
              <a:t>LOSS OF NEUTRONIC FLOW THROUGH THE DUCT</a:t>
            </a:r>
          </a:p>
        </p:txBody>
      </p:sp>
      <p:sp>
        <p:nvSpPr>
          <p:cNvPr id="4" name="Marcador de fecha 3"/>
          <p:cNvSpPr>
            <a:spLocks noGrp="1"/>
          </p:cNvSpPr>
          <p:nvPr>
            <p:ph type="dt" sz="half" idx="10"/>
          </p:nvPr>
        </p:nvSpPr>
        <p:spPr/>
        <p:txBody>
          <a:bodyPr/>
          <a:lstStyle/>
          <a:p>
            <a:r>
              <a:rPr lang="es-ES"/>
              <a:t>1st-2nd October 2024</a:t>
            </a:r>
          </a:p>
        </p:txBody>
      </p:sp>
      <p:sp>
        <p:nvSpPr>
          <p:cNvPr id="5" name="Marcador de pie de página 4"/>
          <p:cNvSpPr>
            <a:spLocks noGrp="1"/>
          </p:cNvSpPr>
          <p:nvPr>
            <p:ph type="ftr" sz="quarter" idx="11"/>
          </p:nvPr>
        </p:nvSpPr>
        <p:spPr/>
        <p:txBody>
          <a:bodyPr/>
          <a:lstStyle/>
          <a:p>
            <a:r>
              <a:rPr lang="es-ES"/>
              <a:t>M.I. Ortiz  Third DONEs USERS</a:t>
            </a:r>
          </a:p>
        </p:txBody>
      </p:sp>
      <p:sp>
        <p:nvSpPr>
          <p:cNvPr id="6" name="Marcador de número de diapositiva 5"/>
          <p:cNvSpPr>
            <a:spLocks noGrp="1"/>
          </p:cNvSpPr>
          <p:nvPr>
            <p:ph type="sldNum" sz="quarter" idx="12"/>
          </p:nvPr>
        </p:nvSpPr>
        <p:spPr/>
        <p:txBody>
          <a:bodyPr/>
          <a:lstStyle/>
          <a:p>
            <a:fld id="{000BE7D5-5C85-8642-9089-F9C791E71C3B}" type="slidenum">
              <a:rPr lang="es-ES" smtClean="0"/>
              <a:t>18</a:t>
            </a:fld>
            <a:endParaRPr lang="es-ES"/>
          </a:p>
        </p:txBody>
      </p:sp>
      <p:pic>
        <p:nvPicPr>
          <p:cNvPr id="3079" name="Imagen 1762048995">
            <a:extLst>
              <a:ext uri="{FF2B5EF4-FFF2-40B4-BE49-F238E27FC236}">
                <a16:creationId xmlns:a16="http://schemas.microsoft.com/office/drawing/2014/main" id="{0E5B7577-1156-D94F-BABC-D769996CB6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24" r="8322"/>
          <a:stretch/>
        </p:blipFill>
        <p:spPr bwMode="auto">
          <a:xfrm rot="16200000">
            <a:off x="1372989" y="3687815"/>
            <a:ext cx="2911846" cy="3352297"/>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3993F14B-8D61-7341-A448-667A03C736FB}"/>
              </a:ext>
            </a:extLst>
          </p:cNvPr>
          <p:cNvSpPr txBox="1"/>
          <p:nvPr/>
        </p:nvSpPr>
        <p:spPr>
          <a:xfrm>
            <a:off x="7240712" y="6189525"/>
            <a:ext cx="4500716" cy="369332"/>
          </a:xfrm>
          <a:prstGeom prst="rect">
            <a:avLst/>
          </a:prstGeom>
          <a:noFill/>
        </p:spPr>
        <p:txBody>
          <a:bodyPr wrap="square" rtlCol="0">
            <a:spAutoFit/>
          </a:bodyPr>
          <a:lstStyle/>
          <a:p>
            <a:r>
              <a:rPr lang="es-ES" b="1" dirty="0" err="1"/>
              <a:t>F.Mota</a:t>
            </a:r>
            <a:r>
              <a:rPr lang="es-ES" b="1" dirty="0"/>
              <a:t>  at </a:t>
            </a:r>
            <a:r>
              <a:rPr lang="es-ES" b="1" dirty="0" err="1"/>
              <a:t>all</a:t>
            </a:r>
            <a:r>
              <a:rPr lang="es-ES" b="1" dirty="0"/>
              <a:t>., IN-DTF-DONES-EVO-T4, 2024</a:t>
            </a:r>
            <a:endParaRPr lang="es-ES" dirty="0"/>
          </a:p>
        </p:txBody>
      </p:sp>
      <p:sp>
        <p:nvSpPr>
          <p:cNvPr id="11" name="66 Rectángulo">
            <a:extLst>
              <a:ext uri="{FF2B5EF4-FFF2-40B4-BE49-F238E27FC236}">
                <a16:creationId xmlns:a16="http://schemas.microsoft.com/office/drawing/2014/main" id="{09D56509-7779-E34F-BC11-F80CE6ED9DAC}"/>
              </a:ext>
            </a:extLst>
          </p:cNvPr>
          <p:cNvSpPr/>
          <p:nvPr/>
        </p:nvSpPr>
        <p:spPr>
          <a:xfrm>
            <a:off x="10041101" y="26045"/>
            <a:ext cx="2108307" cy="830997"/>
          </a:xfrm>
          <a:prstGeom prst="rect">
            <a:avLst/>
          </a:prstGeom>
        </p:spPr>
        <p:txBody>
          <a:bodyPr wrap="square">
            <a:spAutoFit/>
          </a:bodyPr>
          <a:lstStyle/>
          <a:p>
            <a:pPr lvl="0" eaLnBrk="0" fontAlgn="base" hangingPunct="0">
              <a:spcBef>
                <a:spcPct val="0"/>
              </a:spcBef>
              <a:spcAft>
                <a:spcPct val="0"/>
              </a:spcAft>
            </a:pPr>
            <a:r>
              <a:rPr lang="es-ES" altLang="es-ES" sz="1600" b="1" dirty="0" err="1">
                <a:solidFill>
                  <a:schemeClr val="bg1"/>
                </a:solidFill>
              </a:rPr>
              <a:t>What</a:t>
            </a:r>
            <a:r>
              <a:rPr lang="es-ES" altLang="es-ES" sz="1600" b="1" dirty="0">
                <a:solidFill>
                  <a:schemeClr val="bg1"/>
                </a:solidFill>
              </a:rPr>
              <a:t> are </a:t>
            </a:r>
            <a:r>
              <a:rPr lang="es-ES" altLang="es-ES" sz="1600" b="1" dirty="0" err="1">
                <a:solidFill>
                  <a:schemeClr val="bg1"/>
                </a:solidFill>
              </a:rPr>
              <a:t>the</a:t>
            </a:r>
            <a:r>
              <a:rPr lang="es-ES" altLang="es-ES" sz="1600" b="1" dirty="0">
                <a:solidFill>
                  <a:schemeClr val="bg1"/>
                </a:solidFill>
              </a:rPr>
              <a:t> </a:t>
            </a:r>
            <a:r>
              <a:rPr lang="es-ES" altLang="es-ES" sz="1600" b="1" dirty="0" err="1">
                <a:solidFill>
                  <a:schemeClr val="bg1"/>
                </a:solidFill>
              </a:rPr>
              <a:t>technological</a:t>
            </a:r>
            <a:r>
              <a:rPr lang="es-ES" altLang="es-ES" sz="1600" b="1" dirty="0">
                <a:solidFill>
                  <a:schemeClr val="bg1"/>
                </a:solidFill>
              </a:rPr>
              <a:t> </a:t>
            </a:r>
            <a:r>
              <a:rPr lang="es-ES" altLang="es-ES" sz="1600" b="1" dirty="0" err="1">
                <a:solidFill>
                  <a:schemeClr val="bg1"/>
                </a:solidFill>
              </a:rPr>
              <a:t>challenges</a:t>
            </a:r>
            <a:r>
              <a:rPr lang="es-ES" altLang="es-ES" sz="1600" b="1" dirty="0">
                <a:solidFill>
                  <a:schemeClr val="bg1"/>
                </a:solidFill>
              </a:rPr>
              <a:t> in DONES?</a:t>
            </a:r>
          </a:p>
        </p:txBody>
      </p:sp>
      <p:sp>
        <p:nvSpPr>
          <p:cNvPr id="13" name="Rectángulo 12">
            <a:extLst>
              <a:ext uri="{FF2B5EF4-FFF2-40B4-BE49-F238E27FC236}">
                <a16:creationId xmlns:a16="http://schemas.microsoft.com/office/drawing/2014/main" id="{CEEEF183-7B4C-2E43-AA55-545C4F932B6B}"/>
              </a:ext>
            </a:extLst>
          </p:cNvPr>
          <p:cNvSpPr/>
          <p:nvPr/>
        </p:nvSpPr>
        <p:spPr>
          <a:xfrm>
            <a:off x="6668772" y="171442"/>
            <a:ext cx="3820503" cy="584775"/>
          </a:xfrm>
          <a:prstGeom prst="rect">
            <a:avLst/>
          </a:prstGeom>
        </p:spPr>
        <p:txBody>
          <a:bodyPr wrap="square">
            <a:spAutoFit/>
          </a:bodyPr>
          <a:lstStyle/>
          <a:p>
            <a:r>
              <a:rPr lang="es-ES" altLang="es-ES" sz="3200" b="1" dirty="0" err="1">
                <a:solidFill>
                  <a:schemeClr val="bg1"/>
                </a:solidFill>
              </a:rPr>
              <a:t>Second</a:t>
            </a:r>
            <a:r>
              <a:rPr lang="es-ES" altLang="es-ES" sz="3200" b="1" dirty="0">
                <a:solidFill>
                  <a:schemeClr val="bg1"/>
                </a:solidFill>
              </a:rPr>
              <a:t> </a:t>
            </a:r>
            <a:r>
              <a:rPr lang="es-ES" altLang="es-ES" sz="3200" b="1" dirty="0" err="1">
                <a:solidFill>
                  <a:schemeClr val="bg1"/>
                </a:solidFill>
              </a:rPr>
              <a:t>challenge</a:t>
            </a:r>
            <a:endParaRPr lang="es-ES" sz="3200" dirty="0"/>
          </a:p>
        </p:txBody>
      </p:sp>
      <p:pic>
        <p:nvPicPr>
          <p:cNvPr id="19" name="Marcador de contenido 6" descr="Recorte de pantalla"/>
          <p:cNvPicPr>
            <a:picLocks noGrp="1" noChangeAspect="1"/>
          </p:cNvPicPr>
          <p:nvPr>
            <p:ph idx="1"/>
          </p:nvPr>
        </p:nvPicPr>
        <p:blipFill rotWithShape="1">
          <a:blip r:embed="rId4">
            <a:extLst>
              <a:ext uri="{28A0092B-C50C-407E-A947-70E740481C1C}">
                <a14:useLocalDpi xmlns:a14="http://schemas.microsoft.com/office/drawing/2010/main" val="0"/>
              </a:ext>
            </a:extLst>
          </a:blip>
          <a:srcRect l="17531" t="4606" r="1331" b="18284"/>
          <a:stretch/>
        </p:blipFill>
        <p:spPr>
          <a:xfrm>
            <a:off x="4399086" y="1877420"/>
            <a:ext cx="3682699" cy="1784752"/>
          </a:xfrm>
        </p:spPr>
      </p:pic>
      <p:sp>
        <p:nvSpPr>
          <p:cNvPr id="20" name="Marcador de fecha 3"/>
          <p:cNvSpPr txBox="1">
            <a:spLocks/>
          </p:cNvSpPr>
          <p:nvPr/>
        </p:nvSpPr>
        <p:spPr>
          <a:xfrm>
            <a:off x="838200" y="6356354"/>
            <a:ext cx="2743200" cy="365125"/>
          </a:xfrm>
          <a:prstGeom prst="rect">
            <a:avLst/>
          </a:prstGeom>
        </p:spPr>
        <p:txBody>
          <a:bodyPr vert="horz" lIns="91440" tIns="45720" rIns="91440" bIns="45720" rtlCol="0" anchor="ctr"/>
          <a:lstStyle>
            <a:defPPr>
              <a:defRPr lang="es-ES"/>
            </a:defPPr>
            <a:lvl1pPr marL="0" algn="l"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1st-2nd October 2024</a:t>
            </a:r>
          </a:p>
        </p:txBody>
      </p:sp>
      <p:sp>
        <p:nvSpPr>
          <p:cNvPr id="21" name="Marcador de pie de página 4"/>
          <p:cNvSpPr txBox="1">
            <a:spLocks/>
          </p:cNvSpPr>
          <p:nvPr/>
        </p:nvSpPr>
        <p:spPr>
          <a:xfrm>
            <a:off x="4038600" y="6356354"/>
            <a:ext cx="4114800" cy="365125"/>
          </a:xfrm>
          <a:prstGeom prst="rect">
            <a:avLst/>
          </a:prstGeom>
        </p:spPr>
        <p:txBody>
          <a:bodyPr vert="horz" lIns="91440" tIns="45720" rIns="91440" bIns="45720" rtlCol="0" anchor="ctr"/>
          <a:lstStyle>
            <a:defPPr>
              <a:defRPr lang="es-ES"/>
            </a:defPPr>
            <a:lvl1pPr marL="0" algn="ct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M.I. Ortiz  Third DONEs USERS</a:t>
            </a:r>
          </a:p>
        </p:txBody>
      </p:sp>
      <p:sp>
        <p:nvSpPr>
          <p:cNvPr id="22" name="Marcador de número de diapositiva 5"/>
          <p:cNvSpPr txBox="1">
            <a:spLocks/>
          </p:cNvSpPr>
          <p:nvPr/>
        </p:nvSpPr>
        <p:spPr>
          <a:xfrm>
            <a:off x="8610600" y="6356354"/>
            <a:ext cx="2743200" cy="365125"/>
          </a:xfrm>
          <a:prstGeom prst="rect">
            <a:avLst/>
          </a:prstGeom>
        </p:spPr>
        <p:txBody>
          <a:bodyPr vert="horz" lIns="91440" tIns="45720" rIns="91440" bIns="45720" rtlCol="0" anchor="ctr"/>
          <a:lstStyle>
            <a:defPPr>
              <a:defRPr lang="es-E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BE7D5-5C85-8642-9089-F9C791E71C3B}" type="slidenum">
              <a:rPr lang="es-ES" smtClean="0"/>
              <a:pPr/>
              <a:t>18</a:t>
            </a:fld>
            <a:endParaRPr lang="es-ES"/>
          </a:p>
        </p:txBody>
      </p:sp>
      <p:pic>
        <p:nvPicPr>
          <p:cNvPr id="23" name="Imagen 22" descr="Recorte de pantalla"/>
          <p:cNvPicPr>
            <a:picLocks noChangeAspect="1"/>
          </p:cNvPicPr>
          <p:nvPr/>
        </p:nvPicPr>
        <p:blipFill rotWithShape="1">
          <a:blip r:embed="rId5">
            <a:extLst>
              <a:ext uri="{28A0092B-C50C-407E-A947-70E740481C1C}">
                <a14:useLocalDpi xmlns:a14="http://schemas.microsoft.com/office/drawing/2010/main" val="0"/>
              </a:ext>
            </a:extLst>
          </a:blip>
          <a:srcRect t="19330" r="13855" b="16726"/>
          <a:stretch/>
        </p:blipFill>
        <p:spPr>
          <a:xfrm>
            <a:off x="173349" y="1828800"/>
            <a:ext cx="4125257" cy="1921233"/>
          </a:xfrm>
          <a:prstGeom prst="rect">
            <a:avLst/>
          </a:prstGeom>
        </p:spPr>
      </p:pic>
      <p:sp>
        <p:nvSpPr>
          <p:cNvPr id="26" name="CuadroTexto 25">
            <a:extLst>
              <a:ext uri="{FF2B5EF4-FFF2-40B4-BE49-F238E27FC236}">
                <a16:creationId xmlns:a16="http://schemas.microsoft.com/office/drawing/2014/main" id="{A69E66E6-7913-E04A-82E5-54538433A4A0}"/>
              </a:ext>
            </a:extLst>
          </p:cNvPr>
          <p:cNvSpPr txBox="1"/>
          <p:nvPr/>
        </p:nvSpPr>
        <p:spPr>
          <a:xfrm>
            <a:off x="3790262" y="3245239"/>
            <a:ext cx="1506070" cy="369332"/>
          </a:xfrm>
          <a:prstGeom prst="rect">
            <a:avLst/>
          </a:prstGeom>
          <a:noFill/>
        </p:spPr>
        <p:txBody>
          <a:bodyPr wrap="square" rtlCol="0">
            <a:spAutoFit/>
          </a:bodyPr>
          <a:lstStyle/>
          <a:p>
            <a:r>
              <a:rPr lang="es-ES" b="1" dirty="0"/>
              <a:t>concrete</a:t>
            </a:r>
          </a:p>
        </p:txBody>
      </p:sp>
      <p:sp>
        <p:nvSpPr>
          <p:cNvPr id="31" name="CuadroTexto 30">
            <a:extLst>
              <a:ext uri="{FF2B5EF4-FFF2-40B4-BE49-F238E27FC236}">
                <a16:creationId xmlns:a16="http://schemas.microsoft.com/office/drawing/2014/main" id="{93849D09-F7D3-734D-AC9A-A57D584F3491}"/>
              </a:ext>
            </a:extLst>
          </p:cNvPr>
          <p:cNvSpPr txBox="1"/>
          <p:nvPr/>
        </p:nvSpPr>
        <p:spPr>
          <a:xfrm>
            <a:off x="843523" y="1778588"/>
            <a:ext cx="3661538" cy="1631216"/>
          </a:xfrm>
          <a:prstGeom prst="rect">
            <a:avLst/>
          </a:prstGeom>
          <a:noFill/>
          <a:ln w="3175">
            <a:noFill/>
          </a:ln>
        </p:spPr>
        <p:txBody>
          <a:bodyPr wrap="square" rtlCol="0">
            <a:spAutoFit/>
          </a:bodyPr>
          <a:lstStyle/>
          <a:p>
            <a:r>
              <a:rPr lang="es-ES" sz="2000" b="1" dirty="0" err="1">
                <a:solidFill>
                  <a:srgbClr val="002060"/>
                </a:solidFill>
              </a:rPr>
              <a:t>Atmosphere</a:t>
            </a:r>
            <a:r>
              <a:rPr lang="es-ES" sz="2000" b="1" dirty="0">
                <a:solidFill>
                  <a:srgbClr val="002060"/>
                </a:solidFill>
              </a:rPr>
              <a:t> </a:t>
            </a:r>
          </a:p>
          <a:p>
            <a:r>
              <a:rPr lang="es-ES" sz="2000" b="1" dirty="0" err="1">
                <a:solidFill>
                  <a:srgbClr val="002060"/>
                </a:solidFill>
              </a:rPr>
              <a:t>outside</a:t>
            </a:r>
            <a:r>
              <a:rPr lang="es-ES" sz="2000" b="1" dirty="0">
                <a:solidFill>
                  <a:srgbClr val="002060"/>
                </a:solidFill>
              </a:rPr>
              <a:t> TC</a:t>
            </a:r>
          </a:p>
          <a:p>
            <a:endParaRPr lang="es-ES" sz="1400" dirty="0"/>
          </a:p>
          <a:p>
            <a:endParaRPr lang="es-ES" sz="1400" dirty="0"/>
          </a:p>
          <a:p>
            <a:endParaRPr lang="es-ES" sz="1600" dirty="0"/>
          </a:p>
          <a:p>
            <a:endParaRPr lang="es-ES" sz="1600" dirty="0"/>
          </a:p>
        </p:txBody>
      </p:sp>
      <p:sp>
        <p:nvSpPr>
          <p:cNvPr id="32" name="Rectángulo 31"/>
          <p:cNvSpPr/>
          <p:nvPr/>
        </p:nvSpPr>
        <p:spPr>
          <a:xfrm>
            <a:off x="632645" y="1828800"/>
            <a:ext cx="2477655" cy="1926078"/>
          </a:xfrm>
          <a:prstGeom prst="rect">
            <a:avLst/>
          </a:prstGeom>
          <a:solidFill>
            <a:srgbClr val="828686">
              <a:alpha val="16863"/>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p:nvSpPr>
        <p:spPr>
          <a:xfrm>
            <a:off x="5976294" y="1780171"/>
            <a:ext cx="2486219" cy="1922533"/>
          </a:xfrm>
          <a:prstGeom prst="rect">
            <a:avLst/>
          </a:prstGeom>
          <a:solidFill>
            <a:srgbClr val="FF2F6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93849D09-F7D3-734D-AC9A-A57D584F3491}"/>
              </a:ext>
            </a:extLst>
          </p:cNvPr>
          <p:cNvSpPr txBox="1"/>
          <p:nvPr/>
        </p:nvSpPr>
        <p:spPr>
          <a:xfrm>
            <a:off x="6730402" y="2080160"/>
            <a:ext cx="2522362" cy="1631216"/>
          </a:xfrm>
          <a:prstGeom prst="rect">
            <a:avLst/>
          </a:prstGeom>
          <a:noFill/>
          <a:ln w="3175">
            <a:noFill/>
          </a:ln>
        </p:spPr>
        <p:txBody>
          <a:bodyPr wrap="square" rtlCol="0">
            <a:spAutoFit/>
          </a:bodyPr>
          <a:lstStyle/>
          <a:p>
            <a:r>
              <a:rPr lang="es-ES" sz="2000" b="1" dirty="0" err="1">
                <a:solidFill>
                  <a:srgbClr val="002060"/>
                </a:solidFill>
              </a:rPr>
              <a:t>Atmosphere</a:t>
            </a:r>
            <a:r>
              <a:rPr lang="es-ES" sz="2000" b="1" dirty="0">
                <a:solidFill>
                  <a:srgbClr val="002060"/>
                </a:solidFill>
              </a:rPr>
              <a:t> </a:t>
            </a:r>
          </a:p>
          <a:p>
            <a:r>
              <a:rPr lang="es-ES" sz="2000" b="1" dirty="0" err="1">
                <a:solidFill>
                  <a:srgbClr val="002060"/>
                </a:solidFill>
              </a:rPr>
              <a:t>inside</a:t>
            </a:r>
            <a:r>
              <a:rPr lang="es-ES" sz="2000" b="1" dirty="0">
                <a:solidFill>
                  <a:srgbClr val="002060"/>
                </a:solidFill>
              </a:rPr>
              <a:t> TC</a:t>
            </a:r>
          </a:p>
          <a:p>
            <a:endParaRPr lang="es-ES" sz="1400" dirty="0"/>
          </a:p>
          <a:p>
            <a:endParaRPr lang="es-ES" sz="1400" dirty="0"/>
          </a:p>
          <a:p>
            <a:endParaRPr lang="es-ES" sz="1600" dirty="0"/>
          </a:p>
          <a:p>
            <a:endParaRPr lang="es-ES" sz="1600" dirty="0"/>
          </a:p>
        </p:txBody>
      </p:sp>
      <p:grpSp>
        <p:nvGrpSpPr>
          <p:cNvPr id="25" name="Grupo 24">
            <a:extLst>
              <a:ext uri="{FF2B5EF4-FFF2-40B4-BE49-F238E27FC236}">
                <a16:creationId xmlns:a16="http://schemas.microsoft.com/office/drawing/2014/main" id="{385F6363-D143-814F-AC66-C38A8D2733A3}"/>
              </a:ext>
            </a:extLst>
          </p:cNvPr>
          <p:cNvGrpSpPr/>
          <p:nvPr/>
        </p:nvGrpSpPr>
        <p:grpSpPr>
          <a:xfrm>
            <a:off x="5296332" y="4593316"/>
            <a:ext cx="4628844" cy="1602860"/>
            <a:chOff x="8443" y="0"/>
            <a:chExt cx="6468316" cy="1284591"/>
          </a:xfrm>
        </p:grpSpPr>
        <p:sp>
          <p:nvSpPr>
            <p:cNvPr id="30" name="Rectángulo redondeado 29">
              <a:extLst>
                <a:ext uri="{FF2B5EF4-FFF2-40B4-BE49-F238E27FC236}">
                  <a16:creationId xmlns:a16="http://schemas.microsoft.com/office/drawing/2014/main" id="{6AE4686B-38E3-6E4A-B393-5D463831AD45}"/>
                </a:ext>
              </a:extLst>
            </p:cNvPr>
            <p:cNvSpPr/>
            <p:nvPr/>
          </p:nvSpPr>
          <p:spPr>
            <a:xfrm>
              <a:off x="8443" y="0"/>
              <a:ext cx="6459872" cy="1235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CuadroTexto 36">
              <a:extLst>
                <a:ext uri="{FF2B5EF4-FFF2-40B4-BE49-F238E27FC236}">
                  <a16:creationId xmlns:a16="http://schemas.microsoft.com/office/drawing/2014/main" id="{02C5C7BD-CAA6-EB46-9888-8B8052822AA8}"/>
                </a:ext>
              </a:extLst>
            </p:cNvPr>
            <p:cNvSpPr txBox="1"/>
            <p:nvPr/>
          </p:nvSpPr>
          <p:spPr>
            <a:xfrm>
              <a:off x="309798" y="0"/>
              <a:ext cx="6166961" cy="12845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S" kern="1200" dirty="0"/>
                <a:t>NEUTRON </a:t>
              </a:r>
              <a:r>
                <a:rPr lang="es-ES" kern="1200" dirty="0" smtClean="0"/>
                <a:t>LEAK &gt; </a:t>
              </a:r>
              <a:r>
                <a:rPr lang="es-ES" kern="1200" dirty="0" err="1" smtClean="0"/>
                <a:t>next</a:t>
              </a:r>
              <a:r>
                <a:rPr lang="es-ES" kern="1200" dirty="0" smtClean="0"/>
                <a:t> Works:</a:t>
              </a:r>
              <a:endParaRPr lang="es-ES" kern="1200" dirty="0"/>
            </a:p>
            <a:p>
              <a:pPr marL="114300" lvl="1" indent="-114300" algn="l" defTabSz="533400">
                <a:lnSpc>
                  <a:spcPct val="90000"/>
                </a:lnSpc>
                <a:spcBef>
                  <a:spcPct val="0"/>
                </a:spcBef>
                <a:spcAft>
                  <a:spcPct val="15000"/>
                </a:spcAft>
                <a:buChar char="••"/>
              </a:pPr>
              <a:r>
                <a:rPr lang="es-ES" kern="1200" dirty="0" err="1"/>
                <a:t>Reduction</a:t>
              </a:r>
              <a:r>
                <a:rPr lang="es-ES" kern="1200" dirty="0"/>
                <a:t> of </a:t>
              </a:r>
              <a:r>
                <a:rPr lang="es-ES" kern="1200" dirty="0" err="1"/>
                <a:t>the</a:t>
              </a:r>
              <a:r>
                <a:rPr lang="es-ES" kern="1200" dirty="0"/>
                <a:t>  </a:t>
              </a:r>
              <a:r>
                <a:rPr lang="es-ES" kern="1200" dirty="0" err="1"/>
                <a:t>duct</a:t>
              </a:r>
              <a:r>
                <a:rPr lang="es-ES" kern="1200" dirty="0"/>
                <a:t> </a:t>
              </a:r>
              <a:r>
                <a:rPr lang="es-ES" kern="1200" dirty="0" err="1"/>
                <a:t>diameter</a:t>
              </a:r>
              <a:r>
                <a:rPr lang="es-ES" kern="1200" dirty="0"/>
                <a:t> </a:t>
              </a:r>
            </a:p>
            <a:p>
              <a:pPr marL="114300" lvl="1" indent="-114300" algn="l" defTabSz="533400">
                <a:lnSpc>
                  <a:spcPct val="90000"/>
                </a:lnSpc>
                <a:spcBef>
                  <a:spcPct val="0"/>
                </a:spcBef>
                <a:spcAft>
                  <a:spcPct val="15000"/>
                </a:spcAft>
                <a:buChar char="••"/>
              </a:pPr>
              <a:r>
                <a:rPr lang="es-ES" kern="1200" dirty="0" err="1"/>
                <a:t>Modify</a:t>
              </a:r>
              <a:r>
                <a:rPr lang="es-ES" kern="1200" dirty="0"/>
                <a:t> </a:t>
              </a:r>
              <a:r>
                <a:rPr lang="es-ES" kern="1200" dirty="0" err="1"/>
                <a:t>the</a:t>
              </a:r>
              <a:r>
                <a:rPr lang="es-ES" kern="1200" dirty="0"/>
                <a:t> </a:t>
              </a:r>
              <a:r>
                <a:rPr lang="es-ES" kern="1200" dirty="0" err="1"/>
                <a:t>shape</a:t>
              </a:r>
              <a:r>
                <a:rPr lang="es-ES" kern="1200" dirty="0"/>
                <a:t> of </a:t>
              </a:r>
              <a:r>
                <a:rPr lang="es-ES" kern="1200" dirty="0" err="1"/>
                <a:t>the</a:t>
              </a:r>
              <a:r>
                <a:rPr lang="es-ES" kern="1200" dirty="0"/>
                <a:t> </a:t>
              </a:r>
              <a:r>
                <a:rPr lang="es-ES" kern="1200" dirty="0" err="1"/>
                <a:t>inlet</a:t>
              </a:r>
              <a:r>
                <a:rPr lang="es-ES" kern="1200" dirty="0"/>
                <a:t> </a:t>
              </a:r>
              <a:r>
                <a:rPr lang="es-ES" kern="1200" dirty="0" err="1"/>
                <a:t>tube</a:t>
              </a:r>
              <a:r>
                <a:rPr lang="es-ES" kern="1200" dirty="0"/>
                <a:t> </a:t>
              </a:r>
              <a:r>
                <a:rPr lang="es-ES" kern="1200" dirty="0" err="1"/>
                <a:t>shield</a:t>
              </a:r>
              <a:endParaRPr lang="es-ES" kern="1200" dirty="0"/>
            </a:p>
            <a:p>
              <a:pPr marL="114300" lvl="1" indent="-114300" algn="l" defTabSz="533400">
                <a:lnSpc>
                  <a:spcPct val="90000"/>
                </a:lnSpc>
                <a:spcBef>
                  <a:spcPct val="0"/>
                </a:spcBef>
                <a:spcAft>
                  <a:spcPct val="15000"/>
                </a:spcAft>
                <a:buChar char="••"/>
              </a:pPr>
              <a:r>
                <a:rPr lang="es-ES" kern="1200" dirty="0" err="1"/>
                <a:t>Check</a:t>
              </a:r>
              <a:r>
                <a:rPr lang="es-ES" kern="1200" dirty="0"/>
                <a:t> </a:t>
              </a:r>
              <a:r>
                <a:rPr lang="es-ES" kern="1200" dirty="0" err="1"/>
                <a:t>other</a:t>
              </a:r>
              <a:r>
                <a:rPr lang="es-ES" kern="1200" dirty="0"/>
                <a:t> </a:t>
              </a:r>
              <a:r>
                <a:rPr lang="es-ES" kern="1200" dirty="0" err="1"/>
                <a:t>materials</a:t>
              </a:r>
              <a:r>
                <a:rPr lang="es-ES" kern="1200" dirty="0"/>
                <a:t> </a:t>
              </a:r>
            </a:p>
            <a:p>
              <a:pPr marL="114300" lvl="1" indent="-114300" defTabSz="533400">
                <a:lnSpc>
                  <a:spcPct val="90000"/>
                </a:lnSpc>
                <a:spcBef>
                  <a:spcPct val="0"/>
                </a:spcBef>
                <a:spcAft>
                  <a:spcPct val="15000"/>
                </a:spcAft>
                <a:buFontTx/>
                <a:buChar char="••"/>
              </a:pPr>
              <a:r>
                <a:rPr lang="es-ES" dirty="0"/>
                <a:t>To </a:t>
              </a:r>
              <a:r>
                <a:rPr lang="es-ES" dirty="0" err="1"/>
                <a:t>improve</a:t>
              </a:r>
              <a:r>
                <a:rPr lang="es-ES" dirty="0"/>
                <a:t> </a:t>
              </a:r>
              <a:r>
                <a:rPr lang="es-ES" dirty="0" err="1"/>
                <a:t>the</a:t>
              </a:r>
              <a:r>
                <a:rPr lang="es-ES" dirty="0"/>
                <a:t> </a:t>
              </a:r>
              <a:r>
                <a:rPr lang="es-ES" dirty="0" err="1"/>
                <a:t>design</a:t>
              </a:r>
              <a:endParaRPr lang="es-ES" dirty="0"/>
            </a:p>
            <a:p>
              <a:pPr marL="114300" lvl="1" indent="-114300" algn="l" defTabSz="533400">
                <a:lnSpc>
                  <a:spcPct val="90000"/>
                </a:lnSpc>
                <a:spcBef>
                  <a:spcPct val="0"/>
                </a:spcBef>
                <a:spcAft>
                  <a:spcPct val="15000"/>
                </a:spcAft>
                <a:buChar char="••"/>
              </a:pPr>
              <a:endParaRPr lang="es-ES" kern="1200" dirty="0"/>
            </a:p>
          </p:txBody>
        </p:sp>
      </p:grpSp>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50719"/>
          <a:stretch/>
        </p:blipFill>
        <p:spPr>
          <a:xfrm>
            <a:off x="213840" y="4680832"/>
            <a:ext cx="932880" cy="1155192"/>
          </a:xfrm>
          <a:prstGeom prst="rect">
            <a:avLst/>
          </a:prstGeom>
        </p:spPr>
      </p:pic>
      <p:pic>
        <p:nvPicPr>
          <p:cNvPr id="28" name="Imagen 27"/>
          <p:cNvPicPr>
            <a:picLocks noChangeAspect="1"/>
          </p:cNvPicPr>
          <p:nvPr/>
        </p:nvPicPr>
        <p:blipFill rotWithShape="1">
          <a:blip r:embed="rId7">
            <a:extLst>
              <a:ext uri="{28A0092B-C50C-407E-A947-70E740481C1C}">
                <a14:useLocalDpi xmlns:a14="http://schemas.microsoft.com/office/drawing/2010/main" val="0"/>
              </a:ext>
            </a:extLst>
          </a:blip>
          <a:srcRect t="2915" r="7814" b="18101"/>
          <a:stretch/>
        </p:blipFill>
        <p:spPr>
          <a:xfrm flipH="1">
            <a:off x="8706886" y="1324466"/>
            <a:ext cx="3485114" cy="1817325"/>
          </a:xfrm>
          <a:prstGeom prst="rect">
            <a:avLst/>
          </a:prstGeom>
        </p:spPr>
      </p:pic>
      <p:sp>
        <p:nvSpPr>
          <p:cNvPr id="36" name="CuadroTexto 35">
            <a:extLst>
              <a:ext uri="{FF2B5EF4-FFF2-40B4-BE49-F238E27FC236}">
                <a16:creationId xmlns:a16="http://schemas.microsoft.com/office/drawing/2014/main" id="{738A6E88-634B-E24E-BDB3-8029C9F3C8C4}"/>
              </a:ext>
            </a:extLst>
          </p:cNvPr>
          <p:cNvSpPr txBox="1"/>
          <p:nvPr/>
        </p:nvSpPr>
        <p:spPr>
          <a:xfrm>
            <a:off x="8955682" y="3180768"/>
            <a:ext cx="3085854" cy="1200329"/>
          </a:xfrm>
          <a:prstGeom prst="rect">
            <a:avLst/>
          </a:prstGeom>
          <a:noFill/>
        </p:spPr>
        <p:txBody>
          <a:bodyPr wrap="square" rtlCol="0">
            <a:spAutoFit/>
          </a:bodyPr>
          <a:lstStyle/>
          <a:p>
            <a:r>
              <a:rPr lang="es-ES" dirty="0" err="1"/>
              <a:t>The</a:t>
            </a:r>
            <a:r>
              <a:rPr lang="es-ES" dirty="0"/>
              <a:t> </a:t>
            </a:r>
            <a:r>
              <a:rPr lang="es-ES" dirty="0" err="1"/>
              <a:t>current</a:t>
            </a:r>
            <a:r>
              <a:rPr lang="es-ES" dirty="0"/>
              <a:t> </a:t>
            </a:r>
            <a:r>
              <a:rPr lang="es-ES" dirty="0" err="1"/>
              <a:t>design</a:t>
            </a:r>
            <a:r>
              <a:rPr lang="es-ES" dirty="0"/>
              <a:t> produces </a:t>
            </a:r>
            <a:r>
              <a:rPr lang="es-ES" dirty="0" err="1"/>
              <a:t>an</a:t>
            </a:r>
            <a:r>
              <a:rPr lang="es-ES" dirty="0"/>
              <a:t> </a:t>
            </a:r>
            <a:r>
              <a:rPr lang="es-ES" dirty="0" err="1"/>
              <a:t>inacceptable</a:t>
            </a:r>
            <a:r>
              <a:rPr lang="es-ES" dirty="0"/>
              <a:t> </a:t>
            </a:r>
            <a:r>
              <a:rPr lang="es-ES" dirty="0" err="1"/>
              <a:t>neutron</a:t>
            </a:r>
            <a:r>
              <a:rPr lang="es-ES" dirty="0"/>
              <a:t> flux </a:t>
            </a:r>
            <a:r>
              <a:rPr lang="es-ES" dirty="0">
                <a:solidFill>
                  <a:srgbClr val="FF0000"/>
                </a:solidFill>
              </a:rPr>
              <a:t>✘ </a:t>
            </a:r>
            <a:endParaRPr lang="es-ES" dirty="0" smtClean="0">
              <a:solidFill>
                <a:srgbClr val="FF0000"/>
              </a:solidFill>
            </a:endParaRPr>
          </a:p>
          <a:p>
            <a:endParaRPr lang="es-ES" dirty="0" smtClean="0">
              <a:sym typeface="Wingdings" panose="05000000000000000000" pitchFamily="2" charset="2"/>
            </a:endParaRPr>
          </a:p>
          <a:p>
            <a:r>
              <a:rPr lang="es-ES" dirty="0" smtClean="0">
                <a:sym typeface="Wingdings" panose="05000000000000000000" pitchFamily="2" charset="2"/>
              </a:rPr>
              <a:t> </a:t>
            </a:r>
            <a:r>
              <a:rPr lang="es-ES" dirty="0" err="1"/>
              <a:t>needs</a:t>
            </a:r>
            <a:r>
              <a:rPr lang="es-ES" dirty="0"/>
              <a:t> </a:t>
            </a:r>
            <a:r>
              <a:rPr lang="es-ES" dirty="0" err="1"/>
              <a:t>improvement</a:t>
            </a:r>
            <a:r>
              <a:rPr lang="es-ES" dirty="0"/>
              <a:t> in 2025</a:t>
            </a:r>
          </a:p>
        </p:txBody>
      </p:sp>
    </p:spTree>
    <p:extLst>
      <p:ext uri="{BB962C8B-B14F-4D97-AF65-F5344CB8AC3E}">
        <p14:creationId xmlns:p14="http://schemas.microsoft.com/office/powerpoint/2010/main" val="100180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69A4D-C3E3-174B-A282-05F02643675E}"/>
              </a:ext>
            </a:extLst>
          </p:cNvPr>
          <p:cNvSpPr>
            <a:spLocks noGrp="1"/>
          </p:cNvSpPr>
          <p:nvPr>
            <p:ph type="title"/>
          </p:nvPr>
        </p:nvSpPr>
        <p:spPr/>
        <p:txBody>
          <a:bodyPr/>
          <a:lstStyle/>
          <a:p>
            <a:r>
              <a:rPr lang="es-ES" dirty="0"/>
              <a:t>ABOUT THE TARGET</a:t>
            </a:r>
          </a:p>
        </p:txBody>
      </p:sp>
      <p:sp>
        <p:nvSpPr>
          <p:cNvPr id="4" name="Marcador de fecha 3">
            <a:extLst>
              <a:ext uri="{FF2B5EF4-FFF2-40B4-BE49-F238E27FC236}">
                <a16:creationId xmlns:a16="http://schemas.microsoft.com/office/drawing/2014/main" id="{D3692C6B-D776-6345-8650-E90C3536890C}"/>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51BFCD78-9B9D-4849-8636-359B8A27363A}"/>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1B7C3AB2-AF02-FC44-AF1A-618267A9E49A}"/>
              </a:ext>
            </a:extLst>
          </p:cNvPr>
          <p:cNvSpPr>
            <a:spLocks noGrp="1"/>
          </p:cNvSpPr>
          <p:nvPr>
            <p:ph type="sldNum" sz="quarter" idx="12"/>
          </p:nvPr>
        </p:nvSpPr>
        <p:spPr/>
        <p:txBody>
          <a:bodyPr/>
          <a:lstStyle/>
          <a:p>
            <a:fld id="{000BE7D5-5C85-8642-9089-F9C791E71C3B}" type="slidenum">
              <a:rPr lang="es-ES" smtClean="0"/>
              <a:t>19</a:t>
            </a:fld>
            <a:endParaRPr lang="es-ES"/>
          </a:p>
        </p:txBody>
      </p:sp>
      <p:graphicFrame>
        <p:nvGraphicFramePr>
          <p:cNvPr id="14" name="Diagrama 13">
            <a:extLst>
              <a:ext uri="{FF2B5EF4-FFF2-40B4-BE49-F238E27FC236}">
                <a16:creationId xmlns:a16="http://schemas.microsoft.com/office/drawing/2014/main" id="{5002B6DB-6ED6-074E-A803-5B4D01A77D0F}"/>
              </a:ext>
            </a:extLst>
          </p:cNvPr>
          <p:cNvGraphicFramePr/>
          <p:nvPr>
            <p:extLst>
              <p:ext uri="{D42A27DB-BD31-4B8C-83A1-F6EECF244321}">
                <p14:modId xmlns:p14="http://schemas.microsoft.com/office/powerpoint/2010/main" val="653995977"/>
              </p:ext>
            </p:extLst>
          </p:nvPr>
        </p:nvGraphicFramePr>
        <p:xfrm>
          <a:off x="379129" y="1393234"/>
          <a:ext cx="6252536" cy="1946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44C768D3-9700-EC4B-8E42-F7D21C978E34}"/>
              </a:ext>
            </a:extLst>
          </p:cNvPr>
          <p:cNvSpPr txBox="1"/>
          <p:nvPr/>
        </p:nvSpPr>
        <p:spPr>
          <a:xfrm>
            <a:off x="7120122" y="1784331"/>
            <a:ext cx="4813300" cy="369332"/>
          </a:xfrm>
          <a:prstGeom prst="rect">
            <a:avLst/>
          </a:prstGeom>
          <a:noFill/>
        </p:spPr>
        <p:txBody>
          <a:bodyPr wrap="square" rtlCol="0">
            <a:spAutoFit/>
          </a:bodyPr>
          <a:lstStyle/>
          <a:p>
            <a:r>
              <a:rPr lang="es-ES" b="1" dirty="0" err="1">
                <a:solidFill>
                  <a:srgbClr val="00B050"/>
                </a:solidFill>
              </a:rPr>
              <a:t>It</a:t>
            </a:r>
            <a:r>
              <a:rPr lang="es-ES" b="1" dirty="0">
                <a:solidFill>
                  <a:srgbClr val="00B050"/>
                </a:solidFill>
              </a:rPr>
              <a:t> </a:t>
            </a:r>
            <a:r>
              <a:rPr lang="es-ES" b="1" dirty="0" err="1">
                <a:solidFill>
                  <a:srgbClr val="00B050"/>
                </a:solidFill>
              </a:rPr>
              <a:t>is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going</a:t>
            </a:r>
            <a:r>
              <a:rPr lang="es-ES" b="1" dirty="0">
                <a:solidFill>
                  <a:srgbClr val="00B050"/>
                </a:solidFill>
              </a:rPr>
              <a:t> </a:t>
            </a:r>
            <a:r>
              <a:rPr lang="es-ES" b="1" dirty="0" err="1">
                <a:solidFill>
                  <a:srgbClr val="00B050"/>
                </a:solidFill>
              </a:rPr>
              <a:t>but</a:t>
            </a:r>
            <a:r>
              <a:rPr lang="es-ES" b="1" dirty="0">
                <a:solidFill>
                  <a:srgbClr val="00B050"/>
                </a:solidFill>
              </a:rPr>
              <a:t> </a:t>
            </a:r>
            <a:r>
              <a:rPr lang="es-ES" b="1" dirty="0" err="1">
                <a:solidFill>
                  <a:srgbClr val="00B050"/>
                </a:solidFill>
              </a:rPr>
              <a:t>very</a:t>
            </a:r>
            <a:r>
              <a:rPr lang="es-ES" b="1" dirty="0">
                <a:solidFill>
                  <a:srgbClr val="00B050"/>
                </a:solidFill>
              </a:rPr>
              <a:t> </a:t>
            </a:r>
            <a:r>
              <a:rPr lang="es-ES" b="1" dirty="0" err="1">
                <a:solidFill>
                  <a:srgbClr val="00B050"/>
                </a:solidFill>
              </a:rPr>
              <a:t>little</a:t>
            </a:r>
            <a:r>
              <a:rPr lang="es-ES" b="1" dirty="0">
                <a:solidFill>
                  <a:srgbClr val="00B050"/>
                </a:solidFill>
              </a:rPr>
              <a:t> </a:t>
            </a:r>
            <a:r>
              <a:rPr lang="es-ES" b="1" dirty="0" err="1">
                <a:solidFill>
                  <a:srgbClr val="00B050"/>
                </a:solidFill>
              </a:rPr>
              <a:t>development</a:t>
            </a:r>
            <a:r>
              <a:rPr lang="es-ES" b="1" dirty="0">
                <a:solidFill>
                  <a:srgbClr val="00B050"/>
                </a:solidFill>
              </a:rPr>
              <a:t> so </a:t>
            </a:r>
            <a:r>
              <a:rPr lang="es-ES" b="1" dirty="0" err="1">
                <a:solidFill>
                  <a:srgbClr val="00B050"/>
                </a:solidFill>
              </a:rPr>
              <a:t>far</a:t>
            </a:r>
            <a:endParaRPr lang="es-ES" b="1" dirty="0">
              <a:solidFill>
                <a:srgbClr val="00B050"/>
              </a:solidFill>
            </a:endParaRPr>
          </a:p>
        </p:txBody>
      </p:sp>
      <p:sp>
        <p:nvSpPr>
          <p:cNvPr id="10" name="66 Rectángulo">
            <a:extLst>
              <a:ext uri="{FF2B5EF4-FFF2-40B4-BE49-F238E27FC236}">
                <a16:creationId xmlns:a16="http://schemas.microsoft.com/office/drawing/2014/main" id="{522154E9-1C65-5C4B-9F69-FD4988548120}"/>
              </a:ext>
            </a:extLst>
          </p:cNvPr>
          <p:cNvSpPr/>
          <p:nvPr/>
        </p:nvSpPr>
        <p:spPr>
          <a:xfrm>
            <a:off x="10007493" y="79553"/>
            <a:ext cx="2108307" cy="830997"/>
          </a:xfrm>
          <a:prstGeom prst="rect">
            <a:avLst/>
          </a:prstGeom>
        </p:spPr>
        <p:txBody>
          <a:bodyPr wrap="square">
            <a:spAutoFit/>
          </a:bodyPr>
          <a:lstStyle/>
          <a:p>
            <a:pPr lvl="0" eaLnBrk="0" fontAlgn="base" hangingPunct="0">
              <a:spcBef>
                <a:spcPct val="0"/>
              </a:spcBef>
              <a:spcAft>
                <a:spcPct val="0"/>
              </a:spcAft>
            </a:pPr>
            <a:r>
              <a:rPr lang="es-ES" altLang="es-ES" sz="1600" b="1" dirty="0" err="1">
                <a:solidFill>
                  <a:schemeClr val="bg1"/>
                </a:solidFill>
              </a:rPr>
              <a:t>What</a:t>
            </a:r>
            <a:r>
              <a:rPr lang="es-ES" altLang="es-ES" sz="1600" b="1" dirty="0">
                <a:solidFill>
                  <a:schemeClr val="bg1"/>
                </a:solidFill>
              </a:rPr>
              <a:t> are </a:t>
            </a:r>
            <a:r>
              <a:rPr lang="es-ES" altLang="es-ES" sz="1600" b="1" dirty="0" err="1">
                <a:solidFill>
                  <a:schemeClr val="bg1"/>
                </a:solidFill>
              </a:rPr>
              <a:t>the</a:t>
            </a:r>
            <a:r>
              <a:rPr lang="es-ES" altLang="es-ES" sz="1600" b="1" dirty="0">
                <a:solidFill>
                  <a:schemeClr val="bg1"/>
                </a:solidFill>
              </a:rPr>
              <a:t> </a:t>
            </a:r>
            <a:r>
              <a:rPr lang="es-ES" altLang="es-ES" sz="1600" b="1" dirty="0" err="1">
                <a:solidFill>
                  <a:schemeClr val="bg1"/>
                </a:solidFill>
              </a:rPr>
              <a:t>technological</a:t>
            </a:r>
            <a:r>
              <a:rPr lang="es-ES" altLang="es-ES" sz="1600" b="1" dirty="0">
                <a:solidFill>
                  <a:schemeClr val="bg1"/>
                </a:solidFill>
              </a:rPr>
              <a:t> </a:t>
            </a:r>
            <a:r>
              <a:rPr lang="es-ES" altLang="es-ES" sz="1600" b="1" dirty="0" err="1">
                <a:solidFill>
                  <a:schemeClr val="bg1"/>
                </a:solidFill>
              </a:rPr>
              <a:t>challenges</a:t>
            </a:r>
            <a:r>
              <a:rPr lang="es-ES" altLang="es-ES" sz="1600" b="1" dirty="0">
                <a:solidFill>
                  <a:schemeClr val="bg1"/>
                </a:solidFill>
              </a:rPr>
              <a:t> in DONES?</a:t>
            </a:r>
          </a:p>
        </p:txBody>
      </p:sp>
      <p:sp>
        <p:nvSpPr>
          <p:cNvPr id="11" name="Rectángulo 10">
            <a:extLst>
              <a:ext uri="{FF2B5EF4-FFF2-40B4-BE49-F238E27FC236}">
                <a16:creationId xmlns:a16="http://schemas.microsoft.com/office/drawing/2014/main" id="{562A469A-C0FD-804F-B3D7-2EDE6E6B88C8}"/>
              </a:ext>
            </a:extLst>
          </p:cNvPr>
          <p:cNvSpPr/>
          <p:nvPr/>
        </p:nvSpPr>
        <p:spPr>
          <a:xfrm>
            <a:off x="6700348" y="149022"/>
            <a:ext cx="3820503" cy="584775"/>
          </a:xfrm>
          <a:prstGeom prst="rect">
            <a:avLst/>
          </a:prstGeom>
        </p:spPr>
        <p:txBody>
          <a:bodyPr wrap="square">
            <a:spAutoFit/>
          </a:bodyPr>
          <a:lstStyle/>
          <a:p>
            <a:r>
              <a:rPr lang="es-ES" altLang="es-ES" sz="3200" b="1" dirty="0" err="1">
                <a:solidFill>
                  <a:schemeClr val="bg1"/>
                </a:solidFill>
              </a:rPr>
              <a:t>Third</a:t>
            </a:r>
            <a:r>
              <a:rPr lang="es-ES" altLang="es-ES" sz="3200" b="1" dirty="0">
                <a:solidFill>
                  <a:schemeClr val="bg1"/>
                </a:solidFill>
              </a:rPr>
              <a:t> </a:t>
            </a:r>
            <a:r>
              <a:rPr lang="es-ES" altLang="es-ES" sz="3200" b="1" dirty="0" err="1">
                <a:solidFill>
                  <a:schemeClr val="bg1"/>
                </a:solidFill>
              </a:rPr>
              <a:t>challenge</a:t>
            </a:r>
            <a:endParaRPr lang="es-ES" sz="3200" dirty="0"/>
          </a:p>
        </p:txBody>
      </p:sp>
      <p:pic>
        <p:nvPicPr>
          <p:cNvPr id="8" name="Imagen 7" descr="345252.pdf - Adobe Acrobat Reader (32-bit)"/>
          <p:cNvPicPr>
            <a:picLocks noChangeAspect="1"/>
          </p:cNvPicPr>
          <p:nvPr/>
        </p:nvPicPr>
        <p:blipFill rotWithShape="1">
          <a:blip r:embed="rId7">
            <a:extLst>
              <a:ext uri="{28A0092B-C50C-407E-A947-70E740481C1C}">
                <a14:useLocalDpi xmlns:a14="http://schemas.microsoft.com/office/drawing/2010/main" val="0"/>
              </a:ext>
            </a:extLst>
          </a:blip>
          <a:srcRect l="28367" t="38309" r="21521" b="15541"/>
          <a:stretch/>
        </p:blipFill>
        <p:spPr>
          <a:xfrm>
            <a:off x="1051757" y="3376013"/>
            <a:ext cx="5133143" cy="2391216"/>
          </a:xfrm>
          <a:prstGeom prst="rect">
            <a:avLst/>
          </a:prstGeom>
        </p:spPr>
      </p:pic>
      <p:pic>
        <p:nvPicPr>
          <p:cNvPr id="9" name="Imagen 8" descr="345252.pdf - Adobe Acrobat Reader (32-bit)"/>
          <p:cNvPicPr>
            <a:picLocks noChangeAspect="1"/>
          </p:cNvPicPr>
          <p:nvPr/>
        </p:nvPicPr>
        <p:blipFill rotWithShape="1">
          <a:blip r:embed="rId8">
            <a:extLst>
              <a:ext uri="{28A0092B-C50C-407E-A947-70E740481C1C}">
                <a14:useLocalDpi xmlns:a14="http://schemas.microsoft.com/office/drawing/2010/main" val="0"/>
              </a:ext>
            </a:extLst>
          </a:blip>
          <a:srcRect l="12170" t="27848" r="61361" b="54379"/>
          <a:stretch/>
        </p:blipFill>
        <p:spPr>
          <a:xfrm>
            <a:off x="5864483" y="4317759"/>
            <a:ext cx="2591972" cy="880403"/>
          </a:xfrm>
          <a:prstGeom prst="rect">
            <a:avLst/>
          </a:prstGeom>
        </p:spPr>
      </p:pic>
      <p:pic>
        <p:nvPicPr>
          <p:cNvPr id="13" name="Imagen 12" descr="345252.pdf - Adobe Acrobat Reader (32-bit)"/>
          <p:cNvPicPr>
            <a:picLocks noChangeAspect="1"/>
          </p:cNvPicPr>
          <p:nvPr/>
        </p:nvPicPr>
        <p:blipFill rotWithShape="1">
          <a:blip r:embed="rId9">
            <a:extLst>
              <a:ext uri="{28A0092B-C50C-407E-A947-70E740481C1C}">
                <a14:useLocalDpi xmlns:a14="http://schemas.microsoft.com/office/drawing/2010/main" val="0"/>
              </a:ext>
            </a:extLst>
          </a:blip>
          <a:srcRect l="32282" t="38048" r="30606" b="9412"/>
          <a:stretch/>
        </p:blipFill>
        <p:spPr>
          <a:xfrm>
            <a:off x="7856238" y="2932013"/>
            <a:ext cx="3634153" cy="2602523"/>
          </a:xfrm>
          <a:prstGeom prst="rect">
            <a:avLst/>
          </a:prstGeom>
        </p:spPr>
      </p:pic>
      <p:sp>
        <p:nvSpPr>
          <p:cNvPr id="15" name="Rectángulo 14"/>
          <p:cNvSpPr/>
          <p:nvPr/>
        </p:nvSpPr>
        <p:spPr>
          <a:xfrm>
            <a:off x="7973854" y="5457827"/>
            <a:ext cx="3814285" cy="738664"/>
          </a:xfrm>
          <a:prstGeom prst="rect">
            <a:avLst/>
          </a:prstGeom>
        </p:spPr>
        <p:txBody>
          <a:bodyPr wrap="square">
            <a:spAutoFit/>
          </a:bodyPr>
          <a:lstStyle/>
          <a:p>
            <a:pPr marL="342900" indent="-342900">
              <a:buAutoNum type="alphaLcParenR"/>
            </a:pPr>
            <a:r>
              <a:rPr lang="es-ES" sz="1400" dirty="0" smtClean="0">
                <a:latin typeface="MinionPro-Regular"/>
              </a:rPr>
              <a:t>ULTRALUTE </a:t>
            </a:r>
            <a:r>
              <a:rPr lang="es-ES" sz="1400" dirty="0" err="1">
                <a:latin typeface="MinionPro-Regular"/>
              </a:rPr>
              <a:t>concentrator</a:t>
            </a:r>
            <a:r>
              <a:rPr lang="es-ES" sz="1400" dirty="0">
                <a:latin typeface="MinionPro-Regular"/>
              </a:rPr>
              <a:t> </a:t>
            </a:r>
            <a:r>
              <a:rPr lang="es-ES" sz="1400" dirty="0" err="1" smtClean="0">
                <a:latin typeface="MinionPro-Regular"/>
              </a:rPr>
              <a:t>device</a:t>
            </a:r>
            <a:r>
              <a:rPr lang="es-ES" sz="1400" dirty="0" smtClean="0">
                <a:latin typeface="MinionPro-Regular"/>
              </a:rPr>
              <a:t>; </a:t>
            </a:r>
          </a:p>
          <a:p>
            <a:pPr marL="342900" indent="-342900">
              <a:buAutoNum type="alphaLcParenR"/>
            </a:pPr>
            <a:r>
              <a:rPr lang="es-ES" sz="1400" dirty="0" smtClean="0">
                <a:latin typeface="MinionPro-Regular"/>
              </a:rPr>
              <a:t>ULTRALUTE </a:t>
            </a:r>
            <a:r>
              <a:rPr lang="es-ES" sz="1400" dirty="0" err="1">
                <a:latin typeface="MinionPro-Regular"/>
              </a:rPr>
              <a:t>concentrator</a:t>
            </a:r>
            <a:r>
              <a:rPr lang="es-ES" sz="1400" dirty="0">
                <a:latin typeface="MinionPro-Regular"/>
              </a:rPr>
              <a:t> </a:t>
            </a:r>
            <a:r>
              <a:rPr lang="es-ES" sz="1400" dirty="0" err="1">
                <a:latin typeface="MinionPro-Regular"/>
              </a:rPr>
              <a:t>device</a:t>
            </a:r>
            <a:r>
              <a:rPr lang="es-ES" sz="1400" dirty="0">
                <a:latin typeface="MinionPro-Regular"/>
              </a:rPr>
              <a:t> </a:t>
            </a:r>
            <a:r>
              <a:rPr lang="es-ES" sz="1400" dirty="0" err="1">
                <a:latin typeface="MinionPro-Regular"/>
              </a:rPr>
              <a:t>inline-coupled</a:t>
            </a:r>
            <a:r>
              <a:rPr lang="es-ES" sz="1400" dirty="0">
                <a:latin typeface="MinionPro-Regular"/>
              </a:rPr>
              <a:t> </a:t>
            </a:r>
            <a:r>
              <a:rPr lang="es-ES" sz="1400" dirty="0" err="1">
                <a:latin typeface="MinionPro-Regular"/>
              </a:rPr>
              <a:t>with</a:t>
            </a:r>
            <a:r>
              <a:rPr lang="es-ES" sz="1400" dirty="0">
                <a:latin typeface="MinionPro-Regular"/>
              </a:rPr>
              <a:t> a </a:t>
            </a:r>
            <a:r>
              <a:rPr lang="es-ES" sz="1400" dirty="0">
                <a:latin typeface="MinionMath-Capt"/>
              </a:rPr>
              <a:t>99</a:t>
            </a:r>
            <a:r>
              <a:rPr lang="es-ES" sz="1400" dirty="0">
                <a:latin typeface="MinionPro-Regular"/>
              </a:rPr>
              <a:t>mTc </a:t>
            </a:r>
            <a:r>
              <a:rPr lang="es-ES" sz="1400" dirty="0" err="1">
                <a:latin typeface="MinionPro-Regular"/>
              </a:rPr>
              <a:t>generator</a:t>
            </a:r>
            <a:r>
              <a:rPr lang="es-ES" sz="1400" dirty="0">
                <a:latin typeface="MinionPro-Regular"/>
              </a:rPr>
              <a:t>.</a:t>
            </a:r>
            <a:endParaRPr lang="es-ES" sz="1400" dirty="0"/>
          </a:p>
        </p:txBody>
      </p:sp>
      <p:sp>
        <p:nvSpPr>
          <p:cNvPr id="16" name="Rectángulo 15"/>
          <p:cNvSpPr/>
          <p:nvPr/>
        </p:nvSpPr>
        <p:spPr>
          <a:xfrm>
            <a:off x="1173352" y="5726159"/>
            <a:ext cx="5011548" cy="646331"/>
          </a:xfrm>
          <a:prstGeom prst="rect">
            <a:avLst/>
          </a:prstGeom>
        </p:spPr>
        <p:txBody>
          <a:bodyPr wrap="square">
            <a:spAutoFit/>
          </a:bodyPr>
          <a:lstStyle/>
          <a:p>
            <a:r>
              <a:rPr lang="en-US" sz="1200" dirty="0">
                <a:latin typeface="MinionPro-Regular"/>
              </a:rPr>
              <a:t>MEK extraction of </a:t>
            </a:r>
            <a:r>
              <a:rPr lang="en-US" sz="1200" dirty="0">
                <a:latin typeface="MinionMath-Capt"/>
              </a:rPr>
              <a:t>99</a:t>
            </a:r>
            <a:r>
              <a:rPr lang="en-US" sz="1200" dirty="0">
                <a:latin typeface="MinionPro-Regular"/>
              </a:rPr>
              <a:t>mTc using a tandem sorbent column system for </a:t>
            </a:r>
            <a:r>
              <a:rPr lang="en-US" sz="1200" dirty="0" err="1">
                <a:latin typeface="MinionPro-Regular"/>
              </a:rPr>
              <a:t>nonevaporation</a:t>
            </a:r>
            <a:r>
              <a:rPr lang="en-US" sz="1200" dirty="0">
                <a:latin typeface="MinionPro-Regular"/>
              </a:rPr>
              <a:t> removing of MEK from the extracted </a:t>
            </a:r>
            <a:r>
              <a:rPr lang="en-US" sz="1200" dirty="0" smtClean="0">
                <a:latin typeface="MinionMath-Capt"/>
              </a:rPr>
              <a:t>99</a:t>
            </a:r>
            <a:r>
              <a:rPr lang="en-US" sz="1200" dirty="0" smtClean="0">
                <a:latin typeface="MinionPro-Regular"/>
              </a:rPr>
              <a:t>mTc-MEK phase.</a:t>
            </a:r>
            <a:endParaRPr lang="es-ES" sz="1200" dirty="0"/>
          </a:p>
        </p:txBody>
      </p:sp>
    </p:spTree>
    <p:extLst>
      <p:ext uri="{BB962C8B-B14F-4D97-AF65-F5344CB8AC3E}">
        <p14:creationId xmlns:p14="http://schemas.microsoft.com/office/powerpoint/2010/main" val="78336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6 Rectángulo"/>
          <p:cNvSpPr/>
          <p:nvPr/>
        </p:nvSpPr>
        <p:spPr>
          <a:xfrm>
            <a:off x="5340660" y="730259"/>
            <a:ext cx="6325314" cy="830997"/>
          </a:xfrm>
          <a:prstGeom prst="rect">
            <a:avLst/>
          </a:prstGeom>
        </p:spPr>
        <p:txBody>
          <a:bodyPr wrap="square">
            <a:spAutoFit/>
          </a:bodyPr>
          <a:lstStyle/>
          <a:p>
            <a:r>
              <a:rPr lang="es-ES" sz="2400" b="1" dirty="0" err="1">
                <a:solidFill>
                  <a:schemeClr val="bg1"/>
                </a:solidFill>
                <a:cs typeface="Arial" panose="020B0604020202020204" pitchFamily="34" charset="0"/>
              </a:rPr>
              <a:t>What</a:t>
            </a:r>
            <a:r>
              <a:rPr lang="es-ES" sz="2400" b="1" dirty="0">
                <a:solidFill>
                  <a:schemeClr val="bg1"/>
                </a:solidFill>
                <a:cs typeface="Arial" panose="020B0604020202020204" pitchFamily="34" charset="0"/>
              </a:rPr>
              <a:t> </a:t>
            </a:r>
            <a:r>
              <a:rPr lang="es-ES" sz="2400" b="1" dirty="0" err="1">
                <a:solidFill>
                  <a:schemeClr val="bg1"/>
                </a:solidFill>
                <a:cs typeface="Arial" panose="020B0604020202020204" pitchFamily="34" charset="0"/>
              </a:rPr>
              <a:t>does</a:t>
            </a:r>
            <a:r>
              <a:rPr lang="es-ES" sz="2400" b="1" dirty="0">
                <a:solidFill>
                  <a:schemeClr val="bg1"/>
                </a:solidFill>
                <a:cs typeface="Arial" panose="020B0604020202020204" pitchFamily="34" charset="0"/>
              </a:rPr>
              <a:t> </a:t>
            </a:r>
            <a:r>
              <a:rPr lang="es-ES" sz="2400" b="1" dirty="0" err="1">
                <a:solidFill>
                  <a:schemeClr val="bg1"/>
                </a:solidFill>
                <a:cs typeface="Arial" panose="020B0604020202020204" pitchFamily="34" charset="0"/>
              </a:rPr>
              <a:t>it</a:t>
            </a:r>
            <a:r>
              <a:rPr lang="es-ES" sz="2400" b="1" dirty="0">
                <a:solidFill>
                  <a:schemeClr val="bg1"/>
                </a:solidFill>
                <a:cs typeface="Arial" panose="020B0604020202020204" pitchFamily="34" charset="0"/>
              </a:rPr>
              <a:t> mean to </a:t>
            </a:r>
            <a:r>
              <a:rPr lang="es-ES" sz="2400" b="1" dirty="0" err="1">
                <a:solidFill>
                  <a:schemeClr val="bg1"/>
                </a:solidFill>
                <a:cs typeface="Arial" panose="020B0604020202020204" pitchFamily="34" charset="0"/>
              </a:rPr>
              <a:t>obtain</a:t>
            </a:r>
            <a:r>
              <a:rPr lang="es-ES" sz="2400" b="1" dirty="0">
                <a:solidFill>
                  <a:schemeClr val="bg1"/>
                </a:solidFill>
                <a:cs typeface="Arial" panose="020B0604020202020204" pitchFamily="34" charset="0"/>
              </a:rPr>
              <a:t> 69.80 </a:t>
            </a:r>
            <a:r>
              <a:rPr lang="es-ES" sz="2400" b="1" dirty="0" err="1">
                <a:solidFill>
                  <a:schemeClr val="bg1"/>
                </a:solidFill>
                <a:cs typeface="Arial" panose="020B0604020202020204" pitchFamily="34" charset="0"/>
              </a:rPr>
              <a:t>TBq</a:t>
            </a:r>
            <a:r>
              <a:rPr lang="es-ES" sz="2400" b="1" dirty="0">
                <a:solidFill>
                  <a:schemeClr val="bg1"/>
                </a:solidFill>
                <a:cs typeface="Arial" panose="020B0604020202020204" pitchFamily="34" charset="0"/>
              </a:rPr>
              <a:t> of </a:t>
            </a:r>
            <a:r>
              <a:rPr lang="es-ES" sz="2400" b="1" dirty="0" err="1">
                <a:solidFill>
                  <a:schemeClr val="bg1"/>
                </a:solidFill>
                <a:cs typeface="Arial" panose="020B0604020202020204" pitchFamily="34" charset="0"/>
              </a:rPr>
              <a:t>molybdenum</a:t>
            </a:r>
            <a:r>
              <a:rPr lang="es-ES" sz="2400" b="1" dirty="0">
                <a:solidFill>
                  <a:schemeClr val="bg1"/>
                </a:solidFill>
                <a:cs typeface="Arial" panose="020B0604020202020204" pitchFamily="34" charset="0"/>
              </a:rPr>
              <a:t> </a:t>
            </a:r>
            <a:r>
              <a:rPr lang="es-ES" sz="2400" b="1" dirty="0" err="1">
                <a:solidFill>
                  <a:schemeClr val="bg1"/>
                </a:solidFill>
                <a:cs typeface="Arial" panose="020B0604020202020204" pitchFamily="34" charset="0"/>
              </a:rPr>
              <a:t>radioisotope</a:t>
            </a:r>
            <a:r>
              <a:rPr lang="es-ES" sz="2400" b="1" dirty="0">
                <a:solidFill>
                  <a:schemeClr val="bg1"/>
                </a:solidFill>
                <a:cs typeface="Arial" panose="020B0604020202020204" pitchFamily="34" charset="0"/>
              </a:rPr>
              <a:t>?</a:t>
            </a:r>
          </a:p>
        </p:txBody>
      </p:sp>
      <p:sp>
        <p:nvSpPr>
          <p:cNvPr id="7" name="66 Rectángulo"/>
          <p:cNvSpPr/>
          <p:nvPr/>
        </p:nvSpPr>
        <p:spPr>
          <a:xfrm>
            <a:off x="5371888" y="1786324"/>
            <a:ext cx="5563024" cy="830997"/>
          </a:xfrm>
          <a:prstGeom prst="rect">
            <a:avLst/>
          </a:prstGeom>
        </p:spPr>
        <p:txBody>
          <a:bodyPr wrap="square">
            <a:spAutoFit/>
          </a:bodyPr>
          <a:lstStyle/>
          <a:p>
            <a:r>
              <a:rPr lang="en-US" sz="2400" b="1" dirty="0">
                <a:solidFill>
                  <a:schemeClr val="bg1"/>
                </a:solidFill>
                <a:cs typeface="Times New Roman" panose="02020603050405020304" pitchFamily="18" charset="0"/>
              </a:rPr>
              <a:t>Why use the Mo-99 radioisotope </a:t>
            </a:r>
            <a:r>
              <a:rPr lang="es-ES" sz="2400" b="1" dirty="0" err="1">
                <a:solidFill>
                  <a:schemeClr val="bg1"/>
                </a:solidFill>
                <a:cs typeface="Arial" panose="020B0604020202020204" pitchFamily="34" charset="0"/>
              </a:rPr>
              <a:t>for</a:t>
            </a:r>
            <a:r>
              <a:rPr lang="es-ES" sz="2400" b="1" dirty="0">
                <a:solidFill>
                  <a:schemeClr val="bg1"/>
                </a:solidFill>
                <a:cs typeface="Arial" panose="020B0604020202020204" pitchFamily="34" charset="0"/>
              </a:rPr>
              <a:t> medical use</a:t>
            </a:r>
            <a:r>
              <a:rPr lang="en-US" sz="2400" b="1" dirty="0">
                <a:solidFill>
                  <a:schemeClr val="bg1"/>
                </a:solidFill>
                <a:cs typeface="Times New Roman" panose="02020603050405020304" pitchFamily="18" charset="0"/>
              </a:rPr>
              <a:t>?</a:t>
            </a:r>
            <a:endParaRPr lang="es-ES" sz="2400" b="1" dirty="0">
              <a:solidFill>
                <a:schemeClr val="bg1"/>
              </a:solidFill>
              <a:cs typeface="Arial" panose="020B0604020202020204" pitchFamily="34" charset="0"/>
            </a:endParaRPr>
          </a:p>
        </p:txBody>
      </p:sp>
      <p:sp>
        <p:nvSpPr>
          <p:cNvPr id="8" name="12 CuadroTexto"/>
          <p:cNvSpPr txBox="1"/>
          <p:nvPr/>
        </p:nvSpPr>
        <p:spPr>
          <a:xfrm>
            <a:off x="5375073" y="3430058"/>
            <a:ext cx="5479105" cy="1569660"/>
          </a:xfrm>
          <a:prstGeom prst="rect">
            <a:avLst/>
          </a:prstGeom>
        </p:spPr>
        <p:txBody>
          <a:bodyPr wrap="square">
            <a:spAutoFit/>
          </a:bodyPr>
          <a:lstStyle>
            <a:defPPr>
              <a:defRPr lang="es-ES"/>
            </a:defPPr>
            <a:lvl1pPr>
              <a:defRPr sz="2400" b="1">
                <a:solidFill>
                  <a:srgbClr val="000066"/>
                </a:solidFill>
                <a:cs typeface="Times New Roman" panose="02020603050405020304" pitchFamily="18" charset="0"/>
              </a:defRPr>
            </a:lvl1pPr>
          </a:lstStyle>
          <a:p>
            <a:r>
              <a:rPr lang="en-US" dirty="0">
                <a:solidFill>
                  <a:schemeClr val="bg1"/>
                </a:solidFill>
              </a:rPr>
              <a:t>Why DONES facility</a:t>
            </a:r>
            <a:r>
              <a:rPr lang="en-US" dirty="0" smtClean="0">
                <a:solidFill>
                  <a:schemeClr val="bg1"/>
                </a:solidFill>
              </a:rPr>
              <a:t>? </a:t>
            </a:r>
            <a:r>
              <a:rPr lang="en-US" dirty="0">
                <a:solidFill>
                  <a:schemeClr val="bg1"/>
                </a:solidFill>
              </a:rPr>
              <a:t>Which is our proposal? </a:t>
            </a:r>
            <a:endParaRPr lang="en-US" dirty="0" smtClean="0">
              <a:solidFill>
                <a:schemeClr val="bg1"/>
              </a:solidFill>
            </a:endParaRPr>
          </a:p>
          <a:p>
            <a:endParaRPr lang="en-GB" dirty="0">
              <a:solidFill>
                <a:schemeClr val="bg1"/>
              </a:solidFill>
            </a:endParaRPr>
          </a:p>
          <a:p>
            <a:r>
              <a:rPr lang="en-US" dirty="0" smtClean="0">
                <a:solidFill>
                  <a:schemeClr val="bg1"/>
                </a:solidFill>
              </a:rPr>
              <a:t> </a:t>
            </a:r>
            <a:endParaRPr lang="en-GB" dirty="0">
              <a:solidFill>
                <a:schemeClr val="bg1"/>
              </a:solidFill>
            </a:endParaRPr>
          </a:p>
        </p:txBody>
      </p:sp>
      <p:sp>
        <p:nvSpPr>
          <p:cNvPr id="2" name="Rectángulo 1"/>
          <p:cNvSpPr/>
          <p:nvPr/>
        </p:nvSpPr>
        <p:spPr>
          <a:xfrm>
            <a:off x="5375073" y="2778193"/>
            <a:ext cx="5033855" cy="461665"/>
          </a:xfrm>
          <a:prstGeom prst="rect">
            <a:avLst/>
          </a:prstGeom>
        </p:spPr>
        <p:txBody>
          <a:bodyPr wrap="square">
            <a:spAutoFit/>
          </a:bodyPr>
          <a:lstStyle/>
          <a:p>
            <a:r>
              <a:rPr lang="en-US" sz="2400" b="1" dirty="0">
                <a:solidFill>
                  <a:schemeClr val="bg1"/>
                </a:solidFill>
                <a:cs typeface="Times New Roman" panose="02020603050405020304" pitchFamily="18" charset="0"/>
              </a:rPr>
              <a:t>How to produce Mo-99 radioisotope? </a:t>
            </a:r>
            <a:endParaRPr lang="es-ES" sz="2400" b="1" dirty="0">
              <a:solidFill>
                <a:schemeClr val="bg1"/>
              </a:solidFill>
              <a:cs typeface="Times New Roman" panose="02020603050405020304" pitchFamily="18" charset="0"/>
            </a:endParaRPr>
          </a:p>
        </p:txBody>
      </p:sp>
      <p:sp>
        <p:nvSpPr>
          <p:cNvPr id="10" name="12 CuadroTexto"/>
          <p:cNvSpPr txBox="1"/>
          <p:nvPr/>
        </p:nvSpPr>
        <p:spPr>
          <a:xfrm>
            <a:off x="5343846" y="5417748"/>
            <a:ext cx="5065082" cy="461665"/>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r>
              <a:rPr lang="es-ES" sz="2400" dirty="0" err="1">
                <a:solidFill>
                  <a:schemeClr val="bg1"/>
                </a:solidFill>
                <a:latin typeface="+mn-lt"/>
              </a:rPr>
              <a:t>What</a:t>
            </a:r>
            <a:r>
              <a:rPr lang="es-ES" sz="2400" dirty="0">
                <a:solidFill>
                  <a:schemeClr val="bg1"/>
                </a:solidFill>
                <a:latin typeface="+mn-lt"/>
              </a:rPr>
              <a:t> can </a:t>
            </a:r>
            <a:r>
              <a:rPr lang="es-ES" sz="2400" dirty="0" err="1">
                <a:solidFill>
                  <a:schemeClr val="bg1"/>
                </a:solidFill>
                <a:latin typeface="+mn-lt"/>
              </a:rPr>
              <a:t>we</a:t>
            </a:r>
            <a:r>
              <a:rPr lang="es-ES" sz="2400" dirty="0">
                <a:solidFill>
                  <a:schemeClr val="bg1"/>
                </a:solidFill>
                <a:latin typeface="+mn-lt"/>
              </a:rPr>
              <a:t> </a:t>
            </a:r>
            <a:r>
              <a:rPr lang="es-ES" sz="2400" dirty="0" err="1">
                <a:solidFill>
                  <a:schemeClr val="bg1"/>
                </a:solidFill>
                <a:latin typeface="+mn-lt"/>
              </a:rPr>
              <a:t>conclude</a:t>
            </a:r>
            <a:r>
              <a:rPr lang="es-ES" sz="2400" dirty="0">
                <a:solidFill>
                  <a:schemeClr val="bg1"/>
                </a:solidFill>
                <a:latin typeface="+mn-lt"/>
              </a:rPr>
              <a:t>?</a:t>
            </a:r>
            <a:endParaRPr lang="en-US" sz="2400" dirty="0">
              <a:solidFill>
                <a:schemeClr val="bg1"/>
              </a:solidFill>
              <a:latin typeface="+mn-lt"/>
              <a:cs typeface="Calibri" panose="020F0502020204030204" pitchFamily="34" charset="0"/>
            </a:endParaRP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err="1">
                <a:solidFill>
                  <a:schemeClr val="bg2">
                    <a:lumMod val="10000"/>
                  </a:schemeClr>
                </a:solidFill>
                <a:latin typeface="+mn-lt"/>
              </a:rPr>
              <a:t>Outline</a:t>
            </a:r>
            <a:endParaRPr lang="es-ES" sz="4400" dirty="0">
              <a:solidFill>
                <a:schemeClr val="bg2">
                  <a:lumMod val="10000"/>
                </a:schemeClr>
              </a:solidFill>
              <a:latin typeface="+mn-lt"/>
            </a:endParaRP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2</a:t>
            </a:fld>
            <a:endParaRPr lang="es-ES"/>
          </a:p>
        </p:txBody>
      </p:sp>
      <p:sp>
        <p:nvSpPr>
          <p:cNvPr id="15" name="66 Rectángulo">
            <a:extLst>
              <a:ext uri="{FF2B5EF4-FFF2-40B4-BE49-F238E27FC236}">
                <a16:creationId xmlns:a16="http://schemas.microsoft.com/office/drawing/2014/main" id="{A56CC5E1-D1BA-AA4B-AE11-8933A05B2844}"/>
              </a:ext>
            </a:extLst>
          </p:cNvPr>
          <p:cNvSpPr/>
          <p:nvPr/>
        </p:nvSpPr>
        <p:spPr>
          <a:xfrm>
            <a:off x="5367006" y="4202144"/>
            <a:ext cx="5479105" cy="1200329"/>
          </a:xfrm>
          <a:prstGeom prst="rect">
            <a:avLst/>
          </a:prstGeom>
        </p:spPr>
        <p:txBody>
          <a:bodyPr wrap="square">
            <a:spAutoFit/>
          </a:bodyPr>
          <a:lstStyle/>
          <a:p>
            <a:pPr lvl="0" eaLnBrk="0" fontAlgn="base" hangingPunct="0">
              <a:spcBef>
                <a:spcPct val="0"/>
              </a:spcBef>
              <a:spcAft>
                <a:spcPct val="0"/>
              </a:spcAft>
            </a:pPr>
            <a:endParaRPr lang="es-ES" altLang="es-ES" sz="2400" b="1" dirty="0" smtClean="0">
              <a:solidFill>
                <a:schemeClr val="bg1"/>
              </a:solidFill>
            </a:endParaRPr>
          </a:p>
          <a:p>
            <a:pPr lvl="0" eaLnBrk="0" fontAlgn="base" hangingPunct="0">
              <a:spcBef>
                <a:spcPct val="0"/>
              </a:spcBef>
              <a:spcAft>
                <a:spcPct val="0"/>
              </a:spcAft>
            </a:pPr>
            <a:r>
              <a:rPr lang="es-ES" altLang="es-ES" sz="2400" b="1" dirty="0" err="1" smtClean="0">
                <a:solidFill>
                  <a:schemeClr val="bg1"/>
                </a:solidFill>
              </a:rPr>
              <a:t>What</a:t>
            </a:r>
            <a:r>
              <a:rPr lang="es-ES" altLang="es-ES" sz="2400" b="1" dirty="0" smtClean="0">
                <a:solidFill>
                  <a:schemeClr val="bg1"/>
                </a:solidFill>
              </a:rPr>
              <a:t> </a:t>
            </a:r>
            <a:r>
              <a:rPr lang="es-ES" altLang="es-ES" sz="2400" b="1" dirty="0">
                <a:solidFill>
                  <a:schemeClr val="bg1"/>
                </a:solidFill>
              </a:rPr>
              <a:t>are </a:t>
            </a:r>
            <a:r>
              <a:rPr lang="es-ES" altLang="es-ES" sz="2400" b="1" dirty="0" err="1">
                <a:solidFill>
                  <a:schemeClr val="bg1"/>
                </a:solidFill>
              </a:rPr>
              <a:t>the</a:t>
            </a:r>
            <a:r>
              <a:rPr lang="es-ES" altLang="es-ES" sz="2400" b="1" dirty="0">
                <a:solidFill>
                  <a:schemeClr val="bg1"/>
                </a:solidFill>
              </a:rPr>
              <a:t> </a:t>
            </a:r>
            <a:r>
              <a:rPr lang="es-ES" altLang="es-ES" sz="2400" b="1" dirty="0" err="1">
                <a:solidFill>
                  <a:schemeClr val="bg1"/>
                </a:solidFill>
              </a:rPr>
              <a:t>technological</a:t>
            </a:r>
            <a:r>
              <a:rPr lang="es-ES" altLang="es-ES" sz="2400" b="1" dirty="0">
                <a:solidFill>
                  <a:schemeClr val="bg1"/>
                </a:solidFill>
              </a:rPr>
              <a:t> </a:t>
            </a:r>
            <a:r>
              <a:rPr lang="es-ES" altLang="es-ES" sz="2400" b="1" dirty="0" err="1">
                <a:solidFill>
                  <a:schemeClr val="bg1"/>
                </a:solidFill>
              </a:rPr>
              <a:t>challenges</a:t>
            </a:r>
            <a:r>
              <a:rPr lang="es-ES" altLang="es-ES" sz="2400" b="1" dirty="0">
                <a:solidFill>
                  <a:schemeClr val="bg1"/>
                </a:solidFill>
              </a:rPr>
              <a:t> in DONES?</a:t>
            </a:r>
          </a:p>
        </p:txBody>
      </p:sp>
    </p:spTree>
    <p:extLst>
      <p:ext uri="{BB962C8B-B14F-4D97-AF65-F5344CB8AC3E}">
        <p14:creationId xmlns:p14="http://schemas.microsoft.com/office/powerpoint/2010/main" val="151426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2 CuadroTexto"/>
          <p:cNvSpPr txBox="1"/>
          <p:nvPr/>
        </p:nvSpPr>
        <p:spPr>
          <a:xfrm>
            <a:off x="5398233" y="5116589"/>
            <a:ext cx="5065082" cy="584775"/>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r>
              <a:rPr lang="es-ES" dirty="0" err="1">
                <a:solidFill>
                  <a:schemeClr val="bg1"/>
                </a:solidFill>
                <a:latin typeface="+mn-lt"/>
              </a:rPr>
              <a:t>What</a:t>
            </a:r>
            <a:r>
              <a:rPr lang="es-ES" dirty="0">
                <a:solidFill>
                  <a:schemeClr val="bg1"/>
                </a:solidFill>
                <a:latin typeface="+mn-lt"/>
              </a:rPr>
              <a:t> can </a:t>
            </a:r>
            <a:r>
              <a:rPr lang="es-ES" dirty="0" err="1">
                <a:solidFill>
                  <a:schemeClr val="bg1"/>
                </a:solidFill>
                <a:latin typeface="+mn-lt"/>
              </a:rPr>
              <a:t>we</a:t>
            </a:r>
            <a:r>
              <a:rPr lang="es-ES" dirty="0">
                <a:solidFill>
                  <a:schemeClr val="bg1"/>
                </a:solidFill>
                <a:latin typeface="+mn-lt"/>
              </a:rPr>
              <a:t> </a:t>
            </a:r>
            <a:r>
              <a:rPr lang="es-ES" dirty="0" err="1">
                <a:solidFill>
                  <a:schemeClr val="bg1"/>
                </a:solidFill>
                <a:latin typeface="+mn-lt"/>
              </a:rPr>
              <a:t>conclude</a:t>
            </a:r>
            <a:r>
              <a:rPr lang="es-ES" dirty="0">
                <a:solidFill>
                  <a:schemeClr val="bg1"/>
                </a:solidFill>
                <a:latin typeface="+mn-lt"/>
              </a:rPr>
              <a:t>?</a:t>
            </a:r>
            <a:endParaRPr lang="en-US" dirty="0">
              <a:solidFill>
                <a:schemeClr val="bg1"/>
              </a:solidFill>
              <a:latin typeface="+mn-lt"/>
              <a:cs typeface="Calibri" panose="020F0502020204030204" pitchFamily="34" charset="0"/>
            </a:endParaRP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err="1">
                <a:solidFill>
                  <a:schemeClr val="bg2">
                    <a:lumMod val="10000"/>
                  </a:schemeClr>
                </a:solidFill>
              </a:rPr>
              <a:t>Outline</a:t>
            </a:r>
            <a:endParaRPr lang="es-ES" sz="4400" dirty="0">
              <a:solidFill>
                <a:schemeClr val="bg2">
                  <a:lumMod val="10000"/>
                </a:schemeClr>
              </a:solidFill>
              <a:latin typeface="+mn-lt"/>
            </a:endParaRP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20</a:t>
            </a:fld>
            <a:endParaRPr lang="es-ES"/>
          </a:p>
        </p:txBody>
      </p:sp>
    </p:spTree>
    <p:extLst>
      <p:ext uri="{BB962C8B-B14F-4D97-AF65-F5344CB8AC3E}">
        <p14:creationId xmlns:p14="http://schemas.microsoft.com/office/powerpoint/2010/main" val="228281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450A7-F4B0-B14E-9EB0-2FC0AA195240}"/>
              </a:ext>
            </a:extLst>
          </p:cNvPr>
          <p:cNvSpPr>
            <a:spLocks noGrp="1"/>
          </p:cNvSpPr>
          <p:nvPr>
            <p:ph type="title"/>
          </p:nvPr>
        </p:nvSpPr>
        <p:spPr/>
        <p:txBody>
          <a:bodyPr/>
          <a:lstStyle/>
          <a:p>
            <a:r>
              <a:rPr lang="es-ES" dirty="0" err="1">
                <a:solidFill>
                  <a:schemeClr val="bg1"/>
                </a:solidFill>
              </a:rPr>
              <a:t>What</a:t>
            </a:r>
            <a:r>
              <a:rPr lang="es-ES" dirty="0">
                <a:solidFill>
                  <a:schemeClr val="bg1"/>
                </a:solidFill>
              </a:rPr>
              <a:t> can </a:t>
            </a:r>
            <a:r>
              <a:rPr lang="es-ES" dirty="0" err="1">
                <a:solidFill>
                  <a:schemeClr val="bg1"/>
                </a:solidFill>
              </a:rPr>
              <a:t>we</a:t>
            </a:r>
            <a:r>
              <a:rPr lang="es-ES" dirty="0">
                <a:solidFill>
                  <a:schemeClr val="bg1"/>
                </a:solidFill>
              </a:rPr>
              <a:t> </a:t>
            </a:r>
            <a:r>
              <a:rPr lang="es-ES" dirty="0" err="1">
                <a:solidFill>
                  <a:schemeClr val="bg1"/>
                </a:solidFill>
              </a:rPr>
              <a:t>conclude</a:t>
            </a:r>
            <a:r>
              <a:rPr lang="es-ES" dirty="0">
                <a:solidFill>
                  <a:schemeClr val="bg1"/>
                </a:solidFill>
              </a:rPr>
              <a:t>?</a:t>
            </a:r>
            <a:endParaRPr lang="es-ES" dirty="0"/>
          </a:p>
        </p:txBody>
      </p:sp>
      <p:sp>
        <p:nvSpPr>
          <p:cNvPr id="4" name="Marcador de fecha 3">
            <a:extLst>
              <a:ext uri="{FF2B5EF4-FFF2-40B4-BE49-F238E27FC236}">
                <a16:creationId xmlns:a16="http://schemas.microsoft.com/office/drawing/2014/main" id="{FC45D061-B179-A740-9D1F-37CCF2298F06}"/>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2257B724-2B63-224E-9020-3DB3AE57CE87}"/>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9E2EFC92-831A-EA40-AA77-26A199ED22B6}"/>
              </a:ext>
            </a:extLst>
          </p:cNvPr>
          <p:cNvSpPr>
            <a:spLocks noGrp="1"/>
          </p:cNvSpPr>
          <p:nvPr>
            <p:ph type="sldNum" sz="quarter" idx="12"/>
          </p:nvPr>
        </p:nvSpPr>
        <p:spPr/>
        <p:txBody>
          <a:bodyPr/>
          <a:lstStyle/>
          <a:p>
            <a:fld id="{000BE7D5-5C85-8642-9089-F9C791E71C3B}" type="slidenum">
              <a:rPr lang="es-ES" smtClean="0"/>
              <a:t>21</a:t>
            </a:fld>
            <a:endParaRPr lang="es-ES"/>
          </a:p>
        </p:txBody>
      </p:sp>
      <p:graphicFrame>
        <p:nvGraphicFramePr>
          <p:cNvPr id="10" name="Diagrama 9"/>
          <p:cNvGraphicFramePr/>
          <p:nvPr>
            <p:extLst>
              <p:ext uri="{D42A27DB-BD31-4B8C-83A1-F6EECF244321}">
                <p14:modId xmlns:p14="http://schemas.microsoft.com/office/powerpoint/2010/main" val="1577477479"/>
              </p:ext>
            </p:extLst>
          </p:nvPr>
        </p:nvGraphicFramePr>
        <p:xfrm>
          <a:off x="1472141" y="1472493"/>
          <a:ext cx="8054631" cy="4478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4041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sz="1600" dirty="0">
              <a:solidFill>
                <a:srgbClr val="FF0000"/>
              </a:solidFill>
            </a:endParaRPr>
          </a:p>
          <a:p>
            <a:pPr marL="0" indent="0">
              <a:buNone/>
            </a:pPr>
            <a:endParaRPr lang="es-ES" sz="1600" dirty="0">
              <a:solidFill>
                <a:srgbClr val="FF0000"/>
              </a:solidFill>
            </a:endParaRPr>
          </a:p>
          <a:p>
            <a:endParaRPr lang="es-ES" dirty="0"/>
          </a:p>
          <a:p>
            <a:endParaRPr lang="es-ES" dirty="0"/>
          </a:p>
        </p:txBody>
      </p:sp>
      <p:sp>
        <p:nvSpPr>
          <p:cNvPr id="7" name="Marcador de fecha 6">
            <a:extLst>
              <a:ext uri="{FF2B5EF4-FFF2-40B4-BE49-F238E27FC236}">
                <a16:creationId xmlns:a16="http://schemas.microsoft.com/office/drawing/2014/main" id="{678B4D66-2220-ED4B-8192-EF87625CB9E5}"/>
              </a:ext>
            </a:extLst>
          </p:cNvPr>
          <p:cNvSpPr>
            <a:spLocks noGrp="1"/>
          </p:cNvSpPr>
          <p:nvPr>
            <p:ph type="dt" sz="half" idx="10"/>
          </p:nvPr>
        </p:nvSpPr>
        <p:spPr/>
        <p:txBody>
          <a:bodyPr/>
          <a:lstStyle/>
          <a:p>
            <a:r>
              <a:rPr lang="es-ES"/>
              <a:t>1st-2nd October 2024</a:t>
            </a:r>
          </a:p>
        </p:txBody>
      </p:sp>
      <p:sp>
        <p:nvSpPr>
          <p:cNvPr id="8" name="Marcador de pie de página 7">
            <a:extLst>
              <a:ext uri="{FF2B5EF4-FFF2-40B4-BE49-F238E27FC236}">
                <a16:creationId xmlns:a16="http://schemas.microsoft.com/office/drawing/2014/main" id="{D32E0811-3234-2047-BEDE-14911E917B58}"/>
              </a:ext>
            </a:extLst>
          </p:cNvPr>
          <p:cNvSpPr>
            <a:spLocks noGrp="1"/>
          </p:cNvSpPr>
          <p:nvPr>
            <p:ph type="ftr" sz="quarter" idx="11"/>
          </p:nvPr>
        </p:nvSpPr>
        <p:spPr/>
        <p:txBody>
          <a:bodyPr/>
          <a:lstStyle/>
          <a:p>
            <a:r>
              <a:rPr lang="es-ES"/>
              <a:t>M.I. Ortiz  Third DONEs USERS</a:t>
            </a:r>
          </a:p>
        </p:txBody>
      </p:sp>
      <p:sp>
        <p:nvSpPr>
          <p:cNvPr id="9" name="Marcador de número de diapositiva 8">
            <a:extLst>
              <a:ext uri="{FF2B5EF4-FFF2-40B4-BE49-F238E27FC236}">
                <a16:creationId xmlns:a16="http://schemas.microsoft.com/office/drawing/2014/main" id="{D56685FD-B648-6246-9269-7ECDEC3E1E61}"/>
              </a:ext>
            </a:extLst>
          </p:cNvPr>
          <p:cNvSpPr>
            <a:spLocks noGrp="1"/>
          </p:cNvSpPr>
          <p:nvPr>
            <p:ph type="sldNum" sz="quarter" idx="12"/>
          </p:nvPr>
        </p:nvSpPr>
        <p:spPr/>
        <p:txBody>
          <a:bodyPr/>
          <a:lstStyle/>
          <a:p>
            <a:fld id="{000BE7D5-5C85-8642-9089-F9C791E71C3B}" type="slidenum">
              <a:rPr lang="es-ES" smtClean="0"/>
              <a:t>22</a:t>
            </a:fld>
            <a:endParaRPr lang="es-ES"/>
          </a:p>
        </p:txBody>
      </p:sp>
      <p:sp>
        <p:nvSpPr>
          <p:cNvPr id="4" name="Rectangle 1"/>
          <p:cNvSpPr>
            <a:spLocks noChangeArrowheads="1"/>
          </p:cNvSpPr>
          <p:nvPr/>
        </p:nvSpPr>
        <p:spPr bwMode="auto">
          <a:xfrm>
            <a:off x="1369572" y="2662044"/>
            <a:ext cx="3175994" cy="120546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4000" b="1" i="0" u="none" strike="noStrike" cap="none" normalizeH="0" baseline="0" dirty="0" err="1">
                <a:ln>
                  <a:noFill/>
                </a:ln>
                <a:solidFill>
                  <a:srgbClr val="C44ECB"/>
                </a:solidFill>
                <a:effectLst/>
                <a:latin typeface="Bradley Hand ITC" panose="03070402050302030203" pitchFamily="66" charset="0"/>
              </a:rPr>
              <a:t>Any</a:t>
            </a:r>
            <a:r>
              <a:rPr kumimoji="0" lang="es-ES" altLang="es-ES" sz="4000" b="1" i="0" u="none" strike="noStrike" cap="none" normalizeH="0" baseline="0" dirty="0">
                <a:ln>
                  <a:noFill/>
                </a:ln>
                <a:solidFill>
                  <a:srgbClr val="C44ECB"/>
                </a:solidFill>
                <a:effectLst/>
                <a:latin typeface="Bradley Hand ITC" panose="03070402050302030203" pitchFamily="66" charset="0"/>
              </a:rPr>
              <a:t> </a:t>
            </a:r>
            <a:r>
              <a:rPr kumimoji="0" lang="es-ES" altLang="es-ES" sz="4000" b="1" i="0" u="none" strike="noStrike" cap="none" normalizeH="0" baseline="0" dirty="0" err="1">
                <a:ln>
                  <a:noFill/>
                </a:ln>
                <a:solidFill>
                  <a:srgbClr val="C44ECB"/>
                </a:solidFill>
                <a:effectLst/>
                <a:latin typeface="Bradley Hand ITC" panose="03070402050302030203" pitchFamily="66" charset="0"/>
              </a:rPr>
              <a:t>answers</a:t>
            </a:r>
            <a:r>
              <a:rPr kumimoji="0" lang="es-ES" altLang="es-ES" sz="4000" b="1" i="0" u="none" strike="noStrike" cap="none" normalizeH="0" baseline="0" dirty="0">
                <a:ln>
                  <a:noFill/>
                </a:ln>
                <a:solidFill>
                  <a:srgbClr val="C44ECB"/>
                </a:solidFill>
                <a:effectLst/>
                <a:latin typeface="Bradley Hand ITC" panose="03070402050302030203" pitchFamily="66" charset="0"/>
              </a:rPr>
              <a:t>, </a:t>
            </a:r>
            <a:r>
              <a:rPr kumimoji="0" lang="es-ES" altLang="es-ES" sz="4000" b="1" i="0" u="none" strike="noStrike" cap="none" normalizeH="0" baseline="0" dirty="0" err="1">
                <a:ln>
                  <a:noFill/>
                </a:ln>
                <a:solidFill>
                  <a:srgbClr val="C44ECB"/>
                </a:solidFill>
                <a:effectLst/>
                <a:latin typeface="Bradley Hand ITC" panose="03070402050302030203" pitchFamily="66" charset="0"/>
              </a:rPr>
              <a:t>please</a:t>
            </a:r>
            <a:r>
              <a:rPr kumimoji="0" lang="es-ES" altLang="es-ES" sz="4000" b="1" i="0" u="none" strike="noStrike" cap="none" normalizeH="0" baseline="0" dirty="0">
                <a:ln>
                  <a:noFill/>
                </a:ln>
                <a:solidFill>
                  <a:srgbClr val="C44ECB"/>
                </a:solidFill>
                <a:effectLst/>
                <a:latin typeface="Bradley Hand ITC" panose="03070402050302030203" pitchFamily="66" charset="0"/>
              </a:rPr>
              <a:t>? </a:t>
            </a:r>
          </a:p>
        </p:txBody>
      </p:sp>
      <p:sp>
        <p:nvSpPr>
          <p:cNvPr id="10" name="Rectangle 1"/>
          <p:cNvSpPr>
            <a:spLocks noChangeArrowheads="1"/>
          </p:cNvSpPr>
          <p:nvPr/>
        </p:nvSpPr>
        <p:spPr bwMode="auto">
          <a:xfrm>
            <a:off x="4748654" y="2218735"/>
            <a:ext cx="3020602" cy="5899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4000" b="1" dirty="0" err="1">
                <a:solidFill>
                  <a:srgbClr val="C44ECB"/>
                </a:solidFill>
                <a:latin typeface="Chiller" panose="04020404031007020602" pitchFamily="82" charset="0"/>
              </a:rPr>
              <a:t>A</a:t>
            </a:r>
            <a:r>
              <a:rPr kumimoji="0" lang="es-ES" altLang="es-ES" sz="4000" b="1" i="0" u="none" strike="noStrike" cap="none" normalizeH="0" baseline="0" dirty="0" err="1">
                <a:ln>
                  <a:noFill/>
                </a:ln>
                <a:solidFill>
                  <a:srgbClr val="C44ECB"/>
                </a:solidFill>
                <a:effectLst/>
                <a:latin typeface="Chiller" panose="04020404031007020602" pitchFamily="82" charset="0"/>
              </a:rPr>
              <a:t>ny</a:t>
            </a:r>
            <a:r>
              <a:rPr kumimoji="0" lang="es-ES" altLang="es-ES" sz="4000" b="1" i="0" u="none" strike="noStrike" cap="none" normalizeH="0" baseline="0" dirty="0">
                <a:ln>
                  <a:noFill/>
                </a:ln>
                <a:solidFill>
                  <a:srgbClr val="C44ECB"/>
                </a:solidFill>
                <a:effectLst/>
                <a:latin typeface="Chiller" panose="04020404031007020602" pitchFamily="82" charset="0"/>
              </a:rPr>
              <a:t> </a:t>
            </a:r>
            <a:r>
              <a:rPr kumimoji="0" lang="es-ES" altLang="es-ES" sz="4000" b="1" i="0" u="none" strike="noStrike" cap="none" normalizeH="0" baseline="0" dirty="0" err="1">
                <a:ln>
                  <a:noFill/>
                </a:ln>
                <a:solidFill>
                  <a:srgbClr val="C44ECB"/>
                </a:solidFill>
                <a:effectLst/>
                <a:latin typeface="Chiller" panose="04020404031007020602" pitchFamily="82" charset="0"/>
              </a:rPr>
              <a:t>answer</a:t>
            </a:r>
            <a:r>
              <a:rPr kumimoji="0" lang="es-ES" altLang="es-ES" sz="4000" b="1" i="0" u="none" strike="noStrike" cap="none" normalizeH="0" baseline="0" dirty="0">
                <a:ln>
                  <a:noFill/>
                </a:ln>
                <a:solidFill>
                  <a:srgbClr val="C44ECB"/>
                </a:solidFill>
                <a:effectLst/>
                <a:latin typeface="Chiller" panose="04020404031007020602" pitchFamily="82" charset="0"/>
              </a:rPr>
              <a:t>? </a:t>
            </a:r>
          </a:p>
        </p:txBody>
      </p:sp>
      <p:sp>
        <p:nvSpPr>
          <p:cNvPr id="12" name="Rectangle 1"/>
          <p:cNvSpPr>
            <a:spLocks noChangeArrowheads="1"/>
          </p:cNvSpPr>
          <p:nvPr/>
        </p:nvSpPr>
        <p:spPr bwMode="auto">
          <a:xfrm>
            <a:off x="2363273" y="4056795"/>
            <a:ext cx="2617194" cy="120546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4000" b="1" dirty="0" err="1">
                <a:solidFill>
                  <a:srgbClr val="C44ECB"/>
                </a:solidFill>
                <a:latin typeface="Tempus Sans ITC" panose="04020404030D07020202" pitchFamily="82" charset="0"/>
              </a:rPr>
              <a:t>A</a:t>
            </a:r>
            <a:r>
              <a:rPr kumimoji="0" lang="es-ES" altLang="es-ES" sz="4000" b="1" i="0" u="none" strike="noStrike" cap="none" normalizeH="0" baseline="0" dirty="0" err="1">
                <a:ln>
                  <a:noFill/>
                </a:ln>
                <a:solidFill>
                  <a:srgbClr val="C44ECB"/>
                </a:solidFill>
                <a:effectLst/>
                <a:latin typeface="Tempus Sans ITC" panose="04020404030D07020202" pitchFamily="82" charset="0"/>
              </a:rPr>
              <a:t>ny</a:t>
            </a:r>
            <a:r>
              <a:rPr kumimoji="0" lang="es-ES" altLang="es-ES" sz="4000" b="1" i="0" u="none" strike="noStrike" cap="none" normalizeH="0" baseline="0" dirty="0">
                <a:ln>
                  <a:noFill/>
                </a:ln>
                <a:solidFill>
                  <a:srgbClr val="C44ECB"/>
                </a:solidFill>
                <a:effectLst/>
                <a:latin typeface="Tempus Sans ITC" panose="04020404030D07020202" pitchFamily="82" charset="0"/>
              </a:rPr>
              <a:t> </a:t>
            </a:r>
            <a:r>
              <a:rPr kumimoji="0" lang="es-ES" altLang="es-ES" sz="4000" b="1" i="0" u="none" strike="noStrike" cap="none" normalizeH="0" baseline="0" dirty="0" err="1">
                <a:ln>
                  <a:noFill/>
                </a:ln>
                <a:solidFill>
                  <a:srgbClr val="C44ECB"/>
                </a:solidFill>
                <a:effectLst/>
                <a:latin typeface="Tempus Sans ITC" panose="04020404030D07020202" pitchFamily="82" charset="0"/>
              </a:rPr>
              <a:t>answer</a:t>
            </a:r>
            <a:r>
              <a:rPr kumimoji="0" lang="es-ES" altLang="es-ES" sz="4000" b="1" i="0" u="none" strike="noStrike" cap="none" normalizeH="0" baseline="0" dirty="0">
                <a:ln>
                  <a:noFill/>
                </a:ln>
                <a:solidFill>
                  <a:srgbClr val="C44ECB"/>
                </a:solidFill>
                <a:effectLst/>
                <a:latin typeface="Tempus Sans ITC" panose="04020404030D07020202" pitchFamily="82" charset="0"/>
              </a:rPr>
              <a:t>? </a:t>
            </a:r>
          </a:p>
        </p:txBody>
      </p:sp>
      <p:sp>
        <p:nvSpPr>
          <p:cNvPr id="13" name="Rectangle 1"/>
          <p:cNvSpPr>
            <a:spLocks noChangeArrowheads="1"/>
          </p:cNvSpPr>
          <p:nvPr/>
        </p:nvSpPr>
        <p:spPr bwMode="auto">
          <a:xfrm>
            <a:off x="8885649" y="4167148"/>
            <a:ext cx="2617194" cy="120546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4000" b="1" dirty="0" err="1">
                <a:solidFill>
                  <a:srgbClr val="C44ECB"/>
                </a:solidFill>
                <a:latin typeface="Tempus Sans ITC" panose="04020404030D07020202" pitchFamily="82" charset="0"/>
              </a:rPr>
              <a:t>A</a:t>
            </a:r>
            <a:r>
              <a:rPr kumimoji="0" lang="es-ES" altLang="es-ES" sz="4000" b="1" i="0" u="none" strike="noStrike" cap="none" normalizeH="0" baseline="0" dirty="0" err="1">
                <a:ln>
                  <a:noFill/>
                </a:ln>
                <a:solidFill>
                  <a:srgbClr val="C44ECB"/>
                </a:solidFill>
                <a:effectLst/>
                <a:latin typeface="Tempus Sans ITC" panose="04020404030D07020202" pitchFamily="82" charset="0"/>
              </a:rPr>
              <a:t>ny</a:t>
            </a:r>
            <a:r>
              <a:rPr kumimoji="0" lang="es-ES" altLang="es-ES" sz="4000" b="1" i="0" u="none" strike="noStrike" cap="none" normalizeH="0" baseline="0" dirty="0">
                <a:ln>
                  <a:noFill/>
                </a:ln>
                <a:solidFill>
                  <a:srgbClr val="C44ECB"/>
                </a:solidFill>
                <a:effectLst/>
                <a:latin typeface="Tempus Sans ITC" panose="04020404030D07020202" pitchFamily="82" charset="0"/>
              </a:rPr>
              <a:t> </a:t>
            </a:r>
            <a:r>
              <a:rPr kumimoji="0" lang="es-ES" altLang="es-ES" sz="4000" b="1" i="0" u="none" strike="noStrike" cap="none" normalizeH="0" baseline="0" dirty="0" err="1">
                <a:ln>
                  <a:noFill/>
                </a:ln>
                <a:solidFill>
                  <a:srgbClr val="C44ECB"/>
                </a:solidFill>
                <a:effectLst/>
                <a:latin typeface="Tempus Sans ITC" panose="04020404030D07020202" pitchFamily="82" charset="0"/>
              </a:rPr>
              <a:t>answer</a:t>
            </a:r>
            <a:r>
              <a:rPr kumimoji="0" lang="es-ES" altLang="es-ES" sz="4000" b="1" i="0" u="none" strike="noStrike" cap="none" normalizeH="0" baseline="0" dirty="0">
                <a:ln>
                  <a:noFill/>
                </a:ln>
                <a:solidFill>
                  <a:srgbClr val="C44ECB"/>
                </a:solidFill>
                <a:effectLst/>
                <a:latin typeface="Tempus Sans ITC" panose="04020404030D07020202" pitchFamily="82" charset="0"/>
              </a:rPr>
              <a:t>? </a:t>
            </a:r>
          </a:p>
        </p:txBody>
      </p:sp>
      <p:sp>
        <p:nvSpPr>
          <p:cNvPr id="14" name="Rectangle 1"/>
          <p:cNvSpPr>
            <a:spLocks noChangeArrowheads="1"/>
          </p:cNvSpPr>
          <p:nvPr/>
        </p:nvSpPr>
        <p:spPr bwMode="auto">
          <a:xfrm>
            <a:off x="8252931" y="2513691"/>
            <a:ext cx="2617194" cy="5899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4000" b="1" dirty="0" err="1">
                <a:solidFill>
                  <a:srgbClr val="C44ECB"/>
                </a:solidFill>
                <a:latin typeface="Freestyle Script" panose="030804020302050B0404" pitchFamily="66" charset="0"/>
              </a:rPr>
              <a:t>A</a:t>
            </a:r>
            <a:r>
              <a:rPr kumimoji="0" lang="es-ES" altLang="es-ES" sz="4000" b="1" i="0" u="none" strike="noStrike" cap="none" normalizeH="0" baseline="0" dirty="0" err="1">
                <a:ln>
                  <a:noFill/>
                </a:ln>
                <a:solidFill>
                  <a:srgbClr val="C44ECB"/>
                </a:solidFill>
                <a:effectLst/>
                <a:latin typeface="Freestyle Script" panose="030804020302050B0404" pitchFamily="66" charset="0"/>
              </a:rPr>
              <a:t>ny</a:t>
            </a:r>
            <a:r>
              <a:rPr kumimoji="0" lang="es-ES" altLang="es-ES" sz="4000" b="1" i="0" u="none" strike="noStrike" cap="none" normalizeH="0" baseline="0" dirty="0">
                <a:ln>
                  <a:noFill/>
                </a:ln>
                <a:solidFill>
                  <a:srgbClr val="C44ECB"/>
                </a:solidFill>
                <a:effectLst/>
                <a:latin typeface="Freestyle Script" panose="030804020302050B0404" pitchFamily="66" charset="0"/>
              </a:rPr>
              <a:t> </a:t>
            </a:r>
            <a:r>
              <a:rPr kumimoji="0" lang="es-ES" altLang="es-ES" sz="4000" b="1" i="0" u="none" strike="noStrike" cap="none" normalizeH="0" baseline="0" dirty="0" err="1">
                <a:ln>
                  <a:noFill/>
                </a:ln>
                <a:solidFill>
                  <a:srgbClr val="C44ECB"/>
                </a:solidFill>
                <a:effectLst/>
                <a:latin typeface="Freestyle Script" panose="030804020302050B0404" pitchFamily="66" charset="0"/>
              </a:rPr>
              <a:t>answer</a:t>
            </a:r>
            <a:r>
              <a:rPr kumimoji="0" lang="es-ES" altLang="es-ES" sz="4000" b="1" i="0" u="none" strike="noStrike" cap="none" normalizeH="0" baseline="0" dirty="0">
                <a:ln>
                  <a:noFill/>
                </a:ln>
                <a:solidFill>
                  <a:srgbClr val="C44ECB"/>
                </a:solidFill>
                <a:effectLst/>
                <a:latin typeface="Freestyle Script" panose="030804020302050B0404" pitchFamily="66" charset="0"/>
              </a:rPr>
              <a:t>? </a:t>
            </a:r>
          </a:p>
        </p:txBody>
      </p:sp>
      <p:sp>
        <p:nvSpPr>
          <p:cNvPr id="5" name="CuadroTexto 4">
            <a:extLst>
              <a:ext uri="{FF2B5EF4-FFF2-40B4-BE49-F238E27FC236}">
                <a16:creationId xmlns:a16="http://schemas.microsoft.com/office/drawing/2014/main" id="{2B274E6D-1127-8F45-92E2-49BE33E2DFE5}"/>
              </a:ext>
            </a:extLst>
          </p:cNvPr>
          <p:cNvSpPr txBox="1"/>
          <p:nvPr/>
        </p:nvSpPr>
        <p:spPr>
          <a:xfrm>
            <a:off x="1027522" y="1253100"/>
            <a:ext cx="6447934" cy="646331"/>
          </a:xfrm>
          <a:prstGeom prst="rect">
            <a:avLst/>
          </a:prstGeom>
          <a:noFill/>
        </p:spPr>
        <p:txBody>
          <a:bodyPr wrap="square" rtlCol="0">
            <a:spAutoFit/>
          </a:bodyPr>
          <a:lstStyle/>
          <a:p>
            <a:r>
              <a:rPr lang="es-ES" sz="3600" dirty="0" err="1"/>
              <a:t>Thanks</a:t>
            </a:r>
            <a:r>
              <a:rPr lang="es-ES" sz="3600" dirty="0"/>
              <a:t> </a:t>
            </a:r>
            <a:r>
              <a:rPr lang="es-ES" sz="3600" dirty="0" err="1"/>
              <a:t>you</a:t>
            </a:r>
            <a:r>
              <a:rPr lang="es-ES" sz="3600" dirty="0"/>
              <a:t> </a:t>
            </a:r>
            <a:r>
              <a:rPr lang="es-ES" sz="3600" dirty="0" err="1"/>
              <a:t>for</a:t>
            </a:r>
            <a:r>
              <a:rPr lang="es-ES" sz="3600" dirty="0"/>
              <a:t> </a:t>
            </a:r>
            <a:r>
              <a:rPr lang="es-ES" sz="3600" dirty="0" err="1"/>
              <a:t>your</a:t>
            </a:r>
            <a:r>
              <a:rPr lang="es-ES" sz="3600" dirty="0"/>
              <a:t> </a:t>
            </a:r>
            <a:r>
              <a:rPr lang="es-ES" sz="3600" dirty="0" err="1"/>
              <a:t>attention</a:t>
            </a:r>
            <a:endParaRPr lang="es-ES" sz="3600" dirty="0"/>
          </a:p>
        </p:txBody>
      </p:sp>
    </p:spTree>
    <p:extLst>
      <p:ext uri="{BB962C8B-B14F-4D97-AF65-F5344CB8AC3E}">
        <p14:creationId xmlns:p14="http://schemas.microsoft.com/office/powerpoint/2010/main" val="2842758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6 Rectángulo"/>
          <p:cNvSpPr/>
          <p:nvPr/>
        </p:nvSpPr>
        <p:spPr>
          <a:xfrm>
            <a:off x="838199" y="1084674"/>
            <a:ext cx="6462980" cy="461665"/>
          </a:xfrm>
          <a:prstGeom prst="rect">
            <a:avLst/>
          </a:prstGeom>
        </p:spPr>
        <p:txBody>
          <a:bodyPr wrap="square">
            <a:spAutoFit/>
          </a:bodyPr>
          <a:lstStyle/>
          <a:p>
            <a:r>
              <a:rPr lang="en-US" sz="2400" b="1" dirty="0">
                <a:solidFill>
                  <a:srgbClr val="000066"/>
                </a:solidFill>
                <a:cs typeface="Times New Roman" panose="02020603050405020304" pitchFamily="18" charset="0"/>
              </a:rPr>
              <a:t>Proposals of concepts design for the RIPD</a:t>
            </a:r>
            <a:endParaRPr lang="es-ES" sz="2400" b="1" dirty="0">
              <a:solidFill>
                <a:srgbClr val="000066"/>
              </a:solidFill>
              <a:cs typeface="Arial" panose="020B0604020202020204" pitchFamily="34" charset="0"/>
            </a:endParaRPr>
          </a:p>
        </p:txBody>
      </p:sp>
      <p:sp>
        <p:nvSpPr>
          <p:cNvPr id="7" name="Rectángulo 6"/>
          <p:cNvSpPr/>
          <p:nvPr/>
        </p:nvSpPr>
        <p:spPr>
          <a:xfrm>
            <a:off x="838199" y="1550662"/>
            <a:ext cx="6051300" cy="369332"/>
          </a:xfrm>
          <a:prstGeom prst="rect">
            <a:avLst/>
          </a:prstGeom>
        </p:spPr>
        <p:txBody>
          <a:bodyPr wrap="square">
            <a:spAutoFit/>
          </a:bodyPr>
          <a:lstStyle/>
          <a:p>
            <a:r>
              <a:rPr lang="en-GB" b="1" u="sng" dirty="0">
                <a:solidFill>
                  <a:srgbClr val="000066"/>
                </a:solidFill>
                <a:cs typeface="Times New Roman" panose="02020603050405020304" pitchFamily="18" charset="0"/>
              </a:rPr>
              <a:t>PROPOSAL 2: lateral sample insertion using a Rabbit system</a:t>
            </a:r>
          </a:p>
        </p:txBody>
      </p:sp>
      <p:pic>
        <p:nvPicPr>
          <p:cNvPr id="8" name="Imagen 7"/>
          <p:cNvPicPr>
            <a:picLocks noChangeAspect="1"/>
          </p:cNvPicPr>
          <p:nvPr/>
        </p:nvPicPr>
        <p:blipFill>
          <a:blip r:embed="rId3"/>
          <a:stretch>
            <a:fillRect/>
          </a:stretch>
        </p:blipFill>
        <p:spPr>
          <a:xfrm>
            <a:off x="434163" y="2213168"/>
            <a:ext cx="4978286" cy="1724746"/>
          </a:xfrm>
          <a:prstGeom prst="rect">
            <a:avLst/>
          </a:prstGeom>
        </p:spPr>
      </p:pic>
      <p:pic>
        <p:nvPicPr>
          <p:cNvPr id="9" name="Imagen 8"/>
          <p:cNvPicPr>
            <a:picLocks noChangeAspect="1"/>
          </p:cNvPicPr>
          <p:nvPr/>
        </p:nvPicPr>
        <p:blipFill>
          <a:blip r:embed="rId4"/>
          <a:stretch>
            <a:fillRect/>
          </a:stretch>
        </p:blipFill>
        <p:spPr>
          <a:xfrm>
            <a:off x="838199" y="4131563"/>
            <a:ext cx="4544291" cy="1993922"/>
          </a:xfrm>
          <a:prstGeom prst="rect">
            <a:avLst/>
          </a:prstGeom>
        </p:spPr>
      </p:pic>
      <p:sp>
        <p:nvSpPr>
          <p:cNvPr id="10" name="CuadroTexto 9"/>
          <p:cNvSpPr txBox="1"/>
          <p:nvPr/>
        </p:nvSpPr>
        <p:spPr>
          <a:xfrm>
            <a:off x="4038599" y="4289470"/>
            <a:ext cx="2057400" cy="369332"/>
          </a:xfrm>
          <a:prstGeom prst="rect">
            <a:avLst/>
          </a:prstGeom>
          <a:solidFill>
            <a:schemeClr val="bg1"/>
          </a:solidFill>
        </p:spPr>
        <p:txBody>
          <a:bodyPr wrap="square">
            <a:spAutoFit/>
          </a:bodyPr>
          <a:lstStyle>
            <a:defPPr>
              <a:defRPr lang="es-ES"/>
            </a:defPPr>
            <a:lvl1pPr>
              <a:defRPr sz="1400" b="1">
                <a:solidFill>
                  <a:srgbClr val="000066"/>
                </a:solidFill>
                <a:cs typeface="Segoe UI Light" panose="020B0502040204020203" pitchFamily="34" charset="0"/>
              </a:defRPr>
            </a:lvl1pPr>
          </a:lstStyle>
          <a:p>
            <a:r>
              <a:rPr lang="en-GB" sz="1800" b="0" dirty="0"/>
              <a:t>Transference table </a:t>
            </a:r>
          </a:p>
        </p:txBody>
      </p:sp>
      <p:sp>
        <p:nvSpPr>
          <p:cNvPr id="11" name="Rectángulo 10"/>
          <p:cNvSpPr/>
          <p:nvPr/>
        </p:nvSpPr>
        <p:spPr>
          <a:xfrm>
            <a:off x="1677183" y="2462990"/>
            <a:ext cx="2770310" cy="369332"/>
          </a:xfrm>
          <a:prstGeom prst="rect">
            <a:avLst/>
          </a:prstGeom>
        </p:spPr>
        <p:txBody>
          <a:bodyPr wrap="none">
            <a:spAutoFit/>
          </a:bodyPr>
          <a:lstStyle/>
          <a:p>
            <a:pPr lvl="0">
              <a:defRPr/>
            </a:pPr>
            <a:r>
              <a:rPr lang="es-ES" b="1" kern="0" dirty="0" err="1"/>
              <a:t>Transverse</a:t>
            </a:r>
            <a:r>
              <a:rPr lang="es-ES" b="1" kern="0" dirty="0"/>
              <a:t> </a:t>
            </a:r>
            <a:r>
              <a:rPr lang="es-ES" b="1" kern="0" dirty="0" err="1"/>
              <a:t>duct</a:t>
            </a:r>
            <a:r>
              <a:rPr lang="es-ES" b="1" kern="0" dirty="0"/>
              <a:t> </a:t>
            </a:r>
            <a:r>
              <a:rPr lang="es-ES" b="1" kern="0" dirty="0" err="1"/>
              <a:t>for</a:t>
            </a:r>
            <a:r>
              <a:rPr lang="es-ES" b="1" kern="0" dirty="0"/>
              <a:t> </a:t>
            </a:r>
            <a:r>
              <a:rPr lang="es-ES" b="1" kern="0" dirty="0" err="1"/>
              <a:t>sample</a:t>
            </a:r>
            <a:endParaRPr lang="es-ES" b="1" kern="0" dirty="0"/>
          </a:p>
        </p:txBody>
      </p:sp>
      <p:pic>
        <p:nvPicPr>
          <p:cNvPr id="15" name="Imagen 14"/>
          <p:cNvPicPr>
            <a:picLocks noChangeAspect="1"/>
          </p:cNvPicPr>
          <p:nvPr/>
        </p:nvPicPr>
        <p:blipFill>
          <a:blip r:embed="rId5"/>
          <a:stretch>
            <a:fillRect/>
          </a:stretch>
        </p:blipFill>
        <p:spPr>
          <a:xfrm>
            <a:off x="8558092" y="4447961"/>
            <a:ext cx="2239828" cy="680563"/>
          </a:xfrm>
          <a:prstGeom prst="rect">
            <a:avLst/>
          </a:prstGeom>
        </p:spPr>
      </p:pic>
      <p:sp>
        <p:nvSpPr>
          <p:cNvPr id="16" name="CuadroTexto 15"/>
          <p:cNvSpPr txBox="1"/>
          <p:nvPr/>
        </p:nvSpPr>
        <p:spPr>
          <a:xfrm>
            <a:off x="6552835" y="5287428"/>
            <a:ext cx="4087456" cy="369332"/>
          </a:xfrm>
          <a:prstGeom prst="rect">
            <a:avLst/>
          </a:prstGeom>
          <a:noFill/>
        </p:spPr>
        <p:txBody>
          <a:bodyPr wrap="square" rtlCol="0">
            <a:spAutoFit/>
          </a:bodyPr>
          <a:lstStyle/>
          <a:p>
            <a:r>
              <a:rPr lang="en-GB" dirty="0"/>
              <a:t>Spherical specimens of 10.5 mm diameter</a:t>
            </a:r>
          </a:p>
        </p:txBody>
      </p:sp>
      <p:pic>
        <p:nvPicPr>
          <p:cNvPr id="17" name="Imagen 16"/>
          <p:cNvPicPr>
            <a:picLocks noChangeAspect="1"/>
          </p:cNvPicPr>
          <p:nvPr/>
        </p:nvPicPr>
        <p:blipFill>
          <a:blip r:embed="rId6"/>
          <a:stretch>
            <a:fillRect/>
          </a:stretch>
        </p:blipFill>
        <p:spPr>
          <a:xfrm>
            <a:off x="6598916" y="1682235"/>
            <a:ext cx="4580342" cy="1721736"/>
          </a:xfrm>
          <a:prstGeom prst="rect">
            <a:avLst/>
          </a:prstGeom>
        </p:spPr>
      </p:pic>
      <p:sp>
        <p:nvSpPr>
          <p:cNvPr id="18" name="CuadroTexto 17"/>
          <p:cNvSpPr txBox="1"/>
          <p:nvPr/>
        </p:nvSpPr>
        <p:spPr>
          <a:xfrm>
            <a:off x="6496251" y="3500619"/>
            <a:ext cx="4785671" cy="923330"/>
          </a:xfrm>
          <a:prstGeom prst="rect">
            <a:avLst/>
          </a:prstGeom>
          <a:noFill/>
        </p:spPr>
        <p:txBody>
          <a:bodyPr wrap="square" rtlCol="0">
            <a:spAutoFit/>
          </a:bodyPr>
          <a:lstStyle/>
          <a:p>
            <a:r>
              <a:rPr lang="en-GB" dirty="0"/>
              <a:t>Inside the duct there are several smaller ducts to transport the spherical specimens. Inner diameter of the duct could be 13 mm</a:t>
            </a:r>
          </a:p>
        </p:txBody>
      </p:sp>
      <p:cxnSp>
        <p:nvCxnSpPr>
          <p:cNvPr id="19" name="Conector recto de flecha 18"/>
          <p:cNvCxnSpPr/>
          <p:nvPr/>
        </p:nvCxnSpPr>
        <p:spPr>
          <a:xfrm flipV="1">
            <a:off x="5585245" y="2196257"/>
            <a:ext cx="1021509" cy="497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6DA954B6-2901-0B45-9FE6-5DFD5CDFFF5F}"/>
              </a:ext>
            </a:extLst>
          </p:cNvPr>
          <p:cNvSpPr txBox="1"/>
          <p:nvPr/>
        </p:nvSpPr>
        <p:spPr>
          <a:xfrm>
            <a:off x="8042896" y="6177316"/>
            <a:ext cx="2249957" cy="404085"/>
          </a:xfrm>
          <a:prstGeom prst="rect">
            <a:avLst/>
          </a:prstGeom>
          <a:noFill/>
        </p:spPr>
        <p:txBody>
          <a:bodyPr wrap="square" rtlCol="0">
            <a:spAutoFit/>
          </a:bodyPr>
          <a:lstStyle/>
          <a:p>
            <a:r>
              <a:rPr lang="es-ES" sz="1013" dirty="0">
                <a:solidFill>
                  <a:srgbClr val="FF0000"/>
                </a:solidFill>
              </a:rPr>
              <a:t>No </a:t>
            </a:r>
            <a:r>
              <a:rPr lang="es-ES" sz="1013" dirty="0">
                <a:solidFill>
                  <a:srgbClr val="00B050"/>
                </a:solidFill>
              </a:rPr>
              <a:t>&gt; pero la vista en planta igual la salvo</a:t>
            </a:r>
          </a:p>
        </p:txBody>
      </p:sp>
      <p:sp>
        <p:nvSpPr>
          <p:cNvPr id="2" name="Marcador de fecha 1">
            <a:extLst>
              <a:ext uri="{FF2B5EF4-FFF2-40B4-BE49-F238E27FC236}">
                <a16:creationId xmlns:a16="http://schemas.microsoft.com/office/drawing/2014/main" id="{E7202424-5D87-304B-BA7D-791C89C555CB}"/>
              </a:ext>
            </a:extLst>
          </p:cNvPr>
          <p:cNvSpPr>
            <a:spLocks noGrp="1"/>
          </p:cNvSpPr>
          <p:nvPr>
            <p:ph type="dt" sz="half" idx="10"/>
          </p:nvPr>
        </p:nvSpPr>
        <p:spPr/>
        <p:txBody>
          <a:bodyPr/>
          <a:lstStyle/>
          <a:p>
            <a:r>
              <a:rPr lang="es-ES"/>
              <a:t>1st-2nd October 2024</a:t>
            </a:r>
          </a:p>
        </p:txBody>
      </p:sp>
      <p:sp>
        <p:nvSpPr>
          <p:cNvPr id="3" name="Marcador de pie de página 2">
            <a:extLst>
              <a:ext uri="{FF2B5EF4-FFF2-40B4-BE49-F238E27FC236}">
                <a16:creationId xmlns:a16="http://schemas.microsoft.com/office/drawing/2014/main" id="{D434588E-1055-CC4E-844F-C660D1D047F3}"/>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3046CD09-6B45-564C-A5B2-2587D80CE261}"/>
              </a:ext>
            </a:extLst>
          </p:cNvPr>
          <p:cNvSpPr>
            <a:spLocks noGrp="1"/>
          </p:cNvSpPr>
          <p:nvPr>
            <p:ph type="sldNum" sz="quarter" idx="12"/>
          </p:nvPr>
        </p:nvSpPr>
        <p:spPr/>
        <p:txBody>
          <a:bodyPr/>
          <a:lstStyle/>
          <a:p>
            <a:fld id="{000BE7D5-5C85-8642-9089-F9C791E71C3B}" type="slidenum">
              <a:rPr lang="es-ES" smtClean="0"/>
              <a:t>23</a:t>
            </a:fld>
            <a:endParaRPr lang="es-ES"/>
          </a:p>
        </p:txBody>
      </p:sp>
      <p:sp>
        <p:nvSpPr>
          <p:cNvPr id="12" name="Título 11">
            <a:extLst>
              <a:ext uri="{FF2B5EF4-FFF2-40B4-BE49-F238E27FC236}">
                <a16:creationId xmlns:a16="http://schemas.microsoft.com/office/drawing/2014/main" id="{36548702-2045-1C43-AF49-44AB44B2EC31}"/>
              </a:ext>
            </a:extLst>
          </p:cNvPr>
          <p:cNvSpPr>
            <a:spLocks noGrp="1"/>
          </p:cNvSpPr>
          <p:nvPr>
            <p:ph type="title"/>
          </p:nvPr>
        </p:nvSpPr>
        <p:spPr/>
        <p:txBody>
          <a:bodyPr/>
          <a:lstStyle/>
          <a:p>
            <a:r>
              <a:rPr lang="es-ES" dirty="0"/>
              <a:t>X-</a:t>
            </a:r>
            <a:r>
              <a:rPr lang="es-ES" dirty="0" err="1"/>
              <a:t>Proposal</a:t>
            </a:r>
            <a:r>
              <a:rPr lang="es-ES" dirty="0"/>
              <a:t> C</a:t>
            </a:r>
          </a:p>
        </p:txBody>
      </p:sp>
    </p:spTree>
    <p:extLst>
      <p:ext uri="{BB962C8B-B14F-4D97-AF65-F5344CB8AC3E}">
        <p14:creationId xmlns:p14="http://schemas.microsoft.com/office/powerpoint/2010/main" val="204268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6810646" y="3272814"/>
            <a:ext cx="4361406" cy="1642238"/>
          </a:xfrm>
          <a:prstGeom prst="rect">
            <a:avLst/>
          </a:prstGeom>
        </p:spPr>
      </p:pic>
      <p:pic>
        <p:nvPicPr>
          <p:cNvPr id="5" name="Imagen 4"/>
          <p:cNvPicPr>
            <a:picLocks noChangeAspect="1"/>
          </p:cNvPicPr>
          <p:nvPr/>
        </p:nvPicPr>
        <p:blipFill>
          <a:blip r:embed="rId4"/>
          <a:stretch>
            <a:fillRect/>
          </a:stretch>
        </p:blipFill>
        <p:spPr>
          <a:xfrm>
            <a:off x="4714227" y="2566456"/>
            <a:ext cx="1835315" cy="18786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6" name="Conector recto de flecha 5"/>
          <p:cNvCxnSpPr/>
          <p:nvPr/>
        </p:nvCxnSpPr>
        <p:spPr>
          <a:xfrm>
            <a:off x="5825019" y="3571095"/>
            <a:ext cx="25596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5825019" y="3387412"/>
            <a:ext cx="487859" cy="404085"/>
          </a:xfrm>
          <a:prstGeom prst="rect">
            <a:avLst/>
          </a:prstGeom>
          <a:noFill/>
        </p:spPr>
        <p:txBody>
          <a:bodyPr wrap="square" rtlCol="0">
            <a:spAutoFit/>
          </a:bodyPr>
          <a:lstStyle/>
          <a:p>
            <a:r>
              <a:rPr lang="es-ES" sz="1013" b="1" dirty="0">
                <a:latin typeface="Times New Roman" panose="02020603050405020304" pitchFamily="18" charset="0"/>
                <a:cs typeface="Times New Roman" panose="02020603050405020304" pitchFamily="18" charset="0"/>
              </a:rPr>
              <a:t>~8 cm</a:t>
            </a:r>
          </a:p>
        </p:txBody>
      </p:sp>
      <p:cxnSp>
        <p:nvCxnSpPr>
          <p:cNvPr id="10" name="Conector recto de flecha 9"/>
          <p:cNvCxnSpPr/>
          <p:nvPr/>
        </p:nvCxnSpPr>
        <p:spPr>
          <a:xfrm flipV="1">
            <a:off x="6207305" y="3095250"/>
            <a:ext cx="0" cy="91536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rot="5400000">
            <a:off x="6073903" y="3366544"/>
            <a:ext cx="487859" cy="646331"/>
          </a:xfrm>
          <a:prstGeom prst="rect">
            <a:avLst/>
          </a:prstGeom>
          <a:noFill/>
        </p:spPr>
        <p:txBody>
          <a:bodyPr wrap="square" rtlCol="0">
            <a:spAutoFit/>
          </a:bodyPr>
          <a:lstStyle/>
          <a:p>
            <a:r>
              <a:rPr lang="es-ES" b="1" dirty="0">
                <a:cs typeface="Times New Roman" panose="02020603050405020304" pitchFamily="18" charset="0"/>
              </a:rPr>
              <a:t>20 cm</a:t>
            </a:r>
          </a:p>
        </p:txBody>
      </p:sp>
      <p:pic>
        <p:nvPicPr>
          <p:cNvPr id="14" name="Imagen 13"/>
          <p:cNvPicPr>
            <a:picLocks noChangeAspect="1"/>
          </p:cNvPicPr>
          <p:nvPr/>
        </p:nvPicPr>
        <p:blipFill>
          <a:blip r:embed="rId5"/>
          <a:stretch>
            <a:fillRect/>
          </a:stretch>
        </p:blipFill>
        <p:spPr>
          <a:xfrm>
            <a:off x="6328131" y="1900820"/>
            <a:ext cx="5025669" cy="1365135"/>
          </a:xfrm>
          <a:prstGeom prst="rect">
            <a:avLst/>
          </a:prstGeom>
        </p:spPr>
      </p:pic>
      <p:sp>
        <p:nvSpPr>
          <p:cNvPr id="16" name="Rectángulo 15"/>
          <p:cNvSpPr/>
          <p:nvPr/>
        </p:nvSpPr>
        <p:spPr>
          <a:xfrm>
            <a:off x="1157421" y="4823514"/>
            <a:ext cx="10116715" cy="1477328"/>
          </a:xfrm>
          <a:prstGeom prst="rect">
            <a:avLst/>
          </a:prstGeom>
        </p:spPr>
        <p:txBody>
          <a:bodyPr wrap="square">
            <a:spAutoFit/>
          </a:bodyPr>
          <a:lstStyle/>
          <a:p>
            <a:pPr algn="just"/>
            <a:r>
              <a:rPr lang="en-US" dirty="0">
                <a:solidFill>
                  <a:srgbClr val="000000"/>
                </a:solidFill>
                <a:cs typeface="Times New Roman" panose="02020603050405020304" pitchFamily="18" charset="0"/>
              </a:rPr>
              <a:t>Considering an average production of 44 </a:t>
            </a:r>
            <a:r>
              <a:rPr lang="en-US" dirty="0" err="1">
                <a:solidFill>
                  <a:srgbClr val="000000"/>
                </a:solidFill>
                <a:cs typeface="Times New Roman" panose="02020603050405020304" pitchFamily="18" charset="0"/>
              </a:rPr>
              <a:t>GBq</a:t>
            </a:r>
            <a:r>
              <a:rPr lang="en-US" dirty="0">
                <a:solidFill>
                  <a:srgbClr val="000000"/>
                </a:solidFill>
                <a:cs typeface="Times New Roman" panose="02020603050405020304" pitchFamily="18" charset="0"/>
              </a:rPr>
              <a:t>/g in the Mesh and </a:t>
            </a:r>
            <a:r>
              <a:rPr lang="en-GB" dirty="0">
                <a:solidFill>
                  <a:srgbClr val="000000"/>
                </a:solidFill>
                <a:cs typeface="Times New Roman" panose="02020603050405020304" pitchFamily="18" charset="0"/>
              </a:rPr>
              <a:t>taking into account a density of 3.17 g/cm</a:t>
            </a:r>
            <a:r>
              <a:rPr lang="en-GB" baseline="30000" dirty="0">
                <a:solidFill>
                  <a:srgbClr val="000000"/>
                </a:solidFill>
                <a:cs typeface="Times New Roman" panose="02020603050405020304" pitchFamily="18" charset="0"/>
              </a:rPr>
              <a:t>3</a:t>
            </a:r>
            <a:r>
              <a:rPr lang="en-GB" dirty="0">
                <a:solidFill>
                  <a:srgbClr val="000000"/>
                </a:solidFill>
                <a:cs typeface="Times New Roman" panose="02020603050405020304" pitchFamily="18" charset="0"/>
              </a:rPr>
              <a:t> of Mo in </a:t>
            </a:r>
            <a:r>
              <a:rPr lang="en-GB" b="1" dirty="0">
                <a:solidFill>
                  <a:srgbClr val="000000"/>
                </a:solidFill>
                <a:cs typeface="Times New Roman" panose="02020603050405020304" pitchFamily="18" charset="0"/>
              </a:rPr>
              <a:t>4.69 g/c</a:t>
            </a:r>
            <a:r>
              <a:rPr lang="en-GB" dirty="0">
                <a:solidFill>
                  <a:srgbClr val="000000"/>
                </a:solidFill>
                <a:cs typeface="Times New Roman" panose="02020603050405020304" pitchFamily="18" charset="0"/>
              </a:rPr>
              <a:t>m</a:t>
            </a:r>
            <a:r>
              <a:rPr lang="en-GB" baseline="30000" dirty="0">
                <a:solidFill>
                  <a:srgbClr val="000000"/>
                </a:solidFill>
                <a:cs typeface="Times New Roman" panose="02020603050405020304" pitchFamily="18" charset="0"/>
              </a:rPr>
              <a:t>3</a:t>
            </a:r>
            <a:r>
              <a:rPr lang="en-GB" b="1" dirty="0">
                <a:solidFill>
                  <a:srgbClr val="000000"/>
                </a:solidFill>
                <a:cs typeface="Times New Roman" panose="02020603050405020304" pitchFamily="18" charset="0"/>
              </a:rPr>
              <a:t> of </a:t>
            </a:r>
            <a:r>
              <a:rPr lang="en-GB" b="1" baseline="30000" dirty="0">
                <a:solidFill>
                  <a:srgbClr val="000000"/>
                </a:solidFill>
                <a:cs typeface="Times New Roman" panose="02020603050405020304" pitchFamily="18" charset="0"/>
              </a:rPr>
              <a:t>100</a:t>
            </a:r>
            <a:r>
              <a:rPr lang="en-GB" b="1" dirty="0">
                <a:solidFill>
                  <a:srgbClr val="000000"/>
                </a:solidFill>
                <a:cs typeface="Times New Roman" panose="02020603050405020304" pitchFamily="18" charset="0"/>
              </a:rPr>
              <a:t>MoO3 and mesh volume of 100 cm</a:t>
            </a:r>
            <a:r>
              <a:rPr lang="en-GB" b="1" baseline="30000" dirty="0">
                <a:solidFill>
                  <a:srgbClr val="000000"/>
                </a:solidFill>
                <a:cs typeface="Times New Roman" panose="02020603050405020304" pitchFamily="18" charset="0"/>
              </a:rPr>
              <a:t>3</a:t>
            </a:r>
            <a:r>
              <a:rPr lang="en-GB" b="1" dirty="0">
                <a:solidFill>
                  <a:srgbClr val="000000"/>
                </a:solidFill>
                <a:cs typeface="Times New Roman" panose="02020603050405020304" pitchFamily="18" charset="0"/>
              </a:rPr>
              <a:t>,  the total activity reached of </a:t>
            </a:r>
            <a:r>
              <a:rPr lang="en-GB" b="1" baseline="30000" dirty="0">
                <a:solidFill>
                  <a:srgbClr val="000000"/>
                </a:solidFill>
                <a:cs typeface="Times New Roman" panose="02020603050405020304" pitchFamily="18" charset="0"/>
              </a:rPr>
              <a:t>99</a:t>
            </a:r>
            <a:r>
              <a:rPr lang="en-GB" b="1" dirty="0">
                <a:solidFill>
                  <a:srgbClr val="000000"/>
                </a:solidFill>
                <a:cs typeface="Times New Roman" panose="02020603050405020304" pitchFamily="18" charset="0"/>
              </a:rPr>
              <a:t>Mo would be about 14 </a:t>
            </a:r>
            <a:r>
              <a:rPr lang="en-GB" b="1" dirty="0" err="1">
                <a:solidFill>
                  <a:srgbClr val="000000"/>
                </a:solidFill>
                <a:cs typeface="Times New Roman" panose="02020603050405020304" pitchFamily="18" charset="0"/>
              </a:rPr>
              <a:t>TBq</a:t>
            </a:r>
            <a:r>
              <a:rPr lang="en-GB" b="1" dirty="0">
                <a:solidFill>
                  <a:srgbClr val="000000"/>
                </a:solidFill>
                <a:cs typeface="Times New Roman" panose="02020603050405020304" pitchFamily="18" charset="0"/>
              </a:rPr>
              <a:t> after 6 days of irradiation</a:t>
            </a:r>
            <a:r>
              <a:rPr lang="en-GB" dirty="0">
                <a:solidFill>
                  <a:srgbClr val="000000"/>
                </a:solidFill>
                <a:cs typeface="Times New Roman" panose="02020603050405020304" pitchFamily="18" charset="0"/>
              </a:rPr>
              <a:t>.</a:t>
            </a:r>
          </a:p>
          <a:p>
            <a:pPr algn="just"/>
            <a:endParaRPr lang="en-GB" dirty="0">
              <a:solidFill>
                <a:srgbClr val="000000"/>
              </a:solidFill>
              <a:cs typeface="Times New Roman" panose="02020603050405020304" pitchFamily="18" charset="0"/>
            </a:endParaRPr>
          </a:p>
          <a:p>
            <a:pPr algn="just"/>
            <a:r>
              <a:rPr lang="en-GB" b="1" dirty="0">
                <a:solidFill>
                  <a:srgbClr val="000000"/>
                </a:solidFill>
                <a:cs typeface="Times New Roman" panose="02020603050405020304" pitchFamily="18" charset="0"/>
              </a:rPr>
              <a:t>It would supply </a:t>
            </a:r>
            <a:r>
              <a:rPr lang="en-GB" b="1" baseline="30000" dirty="0">
                <a:solidFill>
                  <a:srgbClr val="000000"/>
                </a:solidFill>
                <a:cs typeface="Times New Roman" panose="02020603050405020304" pitchFamily="18" charset="0"/>
              </a:rPr>
              <a:t>99</a:t>
            </a:r>
            <a:r>
              <a:rPr lang="en-GB" b="1" dirty="0">
                <a:solidFill>
                  <a:srgbClr val="000000"/>
                </a:solidFill>
                <a:cs typeface="Times New Roman" panose="02020603050405020304" pitchFamily="18" charset="0"/>
              </a:rPr>
              <a:t>Mo generators to cover the demand of Andalucía </a:t>
            </a:r>
            <a:r>
              <a:rPr lang="en-GB" dirty="0">
                <a:solidFill>
                  <a:srgbClr val="000000"/>
                </a:solidFill>
                <a:cs typeface="Times New Roman" panose="02020603050405020304" pitchFamily="18" charset="0"/>
              </a:rPr>
              <a:t>(</a:t>
            </a:r>
            <a:r>
              <a:rPr lang="en-GB" b="1" dirty="0">
                <a:solidFill>
                  <a:srgbClr val="000000"/>
                </a:solidFill>
                <a:cs typeface="Times New Roman" panose="02020603050405020304" pitchFamily="18" charset="0"/>
              </a:rPr>
              <a:t>100 </a:t>
            </a:r>
            <a:r>
              <a:rPr lang="en-GB" b="1" dirty="0" err="1">
                <a:solidFill>
                  <a:srgbClr val="000000"/>
                </a:solidFill>
                <a:cs typeface="Times New Roman" panose="02020603050405020304" pitchFamily="18" charset="0"/>
              </a:rPr>
              <a:t>GBq</a:t>
            </a:r>
            <a:r>
              <a:rPr lang="en-GB" b="1" dirty="0">
                <a:solidFill>
                  <a:srgbClr val="000000"/>
                </a:solidFill>
                <a:cs typeface="Times New Roman" panose="02020603050405020304" pitchFamily="18" charset="0"/>
              </a:rPr>
              <a:t> per </a:t>
            </a:r>
            <a:r>
              <a:rPr lang="en-GB" b="1" baseline="30000" dirty="0">
                <a:solidFill>
                  <a:srgbClr val="000000"/>
                </a:solidFill>
                <a:cs typeface="Times New Roman" panose="02020603050405020304" pitchFamily="18" charset="0"/>
              </a:rPr>
              <a:t>99m</a:t>
            </a:r>
            <a:r>
              <a:rPr lang="en-GB" b="1" dirty="0">
                <a:solidFill>
                  <a:srgbClr val="000000"/>
                </a:solidFill>
                <a:cs typeface="Times New Roman" panose="02020603050405020304" pitchFamily="18" charset="0"/>
              </a:rPr>
              <a:t>Tc generator</a:t>
            </a:r>
            <a:r>
              <a:rPr lang="en-GB" dirty="0">
                <a:solidFill>
                  <a:srgbClr val="000000"/>
                </a:solidFill>
                <a:cs typeface="Times New Roman" panose="02020603050405020304" pitchFamily="18" charset="0"/>
              </a:rPr>
              <a:t>)</a:t>
            </a:r>
            <a:endParaRPr lang="en-GB" dirty="0"/>
          </a:p>
        </p:txBody>
      </p:sp>
      <p:sp>
        <p:nvSpPr>
          <p:cNvPr id="17" name="CuadroTexto 16"/>
          <p:cNvSpPr txBox="1"/>
          <p:nvPr/>
        </p:nvSpPr>
        <p:spPr>
          <a:xfrm>
            <a:off x="1285742" y="1268659"/>
            <a:ext cx="4539275" cy="646331"/>
          </a:xfrm>
          <a:prstGeom prst="rect">
            <a:avLst/>
          </a:prstGeom>
        </p:spPr>
        <p:txBody>
          <a:bodyPr wrap="square">
            <a:spAutoFit/>
          </a:bodyPr>
          <a:lstStyle>
            <a:defPPr>
              <a:defRPr lang="es-ES"/>
            </a:defPPr>
            <a:lvl1pPr>
              <a:defRPr sz="2000" b="1" baseline="0">
                <a:solidFill>
                  <a:srgbClr val="000066"/>
                </a:solidFill>
                <a:cs typeface="Times New Roman" panose="02020603050405020304" pitchFamily="18" charset="0"/>
              </a:defRPr>
            </a:lvl1pPr>
          </a:lstStyle>
          <a:p>
            <a:r>
              <a:rPr lang="en-GB" sz="1800" dirty="0"/>
              <a:t>Sensitivity analysis of the </a:t>
            </a:r>
            <a:r>
              <a:rPr lang="en-GB" sz="1800" baseline="30000" dirty="0"/>
              <a:t>99</a:t>
            </a:r>
            <a:r>
              <a:rPr lang="en-GB" sz="1800" dirty="0"/>
              <a:t>Mo production behind of HFTM</a:t>
            </a:r>
          </a:p>
        </p:txBody>
      </p:sp>
      <p:pic>
        <p:nvPicPr>
          <p:cNvPr id="18" name="Imagen 17"/>
          <p:cNvPicPr>
            <a:picLocks noChangeAspect="1"/>
          </p:cNvPicPr>
          <p:nvPr/>
        </p:nvPicPr>
        <p:blipFill>
          <a:blip r:embed="rId6"/>
          <a:stretch>
            <a:fillRect/>
          </a:stretch>
        </p:blipFill>
        <p:spPr>
          <a:xfrm>
            <a:off x="2349410" y="2049167"/>
            <a:ext cx="2521744" cy="2774347"/>
          </a:xfrm>
          <a:prstGeom prst="rect">
            <a:avLst/>
          </a:prstGeom>
        </p:spPr>
      </p:pic>
      <p:cxnSp>
        <p:nvCxnSpPr>
          <p:cNvPr id="19" name="Conector recto de flecha 18"/>
          <p:cNvCxnSpPr>
            <a:cxnSpLocks/>
          </p:cNvCxnSpPr>
          <p:nvPr/>
        </p:nvCxnSpPr>
        <p:spPr>
          <a:xfrm flipH="1">
            <a:off x="4125549" y="2532499"/>
            <a:ext cx="609103" cy="64757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3061249" y="1618189"/>
            <a:ext cx="5021884" cy="369332"/>
          </a:xfrm>
          <a:prstGeom prst="rect">
            <a:avLst/>
          </a:prstGeom>
          <a:noFill/>
        </p:spPr>
        <p:txBody>
          <a:bodyPr wrap="square" rtlCol="0">
            <a:spAutoFit/>
          </a:bodyPr>
          <a:lstStyle/>
          <a:p>
            <a:r>
              <a:rPr lang="en-GB" dirty="0">
                <a:cs typeface="Times New Roman" panose="02020603050405020304" pitchFamily="18" charset="0"/>
              </a:rPr>
              <a:t>Mesh used for Neutron spectra calculation</a:t>
            </a:r>
          </a:p>
        </p:txBody>
      </p:sp>
      <p:sp>
        <p:nvSpPr>
          <p:cNvPr id="22" name="Elipse 21"/>
          <p:cNvSpPr/>
          <p:nvPr/>
        </p:nvSpPr>
        <p:spPr>
          <a:xfrm>
            <a:off x="3535811" y="3129585"/>
            <a:ext cx="610162" cy="661912"/>
          </a:xfrm>
          <a:prstGeom prst="ellipse">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13"/>
          </a:p>
        </p:txBody>
      </p:sp>
      <p:cxnSp>
        <p:nvCxnSpPr>
          <p:cNvPr id="23" name="Conector recto de flecha 22"/>
          <p:cNvCxnSpPr>
            <a:cxnSpLocks/>
            <a:stCxn id="22" idx="6"/>
            <a:endCxn id="5" idx="2"/>
          </p:cNvCxnSpPr>
          <p:nvPr/>
        </p:nvCxnSpPr>
        <p:spPr>
          <a:xfrm>
            <a:off x="4145973" y="3460541"/>
            <a:ext cx="568254" cy="452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8CE4EDDE-1B6D-C94A-93F3-C8D75FE63904}"/>
              </a:ext>
            </a:extLst>
          </p:cNvPr>
          <p:cNvSpPr txBox="1"/>
          <p:nvPr/>
        </p:nvSpPr>
        <p:spPr>
          <a:xfrm>
            <a:off x="8413617" y="1369980"/>
            <a:ext cx="2383099" cy="248209"/>
          </a:xfrm>
          <a:prstGeom prst="rect">
            <a:avLst/>
          </a:prstGeom>
          <a:noFill/>
        </p:spPr>
        <p:txBody>
          <a:bodyPr wrap="square" rtlCol="0">
            <a:spAutoFit/>
          </a:bodyPr>
          <a:lstStyle/>
          <a:p>
            <a:r>
              <a:rPr lang="es-ES" sz="1013" dirty="0">
                <a:solidFill>
                  <a:srgbClr val="FF0000"/>
                </a:solidFill>
              </a:rPr>
              <a:t>No &gt;pero dejo por si necesito algo</a:t>
            </a:r>
          </a:p>
        </p:txBody>
      </p:sp>
      <p:sp>
        <p:nvSpPr>
          <p:cNvPr id="2" name="Marcador de fecha 1">
            <a:extLst>
              <a:ext uri="{FF2B5EF4-FFF2-40B4-BE49-F238E27FC236}">
                <a16:creationId xmlns:a16="http://schemas.microsoft.com/office/drawing/2014/main" id="{4CC280FC-39B0-5744-82E8-A02B152DE1D4}"/>
              </a:ext>
            </a:extLst>
          </p:cNvPr>
          <p:cNvSpPr>
            <a:spLocks noGrp="1"/>
          </p:cNvSpPr>
          <p:nvPr>
            <p:ph type="dt" sz="half" idx="10"/>
          </p:nvPr>
        </p:nvSpPr>
        <p:spPr/>
        <p:txBody>
          <a:bodyPr/>
          <a:lstStyle/>
          <a:p>
            <a:r>
              <a:rPr lang="es-ES"/>
              <a:t>1st-2nd October 2024</a:t>
            </a:r>
          </a:p>
        </p:txBody>
      </p:sp>
      <p:sp>
        <p:nvSpPr>
          <p:cNvPr id="3" name="Marcador de pie de página 2">
            <a:extLst>
              <a:ext uri="{FF2B5EF4-FFF2-40B4-BE49-F238E27FC236}">
                <a16:creationId xmlns:a16="http://schemas.microsoft.com/office/drawing/2014/main" id="{9827B56D-48C1-5E4C-A071-62EF1CAE1FB7}"/>
              </a:ext>
            </a:extLst>
          </p:cNvPr>
          <p:cNvSpPr>
            <a:spLocks noGrp="1"/>
          </p:cNvSpPr>
          <p:nvPr>
            <p:ph type="ftr" sz="quarter" idx="11"/>
          </p:nvPr>
        </p:nvSpPr>
        <p:spPr/>
        <p:txBody>
          <a:bodyPr/>
          <a:lstStyle/>
          <a:p>
            <a:r>
              <a:rPr lang="es-ES"/>
              <a:t>M.I. Ortiz  Third DONEs USERS</a:t>
            </a:r>
          </a:p>
        </p:txBody>
      </p:sp>
      <p:sp>
        <p:nvSpPr>
          <p:cNvPr id="8" name="Marcador de número de diapositiva 7">
            <a:extLst>
              <a:ext uri="{FF2B5EF4-FFF2-40B4-BE49-F238E27FC236}">
                <a16:creationId xmlns:a16="http://schemas.microsoft.com/office/drawing/2014/main" id="{F9F1D43D-98BB-B146-B62E-28924D80375D}"/>
              </a:ext>
            </a:extLst>
          </p:cNvPr>
          <p:cNvSpPr>
            <a:spLocks noGrp="1"/>
          </p:cNvSpPr>
          <p:nvPr>
            <p:ph type="sldNum" sz="quarter" idx="12"/>
          </p:nvPr>
        </p:nvSpPr>
        <p:spPr/>
        <p:txBody>
          <a:bodyPr/>
          <a:lstStyle/>
          <a:p>
            <a:fld id="{000BE7D5-5C85-8642-9089-F9C791E71C3B}" type="slidenum">
              <a:rPr lang="es-ES" smtClean="0"/>
              <a:t>24</a:t>
            </a:fld>
            <a:endParaRPr lang="es-ES"/>
          </a:p>
        </p:txBody>
      </p:sp>
      <p:sp>
        <p:nvSpPr>
          <p:cNvPr id="9" name="Título 8">
            <a:extLst>
              <a:ext uri="{FF2B5EF4-FFF2-40B4-BE49-F238E27FC236}">
                <a16:creationId xmlns:a16="http://schemas.microsoft.com/office/drawing/2014/main" id="{F238BDE8-7288-424C-A719-849CF20186CF}"/>
              </a:ext>
            </a:extLst>
          </p:cNvPr>
          <p:cNvSpPr>
            <a:spLocks noGrp="1"/>
          </p:cNvSpPr>
          <p:nvPr>
            <p:ph type="title"/>
          </p:nvPr>
        </p:nvSpPr>
        <p:spPr/>
        <p:txBody>
          <a:bodyPr>
            <a:normAutofit/>
          </a:bodyPr>
          <a:lstStyle/>
          <a:p>
            <a:pPr rtl="0" eaLnBrk="1" latinLnBrk="0" hangingPunct="1"/>
            <a:r>
              <a:rPr lang="en-US" b="1" kern="1200" dirty="0">
                <a:solidFill>
                  <a:srgbClr val="000066"/>
                </a:solidFill>
                <a:effectLst/>
                <a:latin typeface="Calibri" panose="020F0502020204030204" pitchFamily="34" charset="0"/>
                <a:ea typeface="+mn-ea"/>
                <a:cs typeface="Times New Roman" panose="02020603050405020304" pitchFamily="18" charset="0"/>
              </a:rPr>
              <a:t>Assessment of the </a:t>
            </a:r>
            <a:r>
              <a:rPr lang="en-US" b="1" kern="1200" baseline="30000" dirty="0">
                <a:solidFill>
                  <a:srgbClr val="000066"/>
                </a:solidFill>
                <a:effectLst/>
                <a:latin typeface="Calibri" panose="020F0502020204030204" pitchFamily="34" charset="0"/>
                <a:ea typeface="+mn-ea"/>
                <a:cs typeface="Times New Roman" panose="02020603050405020304" pitchFamily="18" charset="0"/>
              </a:rPr>
              <a:t>99</a:t>
            </a:r>
            <a:r>
              <a:rPr lang="en-US" b="1" kern="1200" dirty="0">
                <a:solidFill>
                  <a:srgbClr val="000066"/>
                </a:solidFill>
                <a:effectLst/>
                <a:latin typeface="Calibri" panose="020F0502020204030204" pitchFamily="34" charset="0"/>
                <a:ea typeface="+mn-ea"/>
                <a:cs typeface="Times New Roman" panose="02020603050405020304" pitchFamily="18" charset="0"/>
              </a:rPr>
              <a:t>Mo production in IFMIF-DONES</a:t>
            </a:r>
            <a:endParaRPr lang="es-ES" dirty="0">
              <a:effectLst/>
            </a:endParaRPr>
          </a:p>
        </p:txBody>
      </p:sp>
    </p:spTree>
    <p:extLst>
      <p:ext uri="{BB962C8B-B14F-4D97-AF65-F5344CB8AC3E}">
        <p14:creationId xmlns:p14="http://schemas.microsoft.com/office/powerpoint/2010/main" val="415783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A48C484D-2932-EF4F-9D4E-0A57C21D22B6}"/>
              </a:ext>
            </a:extLst>
          </p:cNvPr>
          <p:cNvSpPr>
            <a:spLocks noGrp="1"/>
          </p:cNvSpPr>
          <p:nvPr>
            <p:ph type="title"/>
          </p:nvPr>
        </p:nvSpPr>
        <p:spPr/>
        <p:txBody>
          <a:bodyPr/>
          <a:lstStyle/>
          <a:p>
            <a:r>
              <a:rPr lang="es-ES" dirty="0"/>
              <a:t>X-</a:t>
            </a:r>
            <a:r>
              <a:rPr lang="es-ES" dirty="0" err="1"/>
              <a:t>Decay</a:t>
            </a:r>
            <a:r>
              <a:rPr lang="es-ES" dirty="0"/>
              <a:t> EOB</a:t>
            </a:r>
          </a:p>
        </p:txBody>
      </p:sp>
      <p:sp>
        <p:nvSpPr>
          <p:cNvPr id="10" name="Marcador de fecha 9">
            <a:extLst>
              <a:ext uri="{FF2B5EF4-FFF2-40B4-BE49-F238E27FC236}">
                <a16:creationId xmlns:a16="http://schemas.microsoft.com/office/drawing/2014/main" id="{9D4DEEC7-2507-5449-BFE4-2DF191F69D52}"/>
              </a:ext>
            </a:extLst>
          </p:cNvPr>
          <p:cNvSpPr>
            <a:spLocks noGrp="1"/>
          </p:cNvSpPr>
          <p:nvPr>
            <p:ph type="dt" sz="half" idx="10"/>
          </p:nvPr>
        </p:nvSpPr>
        <p:spPr/>
        <p:txBody>
          <a:bodyPr/>
          <a:lstStyle/>
          <a:p>
            <a:r>
              <a:rPr lang="es-ES"/>
              <a:t>1st-2nd October 2024</a:t>
            </a:r>
          </a:p>
        </p:txBody>
      </p:sp>
      <p:sp>
        <p:nvSpPr>
          <p:cNvPr id="11" name="Marcador de pie de página 10">
            <a:extLst>
              <a:ext uri="{FF2B5EF4-FFF2-40B4-BE49-F238E27FC236}">
                <a16:creationId xmlns:a16="http://schemas.microsoft.com/office/drawing/2014/main" id="{A0387452-416F-8549-B3C0-646C439377D1}"/>
              </a:ext>
            </a:extLst>
          </p:cNvPr>
          <p:cNvSpPr>
            <a:spLocks noGrp="1"/>
          </p:cNvSpPr>
          <p:nvPr>
            <p:ph type="ftr" sz="quarter" idx="11"/>
          </p:nvPr>
        </p:nvSpPr>
        <p:spPr/>
        <p:txBody>
          <a:bodyPr/>
          <a:lstStyle/>
          <a:p>
            <a:r>
              <a:rPr lang="es-ES"/>
              <a:t>M.I. Ortiz  Third DONEs USERS</a:t>
            </a:r>
          </a:p>
        </p:txBody>
      </p:sp>
      <p:sp>
        <p:nvSpPr>
          <p:cNvPr id="12" name="Marcador de número de diapositiva 11">
            <a:extLst>
              <a:ext uri="{FF2B5EF4-FFF2-40B4-BE49-F238E27FC236}">
                <a16:creationId xmlns:a16="http://schemas.microsoft.com/office/drawing/2014/main" id="{EB07C86C-76EE-4F4C-B088-FC0DCA0C0177}"/>
              </a:ext>
            </a:extLst>
          </p:cNvPr>
          <p:cNvSpPr>
            <a:spLocks noGrp="1"/>
          </p:cNvSpPr>
          <p:nvPr>
            <p:ph type="sldNum" sz="quarter" idx="12"/>
          </p:nvPr>
        </p:nvSpPr>
        <p:spPr/>
        <p:txBody>
          <a:bodyPr/>
          <a:lstStyle/>
          <a:p>
            <a:fld id="{000BE7D5-5C85-8642-9089-F9C791E71C3B}" type="slidenum">
              <a:rPr lang="es-ES" smtClean="0"/>
              <a:t>25</a:t>
            </a:fld>
            <a:endParaRPr lang="es-ES"/>
          </a:p>
        </p:txBody>
      </p:sp>
      <p:pic>
        <p:nvPicPr>
          <p:cNvPr id="16" name="Imagen 15">
            <a:extLst>
              <a:ext uri="{FF2B5EF4-FFF2-40B4-BE49-F238E27FC236}">
                <a16:creationId xmlns:a16="http://schemas.microsoft.com/office/drawing/2014/main" id="{E41DFD95-108F-A245-9832-FA6C0857EF51}"/>
              </a:ext>
            </a:extLst>
          </p:cNvPr>
          <p:cNvPicPr>
            <a:picLocks noChangeAspect="1"/>
          </p:cNvPicPr>
          <p:nvPr/>
        </p:nvPicPr>
        <p:blipFill rotWithShape="1">
          <a:blip r:embed="rId3">
            <a:extLst>
              <a:ext uri="{28A0092B-C50C-407E-A947-70E740481C1C}">
                <a14:useLocalDpi xmlns:a14="http://schemas.microsoft.com/office/drawing/2010/main" val="0"/>
              </a:ext>
            </a:extLst>
          </a:blip>
          <a:srcRect l="33365" t="50249" r="12731" b="32280"/>
          <a:stretch/>
        </p:blipFill>
        <p:spPr>
          <a:xfrm>
            <a:off x="838200" y="2107107"/>
            <a:ext cx="7994996" cy="2890919"/>
          </a:xfrm>
          <a:prstGeom prst="rect">
            <a:avLst/>
          </a:prstGeom>
        </p:spPr>
      </p:pic>
      <p:sp>
        <p:nvSpPr>
          <p:cNvPr id="2" name="Abrir llave 1"/>
          <p:cNvSpPr/>
          <p:nvPr/>
        </p:nvSpPr>
        <p:spPr>
          <a:xfrm rot="16200000">
            <a:off x="5798941" y="3547441"/>
            <a:ext cx="418072" cy="35311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 name="CuadroTexto 2"/>
          <p:cNvSpPr txBox="1"/>
          <p:nvPr/>
        </p:nvSpPr>
        <p:spPr>
          <a:xfrm>
            <a:off x="5645888" y="5522061"/>
            <a:ext cx="1265275" cy="369332"/>
          </a:xfrm>
          <a:prstGeom prst="rect">
            <a:avLst/>
          </a:prstGeom>
          <a:noFill/>
        </p:spPr>
        <p:txBody>
          <a:bodyPr wrap="square" rtlCol="0">
            <a:spAutoFit/>
          </a:bodyPr>
          <a:lstStyle/>
          <a:p>
            <a:r>
              <a:rPr lang="es-ES" dirty="0">
                <a:solidFill>
                  <a:srgbClr val="C00000"/>
                </a:solidFill>
              </a:rPr>
              <a:t>6 días</a:t>
            </a:r>
          </a:p>
        </p:txBody>
      </p:sp>
    </p:spTree>
    <p:extLst>
      <p:ext uri="{BB962C8B-B14F-4D97-AF65-F5344CB8AC3E}">
        <p14:creationId xmlns:p14="http://schemas.microsoft.com/office/powerpoint/2010/main" val="2082215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3035EF-C0E9-ED49-88F0-B840E6470765}"/>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B94F9C03-7449-1F40-85F8-875C9ACBCC30}"/>
              </a:ext>
            </a:extLst>
          </p:cNvPr>
          <p:cNvSpPr>
            <a:spLocks noGrp="1"/>
          </p:cNvSpPr>
          <p:nvPr>
            <p:ph type="body" idx="1"/>
          </p:nvPr>
        </p:nvSpPr>
        <p:spPr/>
        <p:txBody>
          <a:bodyPr/>
          <a:lstStyle/>
          <a:p>
            <a:endParaRPr lang="es-ES" dirty="0"/>
          </a:p>
        </p:txBody>
      </p:sp>
      <p:sp>
        <p:nvSpPr>
          <p:cNvPr id="4" name="Marcador de fecha 3">
            <a:extLst>
              <a:ext uri="{FF2B5EF4-FFF2-40B4-BE49-F238E27FC236}">
                <a16:creationId xmlns:a16="http://schemas.microsoft.com/office/drawing/2014/main" id="{2AB43A9B-A0A1-104C-8317-366EC9058E6E}"/>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6CD690B6-B9D4-A545-B888-FFEB59E141F4}"/>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E9B5326D-6C27-934E-BCA1-EF45FB2FA051}"/>
              </a:ext>
            </a:extLst>
          </p:cNvPr>
          <p:cNvSpPr>
            <a:spLocks noGrp="1"/>
          </p:cNvSpPr>
          <p:nvPr>
            <p:ph type="sldNum" sz="quarter" idx="12"/>
          </p:nvPr>
        </p:nvSpPr>
        <p:spPr/>
        <p:txBody>
          <a:bodyPr/>
          <a:lstStyle/>
          <a:p>
            <a:fld id="{000BE7D5-5C85-8642-9089-F9C791E71C3B}" type="slidenum">
              <a:rPr lang="es-ES" smtClean="0"/>
              <a:t>26</a:t>
            </a:fld>
            <a:endParaRPr lang="es-ES"/>
          </a:p>
        </p:txBody>
      </p:sp>
      <p:pic>
        <p:nvPicPr>
          <p:cNvPr id="7" name="Imagen 6"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415" y="2394937"/>
            <a:ext cx="4344006" cy="2400635"/>
          </a:xfrm>
          <a:prstGeom prst="rect">
            <a:avLst/>
          </a:prstGeom>
        </p:spPr>
      </p:pic>
      <p:pic>
        <p:nvPicPr>
          <p:cNvPr id="8" name="Imagen 7"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198" y="1778054"/>
            <a:ext cx="5231925" cy="3017518"/>
          </a:xfrm>
          <a:prstGeom prst="rect">
            <a:avLst/>
          </a:prstGeom>
        </p:spPr>
      </p:pic>
    </p:spTree>
    <p:extLst>
      <p:ext uri="{BB962C8B-B14F-4D97-AF65-F5344CB8AC3E}">
        <p14:creationId xmlns:p14="http://schemas.microsoft.com/office/powerpoint/2010/main" val="21672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66 Rectángulo">
            <a:extLst>
              <a:ext uri="{FF2B5EF4-FFF2-40B4-BE49-F238E27FC236}">
                <a16:creationId xmlns:a16="http://schemas.microsoft.com/office/drawing/2014/main" id="{6F76489B-90FA-6A4B-96C8-5678E85F7424}"/>
              </a:ext>
            </a:extLst>
          </p:cNvPr>
          <p:cNvSpPr/>
          <p:nvPr/>
        </p:nvSpPr>
        <p:spPr>
          <a:xfrm>
            <a:off x="10007493" y="79553"/>
            <a:ext cx="2108307" cy="830997"/>
          </a:xfrm>
          <a:prstGeom prst="rect">
            <a:avLst/>
          </a:prstGeom>
        </p:spPr>
        <p:txBody>
          <a:bodyPr wrap="square">
            <a:spAutoFit/>
          </a:bodyPr>
          <a:lstStyle/>
          <a:p>
            <a:pPr lvl="0" eaLnBrk="0" fontAlgn="base" hangingPunct="0">
              <a:spcBef>
                <a:spcPct val="0"/>
              </a:spcBef>
              <a:spcAft>
                <a:spcPct val="0"/>
              </a:spcAft>
            </a:pPr>
            <a:r>
              <a:rPr lang="es-ES" altLang="es-ES" sz="1600" b="1" dirty="0" err="1">
                <a:solidFill>
                  <a:schemeClr val="bg1"/>
                </a:solidFill>
              </a:rPr>
              <a:t>What</a:t>
            </a:r>
            <a:r>
              <a:rPr lang="es-ES" altLang="es-ES" sz="1600" b="1" dirty="0">
                <a:solidFill>
                  <a:schemeClr val="bg1"/>
                </a:solidFill>
              </a:rPr>
              <a:t> are </a:t>
            </a:r>
            <a:r>
              <a:rPr lang="es-ES" altLang="es-ES" sz="1600" b="1" dirty="0" err="1">
                <a:solidFill>
                  <a:schemeClr val="bg1"/>
                </a:solidFill>
              </a:rPr>
              <a:t>the</a:t>
            </a:r>
            <a:r>
              <a:rPr lang="es-ES" altLang="es-ES" sz="1600" b="1" dirty="0">
                <a:solidFill>
                  <a:schemeClr val="bg1"/>
                </a:solidFill>
              </a:rPr>
              <a:t> </a:t>
            </a:r>
            <a:r>
              <a:rPr lang="es-ES" altLang="es-ES" sz="1600" b="1" dirty="0" err="1">
                <a:solidFill>
                  <a:schemeClr val="bg1"/>
                </a:solidFill>
              </a:rPr>
              <a:t>technological</a:t>
            </a:r>
            <a:r>
              <a:rPr lang="es-ES" altLang="es-ES" sz="1600" b="1" dirty="0">
                <a:solidFill>
                  <a:schemeClr val="bg1"/>
                </a:solidFill>
              </a:rPr>
              <a:t> </a:t>
            </a:r>
            <a:r>
              <a:rPr lang="es-ES" altLang="es-ES" sz="1600" b="1" dirty="0" err="1">
                <a:solidFill>
                  <a:schemeClr val="bg1"/>
                </a:solidFill>
              </a:rPr>
              <a:t>challenges</a:t>
            </a:r>
            <a:r>
              <a:rPr lang="es-ES" altLang="es-ES" sz="1600" b="1" dirty="0">
                <a:solidFill>
                  <a:schemeClr val="bg1"/>
                </a:solidFill>
              </a:rPr>
              <a:t> in DONES?</a:t>
            </a:r>
          </a:p>
        </p:txBody>
      </p:sp>
      <p:sp>
        <p:nvSpPr>
          <p:cNvPr id="2" name="Título 1"/>
          <p:cNvSpPr>
            <a:spLocks noGrp="1"/>
          </p:cNvSpPr>
          <p:nvPr>
            <p:ph type="title"/>
          </p:nvPr>
        </p:nvSpPr>
        <p:spPr/>
        <p:txBody>
          <a:bodyPr/>
          <a:lstStyle/>
          <a:p>
            <a:r>
              <a:rPr lang="es-ES" dirty="0"/>
              <a:t>Preserve </a:t>
            </a:r>
            <a:r>
              <a:rPr lang="es-ES" dirty="0" err="1"/>
              <a:t>the</a:t>
            </a:r>
            <a:r>
              <a:rPr lang="es-ES" dirty="0"/>
              <a:t> </a:t>
            </a:r>
            <a:r>
              <a:rPr lang="es-ES" dirty="0" err="1"/>
              <a:t>atmosphere</a:t>
            </a:r>
            <a:r>
              <a:rPr lang="es-ES" dirty="0"/>
              <a:t> of Test </a:t>
            </a:r>
            <a:r>
              <a:rPr lang="es-ES" dirty="0" err="1"/>
              <a:t>Cell</a:t>
            </a:r>
            <a:endParaRPr lang="es-ES" dirty="0"/>
          </a:p>
        </p:txBody>
      </p:sp>
      <p:sp>
        <p:nvSpPr>
          <p:cNvPr id="4" name="Marcador de fecha 3"/>
          <p:cNvSpPr>
            <a:spLocks noGrp="1"/>
          </p:cNvSpPr>
          <p:nvPr>
            <p:ph type="dt" sz="half" idx="10"/>
          </p:nvPr>
        </p:nvSpPr>
        <p:spPr>
          <a:xfrm>
            <a:off x="7176654" y="6866957"/>
            <a:ext cx="2743200" cy="365125"/>
          </a:xfrm>
        </p:spPr>
        <p:txBody>
          <a:bodyPr/>
          <a:lstStyle/>
          <a:p>
            <a:r>
              <a:rPr lang="es-ES"/>
              <a:t>1st-2nd October 2024</a:t>
            </a:r>
          </a:p>
        </p:txBody>
      </p:sp>
      <p:sp>
        <p:nvSpPr>
          <p:cNvPr id="5" name="Marcador de pie de página 4"/>
          <p:cNvSpPr>
            <a:spLocks noGrp="1"/>
          </p:cNvSpPr>
          <p:nvPr>
            <p:ph type="ftr" sz="quarter" idx="11"/>
          </p:nvPr>
        </p:nvSpPr>
        <p:spPr/>
        <p:txBody>
          <a:bodyPr/>
          <a:lstStyle/>
          <a:p>
            <a:r>
              <a:rPr lang="es-ES"/>
              <a:t>M.I. Ortiz  Third DONEs USERS</a:t>
            </a:r>
          </a:p>
        </p:txBody>
      </p:sp>
      <p:sp>
        <p:nvSpPr>
          <p:cNvPr id="11" name="Rectángulo 10"/>
          <p:cNvSpPr/>
          <p:nvPr/>
        </p:nvSpPr>
        <p:spPr>
          <a:xfrm>
            <a:off x="264536" y="1113174"/>
            <a:ext cx="5897161" cy="553998"/>
          </a:xfrm>
          <a:prstGeom prst="rect">
            <a:avLst/>
          </a:prstGeom>
        </p:spPr>
        <p:txBody>
          <a:bodyPr wrap="square">
            <a:spAutoFit/>
          </a:bodyPr>
          <a:lstStyle/>
          <a:p>
            <a:r>
              <a:rPr lang="es-ES" sz="1200" i="1" dirty="0"/>
              <a:t>J. Gallo et </a:t>
            </a:r>
            <a:r>
              <a:rPr lang="es-ES" sz="1200" i="1" dirty="0" err="1"/>
              <a:t>all</a:t>
            </a:r>
            <a:r>
              <a:rPr lang="es-ES" sz="1200" i="1" dirty="0"/>
              <a:t>. ’Diseño Conceptual del Sistema de Producción de Radio-Isótopos con Fines Médicos’, </a:t>
            </a:r>
            <a:r>
              <a:rPr lang="es-ES" sz="1200" i="1" dirty="0">
                <a:solidFill>
                  <a:srgbClr val="000000"/>
                </a:solidFill>
                <a:latin typeface="Tahoma" panose="020B0604030504040204" pitchFamily="34" charset="0"/>
              </a:rPr>
              <a:t>092-514-E-A40-00001, </a:t>
            </a:r>
            <a:r>
              <a:rPr lang="es-ES" sz="1200" i="1" dirty="0"/>
              <a:t>EAI,(2023)</a:t>
            </a:r>
            <a:r>
              <a:rPr lang="es-ES" i="1" dirty="0">
                <a:solidFill>
                  <a:srgbClr val="000000"/>
                </a:solidFill>
                <a:latin typeface="Tahoma" panose="020B0604030504040204" pitchFamily="34" charset="0"/>
              </a:rPr>
              <a:t>	</a:t>
            </a:r>
          </a:p>
        </p:txBody>
      </p:sp>
      <p:pic>
        <p:nvPicPr>
          <p:cNvPr id="18" name="Marcador de contenido 17" descr="Recorte de pantalla"/>
          <p:cNvPicPr>
            <a:picLocks noGrp="1" noChangeAspect="1"/>
          </p:cNvPicPr>
          <p:nvPr>
            <p:ph idx="1"/>
          </p:nvPr>
        </p:nvPicPr>
        <p:blipFill rotWithShape="1">
          <a:blip r:embed="rId3">
            <a:extLst>
              <a:ext uri="{28A0092B-C50C-407E-A947-70E740481C1C}">
                <a14:useLocalDpi xmlns:a14="http://schemas.microsoft.com/office/drawing/2010/main" val="0"/>
              </a:ext>
            </a:extLst>
          </a:blip>
          <a:srcRect l="21914" t="1756" r="11751" b="8809"/>
          <a:stretch/>
        </p:blipFill>
        <p:spPr>
          <a:xfrm>
            <a:off x="8307560" y="1259769"/>
            <a:ext cx="3387437" cy="4092672"/>
          </a:xfrm>
        </p:spPr>
      </p:pic>
      <p:pic>
        <p:nvPicPr>
          <p:cNvPr id="19" name="Imagen 18" descr="Recorte de pantalla"/>
          <p:cNvPicPr>
            <a:picLocks noChangeAspect="1"/>
          </p:cNvPicPr>
          <p:nvPr/>
        </p:nvPicPr>
        <p:blipFill rotWithShape="1">
          <a:blip r:embed="rId4">
            <a:extLst>
              <a:ext uri="{28A0092B-C50C-407E-A947-70E740481C1C}">
                <a14:useLocalDpi xmlns:a14="http://schemas.microsoft.com/office/drawing/2010/main" val="0"/>
              </a:ext>
            </a:extLst>
          </a:blip>
          <a:srcRect b="20837"/>
          <a:stretch/>
        </p:blipFill>
        <p:spPr>
          <a:xfrm>
            <a:off x="756330" y="1966064"/>
            <a:ext cx="4711938" cy="935687"/>
          </a:xfrm>
          <a:prstGeom prst="rect">
            <a:avLst/>
          </a:prstGeom>
        </p:spPr>
      </p:pic>
      <p:sp>
        <p:nvSpPr>
          <p:cNvPr id="12" name="Rectangle 1"/>
          <p:cNvSpPr>
            <a:spLocks noChangeArrowheads="1"/>
          </p:cNvSpPr>
          <p:nvPr/>
        </p:nvSpPr>
        <p:spPr bwMode="auto">
          <a:xfrm>
            <a:off x="5939274" y="1929461"/>
            <a:ext cx="1687653" cy="22058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endParaRPr>
          </a:p>
        </p:txBody>
      </p:sp>
      <p:sp>
        <p:nvSpPr>
          <p:cNvPr id="30" name="Rectangle 3"/>
          <p:cNvSpPr>
            <a:spLocks noChangeArrowheads="1"/>
          </p:cNvSpPr>
          <p:nvPr/>
        </p:nvSpPr>
        <p:spPr bwMode="auto">
          <a:xfrm>
            <a:off x="652693" y="3195815"/>
            <a:ext cx="4327774" cy="22058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endParaRPr>
          </a:p>
        </p:txBody>
      </p:sp>
      <p:sp>
        <p:nvSpPr>
          <p:cNvPr id="33" name="Llamada con línea 1 32"/>
          <p:cNvSpPr/>
          <p:nvPr/>
        </p:nvSpPr>
        <p:spPr>
          <a:xfrm>
            <a:off x="6270302" y="1590210"/>
            <a:ext cx="1751244" cy="477705"/>
          </a:xfrm>
          <a:prstGeom prst="borderCallout1">
            <a:avLst>
              <a:gd name="adj1" fmla="val 100682"/>
              <a:gd name="adj2" fmla="val 64108"/>
              <a:gd name="adj3" fmla="val 370610"/>
              <a:gd name="adj4" fmla="val 1254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sz="1200" dirty="0" err="1">
                <a:solidFill>
                  <a:schemeClr val="tx1"/>
                </a:solidFill>
                <a:latin typeface="inherit"/>
              </a:rPr>
              <a:t>Through</a:t>
            </a:r>
            <a:r>
              <a:rPr lang="es-ES" altLang="es-ES" sz="1200" dirty="0">
                <a:solidFill>
                  <a:schemeClr val="tx1"/>
                </a:solidFill>
                <a:latin typeface="inherit"/>
              </a:rPr>
              <a:t> </a:t>
            </a:r>
            <a:r>
              <a:rPr lang="es-ES" altLang="es-ES" sz="1200" dirty="0" err="1">
                <a:solidFill>
                  <a:schemeClr val="tx1"/>
                </a:solidFill>
                <a:latin typeface="inherit"/>
              </a:rPr>
              <a:t>hole</a:t>
            </a:r>
            <a:r>
              <a:rPr lang="es-ES" altLang="es-ES" sz="1200" dirty="0">
                <a:solidFill>
                  <a:schemeClr val="tx1"/>
                </a:solidFill>
                <a:latin typeface="inherit"/>
              </a:rPr>
              <a:t> in CT</a:t>
            </a:r>
            <a:r>
              <a:rPr lang="es-ES" altLang="es-ES" sz="1200" dirty="0">
                <a:solidFill>
                  <a:schemeClr val="tx1"/>
                </a:solidFill>
              </a:rPr>
              <a:t> </a:t>
            </a:r>
            <a:endParaRPr lang="es-ES" altLang="es-ES" sz="1200" dirty="0">
              <a:solidFill>
                <a:schemeClr val="tx1"/>
              </a:solidFill>
              <a:latin typeface="Arial" panose="020B0604020202020204" pitchFamily="34" charset="0"/>
            </a:endParaRPr>
          </a:p>
        </p:txBody>
      </p:sp>
      <p:sp>
        <p:nvSpPr>
          <p:cNvPr id="35" name="Llamada con línea 1 34"/>
          <p:cNvSpPr/>
          <p:nvPr/>
        </p:nvSpPr>
        <p:spPr>
          <a:xfrm>
            <a:off x="5732776" y="2304433"/>
            <a:ext cx="1751244" cy="477705"/>
          </a:xfrm>
          <a:prstGeom prst="borderCallout1">
            <a:avLst>
              <a:gd name="adj1" fmla="val 48609"/>
              <a:gd name="adj2" fmla="val -1897"/>
              <a:gd name="adj3" fmla="val 29108"/>
              <a:gd name="adj4" fmla="val -294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s-ES" altLang="es-ES" sz="1200" dirty="0">
                <a:solidFill>
                  <a:srgbClr val="1F1F1F"/>
                </a:solidFill>
                <a:latin typeface="inherit"/>
              </a:rPr>
              <a:t>Exterior </a:t>
            </a:r>
            <a:r>
              <a:rPr lang="es-ES" altLang="es-ES" sz="1200" dirty="0" err="1">
                <a:solidFill>
                  <a:srgbClr val="1F1F1F"/>
                </a:solidFill>
                <a:latin typeface="inherit"/>
              </a:rPr>
              <a:t>continuity</a:t>
            </a:r>
            <a:r>
              <a:rPr lang="es-ES" altLang="es-ES" sz="1200" dirty="0">
                <a:solidFill>
                  <a:srgbClr val="1F1F1F"/>
                </a:solidFill>
                <a:latin typeface="inherit"/>
              </a:rPr>
              <a:t> </a:t>
            </a:r>
            <a:r>
              <a:rPr lang="es-ES" altLang="es-ES" sz="1200" dirty="0" err="1">
                <a:solidFill>
                  <a:srgbClr val="1F1F1F"/>
                </a:solidFill>
                <a:latin typeface="inherit"/>
              </a:rPr>
              <a:t>duct</a:t>
            </a:r>
            <a:r>
              <a:rPr lang="es-ES" altLang="es-ES" sz="1200" dirty="0">
                <a:solidFill>
                  <a:srgbClr val="1F1F1F"/>
                </a:solidFill>
                <a:latin typeface="inherit"/>
              </a:rPr>
              <a:t> of </a:t>
            </a:r>
            <a:r>
              <a:rPr lang="es-ES" altLang="es-ES" sz="1200" dirty="0" err="1">
                <a:solidFill>
                  <a:srgbClr val="1F1F1F"/>
                </a:solidFill>
                <a:latin typeface="inherit"/>
              </a:rPr>
              <a:t>the</a:t>
            </a:r>
            <a:r>
              <a:rPr lang="es-ES" altLang="es-ES" sz="1200" dirty="0">
                <a:solidFill>
                  <a:srgbClr val="1F1F1F"/>
                </a:solidFill>
                <a:latin typeface="inherit"/>
              </a:rPr>
              <a:t> "</a:t>
            </a:r>
            <a:r>
              <a:rPr lang="es-ES" altLang="es-ES" sz="1200" dirty="0" err="1">
                <a:solidFill>
                  <a:srgbClr val="1F1F1F"/>
                </a:solidFill>
                <a:latin typeface="inherit"/>
              </a:rPr>
              <a:t>Liner</a:t>
            </a:r>
            <a:r>
              <a:rPr lang="es-ES" altLang="es-ES" sz="1200" dirty="0">
                <a:solidFill>
                  <a:srgbClr val="1F1F1F"/>
                </a:solidFill>
                <a:latin typeface="inherit"/>
              </a:rPr>
              <a:t>"</a:t>
            </a:r>
            <a:r>
              <a:rPr lang="es-ES" altLang="es-ES" sz="1200" dirty="0">
                <a:solidFill>
                  <a:schemeClr val="tx1"/>
                </a:solidFill>
              </a:rPr>
              <a:t> </a:t>
            </a:r>
            <a:endParaRPr lang="es-ES" altLang="es-ES" sz="1200" dirty="0">
              <a:solidFill>
                <a:schemeClr val="tx1"/>
              </a:solidFill>
              <a:latin typeface="Arial" panose="020B0604020202020204" pitchFamily="34" charset="0"/>
            </a:endParaRPr>
          </a:p>
        </p:txBody>
      </p:sp>
      <p:sp>
        <p:nvSpPr>
          <p:cNvPr id="36" name="Llamada con línea 1 35"/>
          <p:cNvSpPr/>
          <p:nvPr/>
        </p:nvSpPr>
        <p:spPr>
          <a:xfrm>
            <a:off x="6278324" y="3125845"/>
            <a:ext cx="1751244" cy="366023"/>
          </a:xfrm>
          <a:prstGeom prst="borderCallout1">
            <a:avLst>
              <a:gd name="adj1" fmla="val 109199"/>
              <a:gd name="adj2" fmla="val 13674"/>
              <a:gd name="adj3" fmla="val 176177"/>
              <a:gd name="adj4" fmla="val -519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err="1">
                <a:solidFill>
                  <a:schemeClr val="tx1"/>
                </a:solidFill>
              </a:rPr>
              <a:t>Cooling</a:t>
            </a:r>
            <a:r>
              <a:rPr lang="es-ES" sz="1200" dirty="0">
                <a:solidFill>
                  <a:schemeClr val="tx1"/>
                </a:solidFill>
              </a:rPr>
              <a:t> He </a:t>
            </a:r>
            <a:r>
              <a:rPr lang="es-ES" sz="1200" dirty="0" err="1">
                <a:solidFill>
                  <a:schemeClr val="tx1"/>
                </a:solidFill>
              </a:rPr>
              <a:t>inlet</a:t>
            </a:r>
            <a:r>
              <a:rPr lang="es-ES" sz="1200" dirty="0">
                <a:solidFill>
                  <a:schemeClr val="tx1"/>
                </a:solidFill>
              </a:rPr>
              <a:t> gaps</a:t>
            </a:r>
          </a:p>
        </p:txBody>
      </p:sp>
      <p:sp>
        <p:nvSpPr>
          <p:cNvPr id="37" name="Llamada con línea 1 36"/>
          <p:cNvSpPr/>
          <p:nvPr/>
        </p:nvSpPr>
        <p:spPr>
          <a:xfrm>
            <a:off x="2865073" y="3188283"/>
            <a:ext cx="2340320" cy="265091"/>
          </a:xfrm>
          <a:prstGeom prst="borderCallout1">
            <a:avLst>
              <a:gd name="adj1" fmla="val 100682"/>
              <a:gd name="adj2" fmla="val 10707"/>
              <a:gd name="adj3" fmla="val 206225"/>
              <a:gd name="adj4" fmla="val 102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err="1">
                <a:solidFill>
                  <a:schemeClr val="tx1"/>
                </a:solidFill>
              </a:rPr>
              <a:t>Radiological</a:t>
            </a:r>
            <a:r>
              <a:rPr lang="es-ES" sz="1200" dirty="0">
                <a:solidFill>
                  <a:schemeClr val="tx1"/>
                </a:solidFill>
              </a:rPr>
              <a:t> </a:t>
            </a:r>
            <a:r>
              <a:rPr lang="es-ES" sz="1200" dirty="0" err="1">
                <a:solidFill>
                  <a:schemeClr val="tx1"/>
                </a:solidFill>
              </a:rPr>
              <a:t>shielding</a:t>
            </a:r>
            <a:r>
              <a:rPr lang="es-ES" sz="1200" dirty="0">
                <a:solidFill>
                  <a:schemeClr val="tx1"/>
                </a:solidFill>
              </a:rPr>
              <a:t> blocks</a:t>
            </a:r>
          </a:p>
        </p:txBody>
      </p:sp>
      <p:sp>
        <p:nvSpPr>
          <p:cNvPr id="38" name="Marcador de número de diapositiva 5"/>
          <p:cNvSpPr>
            <a:spLocks noGrp="1"/>
          </p:cNvSpPr>
          <p:nvPr>
            <p:ph type="sldNum" sz="quarter" idx="12"/>
          </p:nvPr>
        </p:nvSpPr>
        <p:spPr>
          <a:xfrm>
            <a:off x="3156879" y="7763427"/>
            <a:ext cx="2367954" cy="186556"/>
          </a:xfrm>
        </p:spPr>
        <p:txBody>
          <a:bodyPr/>
          <a:lstStyle/>
          <a:p>
            <a:fld id="{000BE7D5-5C85-8642-9089-F9C791E71C3B}" type="slidenum">
              <a:rPr lang="es-ES" smtClean="0"/>
              <a:t>27</a:t>
            </a:fld>
            <a:endParaRPr lang="es-ES"/>
          </a:p>
        </p:txBody>
      </p:sp>
      <p:sp>
        <p:nvSpPr>
          <p:cNvPr id="39" name="Marcador de número de diapositiva 5"/>
          <p:cNvSpPr txBox="1">
            <a:spLocks/>
          </p:cNvSpPr>
          <p:nvPr/>
        </p:nvSpPr>
        <p:spPr>
          <a:xfrm>
            <a:off x="3156879" y="7763427"/>
            <a:ext cx="2367954" cy="186556"/>
          </a:xfrm>
          <a:prstGeom prst="rect">
            <a:avLst/>
          </a:prstGeom>
        </p:spPr>
        <p:txBody>
          <a:bodyPr vert="horz" lIns="91440" tIns="45720" rIns="91440" bIns="45720" rtlCol="0" anchor="ctr"/>
          <a:lstStyle>
            <a:defPPr>
              <a:defRPr lang="es-E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BE7D5-5C85-8642-9089-F9C791E71C3B}" type="slidenum">
              <a:rPr lang="es-ES" smtClean="0"/>
              <a:pPr/>
              <a:t>27</a:t>
            </a:fld>
            <a:endParaRPr lang="es-ES"/>
          </a:p>
        </p:txBody>
      </p:sp>
      <p:pic>
        <p:nvPicPr>
          <p:cNvPr id="40" name="Imagen 39"/>
          <p:cNvPicPr/>
          <p:nvPr/>
        </p:nvPicPr>
        <p:blipFill>
          <a:blip r:embed="rId5"/>
          <a:stretch>
            <a:fillRect/>
          </a:stretch>
        </p:blipFill>
        <p:spPr>
          <a:xfrm flipH="1">
            <a:off x="363086" y="7020371"/>
            <a:ext cx="5395660" cy="988010"/>
          </a:xfrm>
          <a:prstGeom prst="rect">
            <a:avLst/>
          </a:prstGeom>
        </p:spPr>
      </p:pic>
      <p:pic>
        <p:nvPicPr>
          <p:cNvPr id="45" name="Imagen 44" descr="Recorte de pantalla"/>
          <p:cNvPicPr>
            <a:picLocks noChangeAspect="1"/>
          </p:cNvPicPr>
          <p:nvPr/>
        </p:nvPicPr>
        <p:blipFill rotWithShape="1">
          <a:blip r:embed="rId6">
            <a:extLst>
              <a:ext uri="{28A0092B-C50C-407E-A947-70E740481C1C}">
                <a14:useLocalDpi xmlns:a14="http://schemas.microsoft.com/office/drawing/2010/main" val="0"/>
              </a:ext>
            </a:extLst>
          </a:blip>
          <a:srcRect b="17390"/>
          <a:stretch/>
        </p:blipFill>
        <p:spPr>
          <a:xfrm>
            <a:off x="781683" y="4747949"/>
            <a:ext cx="5237007" cy="1244146"/>
          </a:xfrm>
          <a:prstGeom prst="rect">
            <a:avLst/>
          </a:prstGeom>
        </p:spPr>
      </p:pic>
      <p:sp>
        <p:nvSpPr>
          <p:cNvPr id="47" name="Rectangle 2"/>
          <p:cNvSpPr>
            <a:spLocks noChangeArrowheads="1"/>
          </p:cNvSpPr>
          <p:nvPr/>
        </p:nvSpPr>
        <p:spPr bwMode="auto">
          <a:xfrm>
            <a:off x="1076515" y="6124158"/>
            <a:ext cx="4469743" cy="1898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400" b="0" i="0" u="none" strike="noStrike" cap="none" normalizeH="0" baseline="0" dirty="0">
              <a:ln>
                <a:noFill/>
              </a:ln>
              <a:solidFill>
                <a:schemeClr val="tx1"/>
              </a:solidFill>
              <a:effectLst/>
              <a:latin typeface="Arial" panose="020B0604020202020204" pitchFamily="34" charset="0"/>
            </a:endParaRPr>
          </a:p>
        </p:txBody>
      </p:sp>
      <p:sp>
        <p:nvSpPr>
          <p:cNvPr id="50" name="Rectangle 4"/>
          <p:cNvSpPr>
            <a:spLocks noChangeArrowheads="1"/>
          </p:cNvSpPr>
          <p:nvPr/>
        </p:nvSpPr>
        <p:spPr bwMode="auto">
          <a:xfrm>
            <a:off x="-128761" y="133697"/>
            <a:ext cx="65" cy="1898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400" b="0" i="0" u="none" strike="noStrike" cap="none" normalizeH="0" baseline="0" dirty="0">
              <a:ln>
                <a:noFill/>
              </a:ln>
              <a:effectLst/>
              <a:latin typeface="Arial" panose="020B0604020202020204" pitchFamily="34" charset="0"/>
            </a:endParaRPr>
          </a:p>
        </p:txBody>
      </p:sp>
      <p:sp>
        <p:nvSpPr>
          <p:cNvPr id="3" name="Rectángulo 2">
            <a:extLst>
              <a:ext uri="{FF2B5EF4-FFF2-40B4-BE49-F238E27FC236}">
                <a16:creationId xmlns:a16="http://schemas.microsoft.com/office/drawing/2014/main" id="{E64EC9C1-C034-F149-8E10-0BD3B97C7470}"/>
              </a:ext>
            </a:extLst>
          </p:cNvPr>
          <p:cNvSpPr/>
          <p:nvPr/>
        </p:nvSpPr>
        <p:spPr>
          <a:xfrm>
            <a:off x="6161697" y="200477"/>
            <a:ext cx="2913530" cy="584775"/>
          </a:xfrm>
          <a:prstGeom prst="rect">
            <a:avLst/>
          </a:prstGeom>
        </p:spPr>
        <p:txBody>
          <a:bodyPr wrap="square">
            <a:spAutoFit/>
          </a:bodyPr>
          <a:lstStyle/>
          <a:p>
            <a:r>
              <a:rPr lang="es-ES" altLang="es-ES" sz="3200" b="1" dirty="0" err="1">
                <a:solidFill>
                  <a:schemeClr val="bg1"/>
                </a:solidFill>
              </a:rPr>
              <a:t>First</a:t>
            </a:r>
            <a:r>
              <a:rPr lang="es-ES" altLang="es-ES" sz="3200" b="1" dirty="0">
                <a:solidFill>
                  <a:schemeClr val="bg1"/>
                </a:solidFill>
              </a:rPr>
              <a:t> </a:t>
            </a:r>
            <a:r>
              <a:rPr lang="es-ES" altLang="es-ES" sz="3200" b="1" dirty="0" err="1">
                <a:solidFill>
                  <a:schemeClr val="bg1"/>
                </a:solidFill>
              </a:rPr>
              <a:t>challenge</a:t>
            </a:r>
            <a:endParaRPr lang="es-ES" sz="3200" dirty="0"/>
          </a:p>
        </p:txBody>
      </p:sp>
      <p:sp>
        <p:nvSpPr>
          <p:cNvPr id="27" name="CuadroTexto 26">
            <a:extLst>
              <a:ext uri="{FF2B5EF4-FFF2-40B4-BE49-F238E27FC236}">
                <a16:creationId xmlns:a16="http://schemas.microsoft.com/office/drawing/2014/main" id="{93849D09-F7D3-734D-AC9A-A57D584F3491}"/>
              </a:ext>
            </a:extLst>
          </p:cNvPr>
          <p:cNvSpPr txBox="1"/>
          <p:nvPr/>
        </p:nvSpPr>
        <p:spPr>
          <a:xfrm>
            <a:off x="113250" y="4769857"/>
            <a:ext cx="1102439" cy="1200329"/>
          </a:xfrm>
          <a:prstGeom prst="rect">
            <a:avLst/>
          </a:prstGeom>
          <a:gradFill>
            <a:gsLst>
              <a:gs pos="14000">
                <a:schemeClr val="bg1">
                  <a:lumMod val="85000"/>
                  <a:alpha val="0"/>
                </a:schemeClr>
              </a:gs>
              <a:gs pos="99000">
                <a:schemeClr val="bg1">
                  <a:lumMod val="85000"/>
                </a:schemeClr>
              </a:gs>
              <a:gs pos="100000">
                <a:schemeClr val="bg1">
                  <a:lumMod val="95000"/>
                </a:schemeClr>
              </a:gs>
            </a:gsLst>
            <a:path path="circle">
              <a:fillToRect r="100000" b="100000"/>
            </a:path>
          </a:gradFill>
          <a:ln w="3175">
            <a:noFill/>
          </a:ln>
        </p:spPr>
        <p:txBody>
          <a:bodyPr wrap="square" rtlCol="0">
            <a:spAutoFit/>
          </a:bodyPr>
          <a:lstStyle/>
          <a:p>
            <a:r>
              <a:rPr lang="es-ES" sz="1400" dirty="0" err="1">
                <a:solidFill>
                  <a:srgbClr val="002060"/>
                </a:solidFill>
              </a:rPr>
              <a:t>Atmosphere</a:t>
            </a:r>
            <a:r>
              <a:rPr lang="es-ES" sz="1400" dirty="0">
                <a:solidFill>
                  <a:srgbClr val="002060"/>
                </a:solidFill>
              </a:rPr>
              <a:t> </a:t>
            </a:r>
            <a:r>
              <a:rPr lang="es-ES" sz="1400" dirty="0" err="1">
                <a:solidFill>
                  <a:srgbClr val="002060"/>
                </a:solidFill>
              </a:rPr>
              <a:t>outside</a:t>
            </a:r>
            <a:r>
              <a:rPr lang="es-ES" sz="1400" dirty="0">
                <a:solidFill>
                  <a:srgbClr val="002060"/>
                </a:solidFill>
              </a:rPr>
              <a:t> TC</a:t>
            </a:r>
          </a:p>
          <a:p>
            <a:endParaRPr lang="es-ES" sz="1400" dirty="0"/>
          </a:p>
          <a:p>
            <a:endParaRPr lang="es-ES" sz="1400" dirty="0"/>
          </a:p>
          <a:p>
            <a:endParaRPr lang="es-ES" sz="1600" dirty="0"/>
          </a:p>
        </p:txBody>
      </p:sp>
      <p:sp>
        <p:nvSpPr>
          <p:cNvPr id="29" name="CuadroTexto 28">
            <a:extLst>
              <a:ext uri="{FF2B5EF4-FFF2-40B4-BE49-F238E27FC236}">
                <a16:creationId xmlns:a16="http://schemas.microsoft.com/office/drawing/2014/main" id="{3DDFD7B6-9E41-D948-98B3-D207897535D2}"/>
              </a:ext>
            </a:extLst>
          </p:cNvPr>
          <p:cNvSpPr txBox="1"/>
          <p:nvPr/>
        </p:nvSpPr>
        <p:spPr>
          <a:xfrm>
            <a:off x="4507509" y="4752275"/>
            <a:ext cx="1654188" cy="1200329"/>
          </a:xfrm>
          <a:prstGeom prst="rect">
            <a:avLst/>
          </a:prstGeom>
          <a:gradFill>
            <a:gsLst>
              <a:gs pos="14000">
                <a:schemeClr val="accent1">
                  <a:tint val="66000"/>
                  <a:satMod val="160000"/>
                  <a:alpha val="0"/>
                </a:schemeClr>
              </a:gs>
              <a:gs pos="98000">
                <a:schemeClr val="accent1">
                  <a:tint val="44500"/>
                  <a:satMod val="160000"/>
                </a:schemeClr>
              </a:gs>
              <a:gs pos="87000">
                <a:schemeClr val="accent1">
                  <a:tint val="23500"/>
                  <a:satMod val="160000"/>
                  <a:lumMod val="36000"/>
                  <a:lumOff val="64000"/>
                </a:schemeClr>
              </a:gs>
            </a:gsLst>
            <a:path path="circle">
              <a:fillToRect r="100000" b="100000"/>
            </a:path>
          </a:gradFill>
          <a:ln w="3175">
            <a:noFill/>
          </a:ln>
        </p:spPr>
        <p:txBody>
          <a:bodyPr wrap="square" rtlCol="0">
            <a:spAutoFit/>
          </a:bodyPr>
          <a:lstStyle/>
          <a:p>
            <a:r>
              <a:rPr lang="es-ES" sz="1400" dirty="0" err="1">
                <a:solidFill>
                  <a:srgbClr val="C44ECB"/>
                </a:solidFill>
              </a:rPr>
              <a:t>Atmosphere</a:t>
            </a:r>
            <a:r>
              <a:rPr lang="es-ES" sz="1400" dirty="0">
                <a:solidFill>
                  <a:srgbClr val="C44ECB"/>
                </a:solidFill>
              </a:rPr>
              <a:t> </a:t>
            </a:r>
            <a:r>
              <a:rPr lang="es-ES" sz="1400" dirty="0" err="1">
                <a:solidFill>
                  <a:srgbClr val="C44ECB"/>
                </a:solidFill>
              </a:rPr>
              <a:t>inside</a:t>
            </a:r>
            <a:r>
              <a:rPr lang="es-ES" sz="1400" dirty="0">
                <a:solidFill>
                  <a:srgbClr val="C44ECB"/>
                </a:solidFill>
              </a:rPr>
              <a:t> TC</a:t>
            </a:r>
          </a:p>
          <a:p>
            <a:endParaRPr lang="es-ES" sz="1400" dirty="0"/>
          </a:p>
          <a:p>
            <a:endParaRPr lang="es-ES" sz="1400" dirty="0"/>
          </a:p>
          <a:p>
            <a:endParaRPr lang="es-ES" sz="1600" dirty="0"/>
          </a:p>
        </p:txBody>
      </p:sp>
    </p:spTree>
    <p:extLst>
      <p:ext uri="{BB962C8B-B14F-4D97-AF65-F5344CB8AC3E}">
        <p14:creationId xmlns:p14="http://schemas.microsoft.com/office/powerpoint/2010/main" val="3034828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69A4D-C3E3-174B-A282-05F02643675E}"/>
              </a:ext>
            </a:extLst>
          </p:cNvPr>
          <p:cNvSpPr>
            <a:spLocks noGrp="1"/>
          </p:cNvSpPr>
          <p:nvPr>
            <p:ph type="title"/>
          </p:nvPr>
        </p:nvSpPr>
        <p:spPr/>
        <p:txBody>
          <a:bodyPr/>
          <a:lstStyle/>
          <a:p>
            <a:r>
              <a:rPr lang="es-ES" b="1" dirty="0"/>
              <a:t>LOSS OF NEUTRONIC FLOW THROUGH THE DUCT</a:t>
            </a:r>
          </a:p>
        </p:txBody>
      </p:sp>
      <p:sp>
        <p:nvSpPr>
          <p:cNvPr id="4" name="Marcador de fecha 3">
            <a:extLst>
              <a:ext uri="{FF2B5EF4-FFF2-40B4-BE49-F238E27FC236}">
                <a16:creationId xmlns:a16="http://schemas.microsoft.com/office/drawing/2014/main" id="{D3692C6B-D776-6345-8650-E90C3536890C}"/>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51BFCD78-9B9D-4849-8636-359B8A27363A}"/>
              </a:ext>
            </a:extLst>
          </p:cNvPr>
          <p:cNvSpPr>
            <a:spLocks noGrp="1"/>
          </p:cNvSpPr>
          <p:nvPr>
            <p:ph type="ftr" sz="quarter" idx="11"/>
          </p:nvPr>
        </p:nvSpPr>
        <p:spPr/>
        <p:txBody>
          <a:bodyPr/>
          <a:lstStyle/>
          <a:p>
            <a:r>
              <a:rPr lang="es-ES"/>
              <a:t>M.I. Ortiz  Third DONEs USERS</a:t>
            </a:r>
          </a:p>
        </p:txBody>
      </p:sp>
      <p:sp>
        <p:nvSpPr>
          <p:cNvPr id="6" name="Marcador de número de diapositiva 5">
            <a:extLst>
              <a:ext uri="{FF2B5EF4-FFF2-40B4-BE49-F238E27FC236}">
                <a16:creationId xmlns:a16="http://schemas.microsoft.com/office/drawing/2014/main" id="{1B7C3AB2-AF02-FC44-AF1A-618267A9E49A}"/>
              </a:ext>
            </a:extLst>
          </p:cNvPr>
          <p:cNvSpPr>
            <a:spLocks noGrp="1"/>
          </p:cNvSpPr>
          <p:nvPr>
            <p:ph type="sldNum" sz="quarter" idx="12"/>
          </p:nvPr>
        </p:nvSpPr>
        <p:spPr/>
        <p:txBody>
          <a:bodyPr/>
          <a:lstStyle/>
          <a:p>
            <a:fld id="{000BE7D5-5C85-8642-9089-F9C791E71C3B}" type="slidenum">
              <a:rPr lang="es-ES" smtClean="0"/>
              <a:t>28</a:t>
            </a:fld>
            <a:endParaRPr lang="es-ES"/>
          </a:p>
        </p:txBody>
      </p:sp>
      <p:sp>
        <p:nvSpPr>
          <p:cNvPr id="8" name="66 Rectángulo">
            <a:extLst>
              <a:ext uri="{FF2B5EF4-FFF2-40B4-BE49-F238E27FC236}">
                <a16:creationId xmlns:a16="http://schemas.microsoft.com/office/drawing/2014/main" id="{6D9E053A-A478-C746-BEE6-5279F959E403}"/>
              </a:ext>
            </a:extLst>
          </p:cNvPr>
          <p:cNvSpPr/>
          <p:nvPr/>
        </p:nvSpPr>
        <p:spPr>
          <a:xfrm>
            <a:off x="10007493" y="79553"/>
            <a:ext cx="2128177" cy="923330"/>
          </a:xfrm>
          <a:prstGeom prst="rect">
            <a:avLst/>
          </a:prstGeom>
        </p:spPr>
        <p:txBody>
          <a:bodyPr wrap="square">
            <a:spAutoFit/>
          </a:bodyPr>
          <a:lstStyle/>
          <a:p>
            <a:pPr lvl="0" eaLnBrk="0" fontAlgn="base" hangingPunct="0">
              <a:spcBef>
                <a:spcPct val="0"/>
              </a:spcBef>
              <a:spcAft>
                <a:spcPct val="0"/>
              </a:spcAft>
            </a:pPr>
            <a:r>
              <a:rPr lang="es-ES" altLang="es-ES" b="1" dirty="0" err="1">
                <a:solidFill>
                  <a:schemeClr val="bg1"/>
                </a:solidFill>
              </a:rPr>
              <a:t>What</a:t>
            </a:r>
            <a:r>
              <a:rPr lang="es-ES" altLang="es-ES" b="1" dirty="0">
                <a:solidFill>
                  <a:schemeClr val="bg1"/>
                </a:solidFill>
              </a:rPr>
              <a:t> </a:t>
            </a:r>
            <a:r>
              <a:rPr lang="es-ES" altLang="es-ES" b="1" dirty="0" err="1">
                <a:solidFill>
                  <a:schemeClr val="bg1"/>
                </a:solidFill>
              </a:rPr>
              <a:t>technological</a:t>
            </a:r>
            <a:r>
              <a:rPr lang="es-ES" altLang="es-ES" b="1" dirty="0">
                <a:solidFill>
                  <a:schemeClr val="bg1"/>
                </a:solidFill>
              </a:rPr>
              <a:t> </a:t>
            </a:r>
            <a:r>
              <a:rPr lang="es-ES" altLang="es-ES" b="1" dirty="0" err="1">
                <a:solidFill>
                  <a:schemeClr val="bg1"/>
                </a:solidFill>
              </a:rPr>
              <a:t>challenges</a:t>
            </a:r>
            <a:r>
              <a:rPr lang="es-ES" altLang="es-ES" b="1" dirty="0">
                <a:solidFill>
                  <a:schemeClr val="bg1"/>
                </a:solidFill>
              </a:rPr>
              <a:t> are </a:t>
            </a:r>
            <a:r>
              <a:rPr lang="es-ES" altLang="es-ES" b="1" dirty="0" err="1">
                <a:solidFill>
                  <a:schemeClr val="bg1"/>
                </a:solidFill>
              </a:rPr>
              <a:t>there</a:t>
            </a:r>
            <a:r>
              <a:rPr lang="es-ES" altLang="es-ES" b="1" dirty="0">
                <a:solidFill>
                  <a:schemeClr val="bg1"/>
                </a:solidFill>
              </a:rPr>
              <a:t>? </a:t>
            </a:r>
          </a:p>
        </p:txBody>
      </p:sp>
      <p:sp>
        <p:nvSpPr>
          <p:cNvPr id="9" name="CuadroTexto 8">
            <a:extLst>
              <a:ext uri="{FF2B5EF4-FFF2-40B4-BE49-F238E27FC236}">
                <a16:creationId xmlns:a16="http://schemas.microsoft.com/office/drawing/2014/main" id="{3993F14B-8D61-7341-A448-667A03C736FB}"/>
              </a:ext>
            </a:extLst>
          </p:cNvPr>
          <p:cNvSpPr txBox="1"/>
          <p:nvPr/>
        </p:nvSpPr>
        <p:spPr>
          <a:xfrm>
            <a:off x="7757135" y="1492603"/>
            <a:ext cx="4500716" cy="369332"/>
          </a:xfrm>
          <a:prstGeom prst="rect">
            <a:avLst/>
          </a:prstGeom>
          <a:noFill/>
        </p:spPr>
        <p:txBody>
          <a:bodyPr wrap="square" rtlCol="0">
            <a:spAutoFit/>
          </a:bodyPr>
          <a:lstStyle/>
          <a:p>
            <a:r>
              <a:rPr lang="es-ES" b="1" dirty="0" err="1"/>
              <a:t>F.Mota</a:t>
            </a:r>
            <a:r>
              <a:rPr lang="es-ES" b="1" dirty="0"/>
              <a:t>  at </a:t>
            </a:r>
            <a:r>
              <a:rPr lang="es-ES" b="1" dirty="0" err="1"/>
              <a:t>all</a:t>
            </a:r>
            <a:r>
              <a:rPr lang="es-ES" b="1" dirty="0"/>
              <a:t>., IN-DTF-DONES-EVO-T4, 2024</a:t>
            </a:r>
            <a:endParaRPr lang="es-ES" dirty="0"/>
          </a:p>
        </p:txBody>
      </p:sp>
      <p:pic>
        <p:nvPicPr>
          <p:cNvPr id="7" name="Marcador de contenido 6"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9334" y="3818635"/>
            <a:ext cx="5858550" cy="2767196"/>
          </a:xfrm>
        </p:spPr>
      </p:pic>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t="7614" b="9416"/>
          <a:stretch/>
        </p:blipFill>
        <p:spPr>
          <a:xfrm rot="1576402">
            <a:off x="826733" y="1774205"/>
            <a:ext cx="6019929" cy="1209424"/>
          </a:xfrm>
          <a:prstGeom prst="rect">
            <a:avLst/>
          </a:prstGeom>
          <a:ln>
            <a:noFill/>
          </a:ln>
          <a:effectLst>
            <a:softEdge rad="112500"/>
          </a:effectLst>
        </p:spPr>
      </p:pic>
      <p:sp>
        <p:nvSpPr>
          <p:cNvPr id="18" name="Rectángulo 17">
            <a:extLst>
              <a:ext uri="{FF2B5EF4-FFF2-40B4-BE49-F238E27FC236}">
                <a16:creationId xmlns:a16="http://schemas.microsoft.com/office/drawing/2014/main" id="{38AD3AE7-33C4-E343-B745-C9563533B1C5}"/>
              </a:ext>
            </a:extLst>
          </p:cNvPr>
          <p:cNvSpPr/>
          <p:nvPr/>
        </p:nvSpPr>
        <p:spPr>
          <a:xfrm>
            <a:off x="6700348" y="149022"/>
            <a:ext cx="3820503" cy="584775"/>
          </a:xfrm>
          <a:prstGeom prst="rect">
            <a:avLst/>
          </a:prstGeom>
        </p:spPr>
        <p:txBody>
          <a:bodyPr wrap="square">
            <a:spAutoFit/>
          </a:bodyPr>
          <a:lstStyle/>
          <a:p>
            <a:r>
              <a:rPr lang="es-ES" altLang="es-ES" sz="3200" b="1" dirty="0" err="1">
                <a:solidFill>
                  <a:schemeClr val="bg1"/>
                </a:solidFill>
              </a:rPr>
              <a:t>Second</a:t>
            </a:r>
            <a:r>
              <a:rPr lang="es-ES" altLang="es-ES" sz="3200" b="1" dirty="0">
                <a:solidFill>
                  <a:schemeClr val="bg1"/>
                </a:solidFill>
              </a:rPr>
              <a:t> </a:t>
            </a:r>
            <a:r>
              <a:rPr lang="es-ES" altLang="es-ES" sz="3200" b="1" dirty="0" err="1">
                <a:solidFill>
                  <a:schemeClr val="bg1"/>
                </a:solidFill>
              </a:rPr>
              <a:t>challenge</a:t>
            </a:r>
            <a:endParaRPr lang="es-ES" sz="3200" dirty="0"/>
          </a:p>
        </p:txBody>
      </p:sp>
    </p:spTree>
    <p:extLst>
      <p:ext uri="{BB962C8B-B14F-4D97-AF65-F5344CB8AC3E}">
        <p14:creationId xmlns:p14="http://schemas.microsoft.com/office/powerpoint/2010/main" val="265962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6 Rectángulo"/>
          <p:cNvSpPr/>
          <p:nvPr/>
        </p:nvSpPr>
        <p:spPr>
          <a:xfrm>
            <a:off x="5340660" y="730259"/>
            <a:ext cx="5479105" cy="1569660"/>
          </a:xfrm>
          <a:prstGeom prst="rect">
            <a:avLst/>
          </a:prstGeom>
        </p:spPr>
        <p:txBody>
          <a:bodyPr wrap="square">
            <a:spAutoFit/>
          </a:bodyPr>
          <a:lstStyle/>
          <a:p>
            <a:r>
              <a:rPr lang="es-ES" sz="3200" b="1" dirty="0" err="1">
                <a:solidFill>
                  <a:schemeClr val="bg1"/>
                </a:solidFill>
                <a:cs typeface="Arial" panose="020B0604020202020204" pitchFamily="34" charset="0"/>
              </a:rPr>
              <a:t>What</a:t>
            </a:r>
            <a:r>
              <a:rPr lang="es-ES" sz="3200" b="1" dirty="0">
                <a:solidFill>
                  <a:schemeClr val="bg1"/>
                </a:solidFill>
                <a:cs typeface="Arial" panose="020B0604020202020204" pitchFamily="34" charset="0"/>
              </a:rPr>
              <a:t> </a:t>
            </a:r>
            <a:r>
              <a:rPr lang="es-ES" sz="3200" b="1" dirty="0" err="1">
                <a:solidFill>
                  <a:schemeClr val="bg1"/>
                </a:solidFill>
                <a:cs typeface="Arial" panose="020B0604020202020204" pitchFamily="34" charset="0"/>
              </a:rPr>
              <a:t>does</a:t>
            </a:r>
            <a:r>
              <a:rPr lang="es-ES" sz="3200" b="1" dirty="0">
                <a:solidFill>
                  <a:schemeClr val="bg1"/>
                </a:solidFill>
                <a:cs typeface="Arial" panose="020B0604020202020204" pitchFamily="34" charset="0"/>
              </a:rPr>
              <a:t> </a:t>
            </a:r>
            <a:r>
              <a:rPr lang="es-ES" sz="3200" b="1" dirty="0" err="1">
                <a:solidFill>
                  <a:schemeClr val="bg1"/>
                </a:solidFill>
                <a:cs typeface="Arial" panose="020B0604020202020204" pitchFamily="34" charset="0"/>
              </a:rPr>
              <a:t>it</a:t>
            </a:r>
            <a:r>
              <a:rPr lang="es-ES" sz="3200" b="1" dirty="0">
                <a:solidFill>
                  <a:schemeClr val="bg1"/>
                </a:solidFill>
                <a:cs typeface="Arial" panose="020B0604020202020204" pitchFamily="34" charset="0"/>
              </a:rPr>
              <a:t> mean to </a:t>
            </a:r>
            <a:r>
              <a:rPr lang="es-ES" sz="3200" b="1" dirty="0" err="1">
                <a:solidFill>
                  <a:schemeClr val="bg1"/>
                </a:solidFill>
                <a:cs typeface="Arial" panose="020B0604020202020204" pitchFamily="34" charset="0"/>
              </a:rPr>
              <a:t>obtain</a:t>
            </a:r>
            <a:r>
              <a:rPr lang="es-ES" sz="3200" b="1" dirty="0">
                <a:solidFill>
                  <a:schemeClr val="bg1"/>
                </a:solidFill>
                <a:cs typeface="Arial" panose="020B0604020202020204" pitchFamily="34" charset="0"/>
              </a:rPr>
              <a:t> 69.80 </a:t>
            </a:r>
            <a:r>
              <a:rPr lang="es-ES" sz="3200" b="1" dirty="0" err="1">
                <a:solidFill>
                  <a:schemeClr val="bg1"/>
                </a:solidFill>
                <a:cs typeface="Arial" panose="020B0604020202020204" pitchFamily="34" charset="0"/>
              </a:rPr>
              <a:t>TBq</a:t>
            </a:r>
            <a:r>
              <a:rPr lang="es-ES" sz="3200" b="1" dirty="0">
                <a:solidFill>
                  <a:schemeClr val="bg1"/>
                </a:solidFill>
                <a:cs typeface="Arial" panose="020B0604020202020204" pitchFamily="34" charset="0"/>
              </a:rPr>
              <a:t> of </a:t>
            </a:r>
            <a:r>
              <a:rPr lang="es-ES" sz="3200" b="1" dirty="0" err="1">
                <a:solidFill>
                  <a:schemeClr val="bg1"/>
                </a:solidFill>
                <a:cs typeface="Arial" panose="020B0604020202020204" pitchFamily="34" charset="0"/>
              </a:rPr>
              <a:t>molybdenum</a:t>
            </a:r>
            <a:r>
              <a:rPr lang="es-ES" sz="3200" b="1" dirty="0">
                <a:solidFill>
                  <a:schemeClr val="bg1"/>
                </a:solidFill>
                <a:cs typeface="Arial" panose="020B0604020202020204" pitchFamily="34" charset="0"/>
              </a:rPr>
              <a:t> </a:t>
            </a:r>
            <a:r>
              <a:rPr lang="es-ES" sz="3200" b="1" dirty="0" err="1">
                <a:solidFill>
                  <a:schemeClr val="bg1"/>
                </a:solidFill>
                <a:cs typeface="Arial" panose="020B0604020202020204" pitchFamily="34" charset="0"/>
              </a:rPr>
              <a:t>radioisotope</a:t>
            </a:r>
            <a:r>
              <a:rPr lang="es-ES" sz="3200" b="1" dirty="0">
                <a:solidFill>
                  <a:schemeClr val="bg1"/>
                </a:solidFill>
                <a:cs typeface="Arial" panose="020B0604020202020204" pitchFamily="34" charset="0"/>
              </a:rPr>
              <a:t>?</a:t>
            </a: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err="1">
                <a:solidFill>
                  <a:schemeClr val="bg2">
                    <a:lumMod val="10000"/>
                  </a:schemeClr>
                </a:solidFill>
              </a:rPr>
              <a:t>Outline</a:t>
            </a:r>
            <a:endParaRPr lang="es-ES" sz="4400" dirty="0">
              <a:solidFill>
                <a:schemeClr val="bg2">
                  <a:lumMod val="10000"/>
                </a:schemeClr>
              </a:solidFill>
              <a:latin typeface="+mn-lt"/>
            </a:endParaRP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3</a:t>
            </a:fld>
            <a:endParaRPr lang="es-ES"/>
          </a:p>
        </p:txBody>
      </p:sp>
    </p:spTree>
    <p:extLst>
      <p:ext uri="{BB962C8B-B14F-4D97-AF65-F5344CB8AC3E}">
        <p14:creationId xmlns:p14="http://schemas.microsoft.com/office/powerpoint/2010/main" val="284523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FBF5A6C1-B171-6146-B600-FD5343043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8286" y="3694230"/>
            <a:ext cx="1854200" cy="1854200"/>
          </a:xfrm>
          <a:prstGeom prst="rect">
            <a:avLst/>
          </a:prstGeom>
        </p:spPr>
      </p:pic>
      <p:sp>
        <p:nvSpPr>
          <p:cNvPr id="6" name="Rectángulo 5"/>
          <p:cNvSpPr/>
          <p:nvPr/>
        </p:nvSpPr>
        <p:spPr>
          <a:xfrm>
            <a:off x="6545044" y="294319"/>
            <a:ext cx="2333262" cy="369332"/>
          </a:xfrm>
          <a:prstGeom prst="rect">
            <a:avLst/>
          </a:prstGeom>
        </p:spPr>
        <p:txBody>
          <a:bodyPr wrap="square">
            <a:spAutoFit/>
          </a:bodyPr>
          <a:lstStyle/>
          <a:p>
            <a:r>
              <a:rPr lang="en-GB" i="1" dirty="0"/>
              <a:t>. </a:t>
            </a:r>
          </a:p>
        </p:txBody>
      </p:sp>
      <p:sp>
        <p:nvSpPr>
          <p:cNvPr id="8" name="CuadroTexto 7"/>
          <p:cNvSpPr txBox="1"/>
          <p:nvPr/>
        </p:nvSpPr>
        <p:spPr>
          <a:xfrm>
            <a:off x="2807204" y="2270564"/>
            <a:ext cx="696824" cy="248209"/>
          </a:xfrm>
          <a:prstGeom prst="rect">
            <a:avLst/>
          </a:prstGeom>
          <a:noFill/>
        </p:spPr>
        <p:txBody>
          <a:bodyPr wrap="square" rtlCol="0">
            <a:spAutoFit/>
          </a:bodyPr>
          <a:lstStyle/>
          <a:p>
            <a:r>
              <a:rPr lang="es-ES" sz="1013" dirty="0"/>
              <a:t>1 2 3 4</a:t>
            </a:r>
          </a:p>
        </p:txBody>
      </p:sp>
      <p:sp>
        <p:nvSpPr>
          <p:cNvPr id="13" name="CuadroTexto 12">
            <a:extLst>
              <a:ext uri="{FF2B5EF4-FFF2-40B4-BE49-F238E27FC236}">
                <a16:creationId xmlns:a16="http://schemas.microsoft.com/office/drawing/2014/main" id="{C3EF5473-6CA2-024D-BC51-9465DFB73E60}"/>
              </a:ext>
            </a:extLst>
          </p:cNvPr>
          <p:cNvSpPr txBox="1"/>
          <p:nvPr/>
        </p:nvSpPr>
        <p:spPr>
          <a:xfrm>
            <a:off x="6360854" y="4621330"/>
            <a:ext cx="4025245" cy="2215991"/>
          </a:xfrm>
          <a:prstGeom prst="rect">
            <a:avLst/>
          </a:prstGeom>
          <a:noFill/>
        </p:spPr>
        <p:txBody>
          <a:bodyPr wrap="square" rtlCol="0">
            <a:spAutoFit/>
          </a:bodyPr>
          <a:lstStyle/>
          <a:p>
            <a:pPr algn="ctr"/>
            <a:r>
              <a:rPr lang="es-ES" sz="2400" b="1" dirty="0" err="1">
                <a:solidFill>
                  <a:srgbClr val="C44ECB"/>
                </a:solidFill>
              </a:rPr>
              <a:t>But</a:t>
            </a:r>
            <a:r>
              <a:rPr lang="es-ES" sz="2400" b="1" dirty="0">
                <a:solidFill>
                  <a:srgbClr val="C44ECB"/>
                </a:solidFill>
              </a:rPr>
              <a:t> ... </a:t>
            </a:r>
            <a:r>
              <a:rPr lang="es-ES" sz="2400" b="1" dirty="0" err="1">
                <a:solidFill>
                  <a:srgbClr val="C44ECB"/>
                </a:solidFill>
              </a:rPr>
              <a:t>What</a:t>
            </a:r>
            <a:r>
              <a:rPr lang="es-ES" sz="2400" b="1" dirty="0">
                <a:solidFill>
                  <a:srgbClr val="C44ECB"/>
                </a:solidFill>
              </a:rPr>
              <a:t> </a:t>
            </a:r>
            <a:r>
              <a:rPr lang="es-ES" sz="2400" b="1" dirty="0" err="1">
                <a:solidFill>
                  <a:srgbClr val="C44ECB"/>
                </a:solidFill>
              </a:rPr>
              <a:t>does</a:t>
            </a:r>
            <a:r>
              <a:rPr lang="es-ES" sz="2400" b="1" dirty="0">
                <a:solidFill>
                  <a:srgbClr val="C44ECB"/>
                </a:solidFill>
              </a:rPr>
              <a:t> </a:t>
            </a:r>
            <a:r>
              <a:rPr lang="es-ES" sz="2400" b="1" dirty="0" err="1">
                <a:solidFill>
                  <a:srgbClr val="C44ECB"/>
                </a:solidFill>
              </a:rPr>
              <a:t>this</a:t>
            </a:r>
            <a:r>
              <a:rPr lang="es-ES" sz="2400" b="1" dirty="0">
                <a:solidFill>
                  <a:srgbClr val="C44ECB"/>
                </a:solidFill>
              </a:rPr>
              <a:t> </a:t>
            </a:r>
            <a:r>
              <a:rPr lang="es-ES" sz="2400" b="1" dirty="0" err="1">
                <a:solidFill>
                  <a:srgbClr val="C44ECB"/>
                </a:solidFill>
              </a:rPr>
              <a:t>number</a:t>
            </a:r>
            <a:r>
              <a:rPr lang="es-ES" sz="2400" b="1" dirty="0">
                <a:solidFill>
                  <a:srgbClr val="C44ECB"/>
                </a:solidFill>
              </a:rPr>
              <a:t> mean?</a:t>
            </a:r>
          </a:p>
          <a:p>
            <a:pPr algn="ctr"/>
            <a:r>
              <a:rPr lang="es-ES" sz="2400" b="1" dirty="0" err="1">
                <a:solidFill>
                  <a:srgbClr val="C44ECB"/>
                </a:solidFill>
              </a:rPr>
              <a:t>Is</a:t>
            </a:r>
            <a:r>
              <a:rPr lang="es-ES" sz="2400" b="1" dirty="0">
                <a:solidFill>
                  <a:srgbClr val="C44ECB"/>
                </a:solidFill>
              </a:rPr>
              <a:t> </a:t>
            </a:r>
            <a:r>
              <a:rPr lang="es-ES" sz="2400" b="1" dirty="0" err="1">
                <a:solidFill>
                  <a:srgbClr val="C44ECB"/>
                </a:solidFill>
              </a:rPr>
              <a:t>it</a:t>
            </a:r>
            <a:r>
              <a:rPr lang="es-ES" sz="2400" b="1" dirty="0">
                <a:solidFill>
                  <a:srgbClr val="C44ECB"/>
                </a:solidFill>
              </a:rPr>
              <a:t> </a:t>
            </a:r>
            <a:r>
              <a:rPr lang="es-ES" sz="2400" b="1" dirty="0" err="1">
                <a:solidFill>
                  <a:srgbClr val="C44ECB"/>
                </a:solidFill>
              </a:rPr>
              <a:t>little</a:t>
            </a:r>
            <a:r>
              <a:rPr lang="es-ES" sz="2400" b="1" dirty="0">
                <a:solidFill>
                  <a:srgbClr val="C44ECB"/>
                </a:solidFill>
              </a:rPr>
              <a:t> </a:t>
            </a:r>
            <a:r>
              <a:rPr lang="es-ES" sz="2400" b="1" dirty="0" err="1">
                <a:solidFill>
                  <a:srgbClr val="C44ECB"/>
                </a:solidFill>
              </a:rPr>
              <a:t>or</a:t>
            </a:r>
            <a:r>
              <a:rPr lang="es-ES" sz="2400" b="1" dirty="0">
                <a:solidFill>
                  <a:srgbClr val="C44ECB"/>
                </a:solidFill>
              </a:rPr>
              <a:t> </a:t>
            </a:r>
            <a:r>
              <a:rPr lang="es-ES" sz="2400" b="1" dirty="0" err="1">
                <a:solidFill>
                  <a:srgbClr val="C44ECB"/>
                </a:solidFill>
              </a:rPr>
              <a:t>high</a:t>
            </a:r>
            <a:r>
              <a:rPr lang="es-ES" sz="2400" b="1" dirty="0">
                <a:solidFill>
                  <a:srgbClr val="C44ECB"/>
                </a:solidFill>
              </a:rPr>
              <a:t> </a:t>
            </a:r>
            <a:r>
              <a:rPr lang="es-ES" sz="2400" b="1" dirty="0" err="1">
                <a:solidFill>
                  <a:srgbClr val="C44ECB"/>
                </a:solidFill>
              </a:rPr>
              <a:t>activity</a:t>
            </a:r>
            <a:r>
              <a:rPr lang="es-ES" sz="2400" b="1" dirty="0">
                <a:solidFill>
                  <a:srgbClr val="C44ECB"/>
                </a:solidFill>
              </a:rPr>
              <a:t> ? </a:t>
            </a:r>
          </a:p>
          <a:p>
            <a:pPr algn="ctr"/>
            <a:r>
              <a:rPr lang="es-ES" sz="2400" b="1" dirty="0" err="1">
                <a:solidFill>
                  <a:srgbClr val="C44ECB"/>
                </a:solidFill>
              </a:rPr>
              <a:t>Is</a:t>
            </a:r>
            <a:r>
              <a:rPr lang="es-ES" sz="2400" b="1" dirty="0">
                <a:solidFill>
                  <a:srgbClr val="C44ECB"/>
                </a:solidFill>
              </a:rPr>
              <a:t> </a:t>
            </a:r>
            <a:r>
              <a:rPr lang="es-ES" sz="2400" b="1" dirty="0" err="1">
                <a:solidFill>
                  <a:srgbClr val="C44ECB"/>
                </a:solidFill>
              </a:rPr>
              <a:t>it</a:t>
            </a:r>
            <a:r>
              <a:rPr lang="es-ES" sz="2400" b="1" dirty="0">
                <a:solidFill>
                  <a:srgbClr val="C44ECB"/>
                </a:solidFill>
              </a:rPr>
              <a:t> </a:t>
            </a:r>
            <a:r>
              <a:rPr lang="es-ES" sz="2400" b="1" dirty="0" err="1">
                <a:solidFill>
                  <a:srgbClr val="C44ECB"/>
                </a:solidFill>
              </a:rPr>
              <a:t>enough</a:t>
            </a:r>
            <a:r>
              <a:rPr lang="es-ES" sz="2400" b="1" dirty="0">
                <a:solidFill>
                  <a:srgbClr val="C44ECB"/>
                </a:solidFill>
              </a:rPr>
              <a:t>? </a:t>
            </a:r>
            <a:r>
              <a:rPr lang="es-ES" sz="2400" b="1" dirty="0" err="1">
                <a:solidFill>
                  <a:srgbClr val="C44ECB"/>
                </a:solidFill>
              </a:rPr>
              <a:t>Compared</a:t>
            </a:r>
            <a:r>
              <a:rPr lang="es-ES" sz="2400" b="1" dirty="0">
                <a:solidFill>
                  <a:srgbClr val="C44ECB"/>
                </a:solidFill>
              </a:rPr>
              <a:t> to </a:t>
            </a:r>
            <a:r>
              <a:rPr lang="es-ES" sz="2400" b="1" dirty="0" err="1">
                <a:solidFill>
                  <a:srgbClr val="C44ECB"/>
                </a:solidFill>
              </a:rPr>
              <a:t>what</a:t>
            </a:r>
            <a:r>
              <a:rPr lang="es-ES" sz="2400" b="1" dirty="0">
                <a:solidFill>
                  <a:srgbClr val="C44ECB"/>
                </a:solidFill>
              </a:rPr>
              <a:t>?</a:t>
            </a:r>
          </a:p>
          <a:p>
            <a:pPr algn="ctr"/>
            <a:endParaRPr lang="es-ES" dirty="0">
              <a:solidFill>
                <a:srgbClr val="FF0000"/>
              </a:solidFill>
            </a:endParaRPr>
          </a:p>
        </p:txBody>
      </p:sp>
      <p:sp>
        <p:nvSpPr>
          <p:cNvPr id="20" name="Título 19">
            <a:extLst>
              <a:ext uri="{FF2B5EF4-FFF2-40B4-BE49-F238E27FC236}">
                <a16:creationId xmlns:a16="http://schemas.microsoft.com/office/drawing/2014/main" id="{D7E10383-7A33-B643-BC2B-1F7C3554E3D8}"/>
              </a:ext>
            </a:extLst>
          </p:cNvPr>
          <p:cNvSpPr>
            <a:spLocks noGrp="1"/>
          </p:cNvSpPr>
          <p:nvPr>
            <p:ph type="title"/>
          </p:nvPr>
        </p:nvSpPr>
        <p:spPr>
          <a:xfrm>
            <a:off x="245915" y="95865"/>
            <a:ext cx="9805111" cy="940811"/>
          </a:xfrm>
        </p:spPr>
        <p:txBody>
          <a:bodyPr>
            <a:normAutofit fontScale="90000"/>
          </a:bodyPr>
          <a:lstStyle/>
          <a:p>
            <a:r>
              <a:rPr lang="es-ES" sz="3600" b="1" dirty="0" err="1">
                <a:cs typeface="Arial" panose="020B0604020202020204" pitchFamily="34" charset="0"/>
              </a:rPr>
              <a:t>What</a:t>
            </a:r>
            <a:r>
              <a:rPr lang="es-ES" sz="3600" b="1" dirty="0">
                <a:cs typeface="Arial" panose="020B0604020202020204" pitchFamily="34" charset="0"/>
              </a:rPr>
              <a:t> </a:t>
            </a:r>
            <a:r>
              <a:rPr lang="es-ES" sz="3600" b="1" dirty="0" err="1">
                <a:cs typeface="Arial" panose="020B0604020202020204" pitchFamily="34" charset="0"/>
              </a:rPr>
              <a:t>does</a:t>
            </a:r>
            <a:r>
              <a:rPr lang="es-ES" sz="3600" b="1" dirty="0">
                <a:cs typeface="Arial" panose="020B0604020202020204" pitchFamily="34" charset="0"/>
              </a:rPr>
              <a:t> </a:t>
            </a:r>
            <a:r>
              <a:rPr lang="es-ES" sz="3600" b="1" dirty="0" err="1">
                <a:cs typeface="Arial" panose="020B0604020202020204" pitchFamily="34" charset="0"/>
              </a:rPr>
              <a:t>it</a:t>
            </a:r>
            <a:r>
              <a:rPr lang="es-ES" sz="3600" b="1" dirty="0">
                <a:cs typeface="Arial" panose="020B0604020202020204" pitchFamily="34" charset="0"/>
              </a:rPr>
              <a:t> mean to </a:t>
            </a:r>
            <a:r>
              <a:rPr lang="es-ES" sz="3600" b="1" dirty="0" err="1">
                <a:cs typeface="Arial" panose="020B0604020202020204" pitchFamily="34" charset="0"/>
              </a:rPr>
              <a:t>obtain</a:t>
            </a:r>
            <a:r>
              <a:rPr lang="es-ES" sz="3600" b="1" dirty="0">
                <a:cs typeface="Arial" panose="020B0604020202020204" pitchFamily="34" charset="0"/>
              </a:rPr>
              <a:t> 69.80 </a:t>
            </a:r>
            <a:r>
              <a:rPr lang="es-ES" sz="3600" b="1" dirty="0" err="1">
                <a:cs typeface="Arial" panose="020B0604020202020204" pitchFamily="34" charset="0"/>
              </a:rPr>
              <a:t>TBq</a:t>
            </a:r>
            <a:r>
              <a:rPr lang="es-ES" sz="3600" b="1" dirty="0">
                <a:cs typeface="Arial" panose="020B0604020202020204" pitchFamily="34" charset="0"/>
              </a:rPr>
              <a:t> of </a:t>
            </a:r>
            <a:r>
              <a:rPr lang="es-ES" sz="3600" b="1" dirty="0" err="1">
                <a:cs typeface="Arial" panose="020B0604020202020204" pitchFamily="34" charset="0"/>
              </a:rPr>
              <a:t>molybdenum</a:t>
            </a:r>
            <a:r>
              <a:rPr lang="es-ES" sz="3600" b="1" dirty="0">
                <a:cs typeface="Arial" panose="020B0604020202020204" pitchFamily="34" charset="0"/>
              </a:rPr>
              <a:t> </a:t>
            </a:r>
            <a:r>
              <a:rPr lang="es-ES" sz="3600" b="1" dirty="0" err="1">
                <a:cs typeface="Arial" panose="020B0604020202020204" pitchFamily="34" charset="0"/>
              </a:rPr>
              <a:t>radioisotope</a:t>
            </a:r>
            <a:r>
              <a:rPr lang="es-ES" sz="3600" b="1" dirty="0">
                <a:cs typeface="Arial" panose="020B0604020202020204" pitchFamily="34" charset="0"/>
              </a:rPr>
              <a:t>?</a:t>
            </a:r>
          </a:p>
        </p:txBody>
      </p:sp>
      <p:sp>
        <p:nvSpPr>
          <p:cNvPr id="14" name="Marcador de fecha 13">
            <a:extLst>
              <a:ext uri="{FF2B5EF4-FFF2-40B4-BE49-F238E27FC236}">
                <a16:creationId xmlns:a16="http://schemas.microsoft.com/office/drawing/2014/main" id="{8878C21F-8EF2-954C-93E9-3B2EDEE3A5C7}"/>
              </a:ext>
            </a:extLst>
          </p:cNvPr>
          <p:cNvSpPr>
            <a:spLocks noGrp="1"/>
          </p:cNvSpPr>
          <p:nvPr>
            <p:ph type="dt" sz="half" idx="10"/>
          </p:nvPr>
        </p:nvSpPr>
        <p:spPr/>
        <p:txBody>
          <a:bodyPr/>
          <a:lstStyle/>
          <a:p>
            <a:r>
              <a:rPr lang="es-ES"/>
              <a:t>1st-2nd October 2024</a:t>
            </a:r>
          </a:p>
        </p:txBody>
      </p:sp>
      <p:sp>
        <p:nvSpPr>
          <p:cNvPr id="15" name="Marcador de pie de página 14">
            <a:extLst>
              <a:ext uri="{FF2B5EF4-FFF2-40B4-BE49-F238E27FC236}">
                <a16:creationId xmlns:a16="http://schemas.microsoft.com/office/drawing/2014/main" id="{E00E2BF1-8E8C-6B40-8A3D-7FFDCC28C1AA}"/>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16" name="Marcador de número de diapositiva 15">
            <a:extLst>
              <a:ext uri="{FF2B5EF4-FFF2-40B4-BE49-F238E27FC236}">
                <a16:creationId xmlns:a16="http://schemas.microsoft.com/office/drawing/2014/main" id="{D480B751-5795-F145-849A-0FEE24AD40CD}"/>
              </a:ext>
            </a:extLst>
          </p:cNvPr>
          <p:cNvSpPr>
            <a:spLocks noGrp="1"/>
          </p:cNvSpPr>
          <p:nvPr>
            <p:ph type="sldNum" sz="quarter" idx="12"/>
          </p:nvPr>
        </p:nvSpPr>
        <p:spPr/>
        <p:txBody>
          <a:bodyPr/>
          <a:lstStyle/>
          <a:p>
            <a:fld id="{000BE7D5-5C85-8642-9089-F9C791E71C3B}" type="slidenum">
              <a:rPr lang="es-ES" smtClean="0"/>
              <a:t>4</a:t>
            </a:fld>
            <a:endParaRPr lang="es-ES"/>
          </a:p>
        </p:txBody>
      </p:sp>
      <p:pic>
        <p:nvPicPr>
          <p:cNvPr id="23" name="Marcador de contenido 8">
            <a:extLst>
              <a:ext uri="{FF2B5EF4-FFF2-40B4-BE49-F238E27FC236}">
                <a16:creationId xmlns:a16="http://schemas.microsoft.com/office/drawing/2014/main" id="{77F066FC-37AE-3248-85BB-DB924DA14AF5}"/>
              </a:ext>
            </a:extLst>
          </p:cNvPr>
          <p:cNvPicPr>
            <a:picLocks noChangeAspect="1"/>
          </p:cNvPicPr>
          <p:nvPr/>
        </p:nvPicPr>
        <p:blipFill rotWithShape="1">
          <a:blip r:embed="rId4">
            <a:extLst>
              <a:ext uri="{28A0092B-C50C-407E-A947-70E740481C1C}">
                <a14:useLocalDpi xmlns:a14="http://schemas.microsoft.com/office/drawing/2010/main" val="0"/>
              </a:ext>
            </a:extLst>
          </a:blip>
          <a:srcRect l="2939" t="12782" r="67534" b="17502"/>
          <a:stretch/>
        </p:blipFill>
        <p:spPr>
          <a:xfrm>
            <a:off x="1005677" y="1611565"/>
            <a:ext cx="4996702" cy="4390768"/>
          </a:xfrm>
          <a:prstGeom prst="rect">
            <a:avLst/>
          </a:prstGeom>
        </p:spPr>
      </p:pic>
      <p:sp>
        <p:nvSpPr>
          <p:cNvPr id="30" name="Rectángulo 29">
            <a:extLst>
              <a:ext uri="{FF2B5EF4-FFF2-40B4-BE49-F238E27FC236}">
                <a16:creationId xmlns:a16="http://schemas.microsoft.com/office/drawing/2014/main" id="{353FA6FF-3350-9546-AD2F-34114ECA81B1}"/>
              </a:ext>
            </a:extLst>
          </p:cNvPr>
          <p:cNvSpPr/>
          <p:nvPr/>
        </p:nvSpPr>
        <p:spPr>
          <a:xfrm>
            <a:off x="5898684" y="1806813"/>
            <a:ext cx="6100886" cy="1969770"/>
          </a:xfrm>
          <a:prstGeom prst="rect">
            <a:avLst/>
          </a:prstGeom>
        </p:spPr>
        <p:txBody>
          <a:bodyPr wrap="square">
            <a:spAutoFit/>
          </a:bodyPr>
          <a:lstStyle/>
          <a:p>
            <a:pPr lvl="1"/>
            <a:r>
              <a:rPr lang="es-ES" dirty="0"/>
              <a:t>→</a:t>
            </a:r>
            <a:r>
              <a:rPr lang="es-ES" b="1" dirty="0"/>
              <a:t>1128 cm</a:t>
            </a:r>
            <a:r>
              <a:rPr lang="es-ES" b="1" baseline="30000" dirty="0"/>
              <a:t>3</a:t>
            </a:r>
            <a:r>
              <a:rPr lang="es-ES" dirty="0"/>
              <a:t> of Mo target </a:t>
            </a:r>
            <a:r>
              <a:rPr lang="es-ES" dirty="0" err="1"/>
              <a:t>enriched</a:t>
            </a:r>
            <a:r>
              <a:rPr lang="es-ES" dirty="0"/>
              <a:t> in</a:t>
            </a:r>
            <a:r>
              <a:rPr lang="es-ES" b="1" dirty="0"/>
              <a:t> </a:t>
            </a:r>
            <a:r>
              <a:rPr lang="es-ES" b="1" baseline="30000" dirty="0"/>
              <a:t>100</a:t>
            </a:r>
            <a:r>
              <a:rPr lang="es-ES" b="1" dirty="0"/>
              <a:t>Mo</a:t>
            </a:r>
            <a:endParaRPr lang="es-ES" dirty="0"/>
          </a:p>
          <a:p>
            <a:pPr lvl="1"/>
            <a:r>
              <a:rPr lang="es-ES" dirty="0"/>
              <a:t>→6 </a:t>
            </a:r>
            <a:r>
              <a:rPr lang="es-ES" dirty="0" err="1"/>
              <a:t>days</a:t>
            </a:r>
            <a:r>
              <a:rPr lang="es-ES" dirty="0"/>
              <a:t> of </a:t>
            </a:r>
            <a:r>
              <a:rPr lang="es-ES" dirty="0" err="1"/>
              <a:t>irradiation</a:t>
            </a:r>
            <a:r>
              <a:rPr lang="es-ES" dirty="0"/>
              <a:t> </a:t>
            </a:r>
          </a:p>
          <a:p>
            <a:pPr lvl="1"/>
            <a:endParaRPr lang="es-ES" dirty="0"/>
          </a:p>
          <a:p>
            <a:pPr lvl="1"/>
            <a:r>
              <a:rPr lang="es-ES" dirty="0" err="1"/>
              <a:t>It</a:t>
            </a:r>
            <a:r>
              <a:rPr lang="es-ES" dirty="0"/>
              <a:t> </a:t>
            </a:r>
            <a:r>
              <a:rPr lang="es-ES" dirty="0" err="1"/>
              <a:t>is</a:t>
            </a:r>
            <a:r>
              <a:rPr lang="es-ES" dirty="0"/>
              <a:t> </a:t>
            </a:r>
            <a:r>
              <a:rPr lang="es-ES" dirty="0" err="1"/>
              <a:t>possible</a:t>
            </a:r>
            <a:r>
              <a:rPr lang="es-ES" dirty="0"/>
              <a:t> to produce:</a:t>
            </a:r>
          </a:p>
          <a:p>
            <a:endParaRPr lang="es-ES" dirty="0"/>
          </a:p>
          <a:p>
            <a:r>
              <a:rPr lang="es-ES" sz="3200" dirty="0"/>
              <a:t> </a:t>
            </a:r>
            <a:r>
              <a:rPr lang="es-ES" sz="3200" b="1" kern="0" dirty="0">
                <a:solidFill>
                  <a:prstClr val="black"/>
                </a:solidFill>
              </a:rPr>
              <a:t>69.80 </a:t>
            </a:r>
            <a:r>
              <a:rPr lang="es-ES" sz="3200" b="1" kern="0" dirty="0" err="1">
                <a:solidFill>
                  <a:prstClr val="black"/>
                </a:solidFill>
              </a:rPr>
              <a:t>TBq</a:t>
            </a:r>
            <a:r>
              <a:rPr lang="es-ES" sz="3200" b="1" kern="0" dirty="0">
                <a:solidFill>
                  <a:prstClr val="black"/>
                </a:solidFill>
              </a:rPr>
              <a:t> of </a:t>
            </a:r>
            <a:r>
              <a:rPr lang="es-ES" sz="3200" b="1" kern="0" baseline="30000" dirty="0">
                <a:solidFill>
                  <a:prstClr val="black"/>
                </a:solidFill>
              </a:rPr>
              <a:t>99</a:t>
            </a:r>
            <a:r>
              <a:rPr lang="es-ES" sz="3200" b="1" kern="0" dirty="0">
                <a:solidFill>
                  <a:prstClr val="black"/>
                </a:solidFill>
              </a:rPr>
              <a:t>Mo/</a:t>
            </a:r>
            <a:r>
              <a:rPr lang="es-ES" sz="3200" b="1" kern="0" baseline="30000" dirty="0">
                <a:solidFill>
                  <a:prstClr val="black"/>
                </a:solidFill>
              </a:rPr>
              <a:t>99m</a:t>
            </a:r>
            <a:r>
              <a:rPr lang="es-ES" sz="3200" b="1" kern="0" dirty="0">
                <a:solidFill>
                  <a:prstClr val="black"/>
                </a:solidFill>
              </a:rPr>
              <a:t>Tc per </a:t>
            </a:r>
            <a:r>
              <a:rPr lang="es-ES" sz="3200" b="1" kern="0" dirty="0" err="1">
                <a:solidFill>
                  <a:prstClr val="black"/>
                </a:solidFill>
              </a:rPr>
              <a:t>week</a:t>
            </a:r>
            <a:endParaRPr lang="es-ES" sz="3200" dirty="0"/>
          </a:p>
        </p:txBody>
      </p:sp>
      <p:sp>
        <p:nvSpPr>
          <p:cNvPr id="2" name="Rectángulo 1">
            <a:extLst>
              <a:ext uri="{FF2B5EF4-FFF2-40B4-BE49-F238E27FC236}">
                <a16:creationId xmlns:a16="http://schemas.microsoft.com/office/drawing/2014/main" id="{B884C13C-45A2-1E49-AFB8-624659CB1025}"/>
              </a:ext>
            </a:extLst>
          </p:cNvPr>
          <p:cNvSpPr/>
          <p:nvPr/>
        </p:nvSpPr>
        <p:spPr>
          <a:xfrm>
            <a:off x="7006858" y="1287585"/>
            <a:ext cx="3518143" cy="369332"/>
          </a:xfrm>
          <a:prstGeom prst="rect">
            <a:avLst/>
          </a:prstGeom>
        </p:spPr>
        <p:txBody>
          <a:bodyPr wrap="none">
            <a:spAutoFit/>
          </a:bodyPr>
          <a:lstStyle/>
          <a:p>
            <a:r>
              <a:rPr lang="es-ES" dirty="0" err="1">
                <a:solidFill>
                  <a:srgbClr val="FF40FF"/>
                </a:solidFill>
              </a:rPr>
              <a:t>Under</a:t>
            </a:r>
            <a:r>
              <a:rPr lang="es-ES" dirty="0">
                <a:solidFill>
                  <a:srgbClr val="FF40FF"/>
                </a:solidFill>
              </a:rPr>
              <a:t> </a:t>
            </a:r>
            <a:r>
              <a:rPr lang="es-ES" dirty="0" err="1">
                <a:solidFill>
                  <a:srgbClr val="FF40FF"/>
                </a:solidFill>
              </a:rPr>
              <a:t>these</a:t>
            </a:r>
            <a:r>
              <a:rPr lang="es-ES" dirty="0">
                <a:solidFill>
                  <a:srgbClr val="FF40FF"/>
                </a:solidFill>
              </a:rPr>
              <a:t> </a:t>
            </a:r>
            <a:r>
              <a:rPr lang="es-ES" dirty="0" err="1">
                <a:solidFill>
                  <a:srgbClr val="FF40FF"/>
                </a:solidFill>
              </a:rPr>
              <a:t>irradiation</a:t>
            </a:r>
            <a:r>
              <a:rPr lang="es-ES" dirty="0">
                <a:solidFill>
                  <a:srgbClr val="FF40FF"/>
                </a:solidFill>
              </a:rPr>
              <a:t> </a:t>
            </a:r>
            <a:r>
              <a:rPr lang="es-ES" dirty="0" err="1">
                <a:solidFill>
                  <a:srgbClr val="FF40FF"/>
                </a:solidFill>
              </a:rPr>
              <a:t>conditions</a:t>
            </a:r>
            <a:r>
              <a:rPr lang="es-ES" dirty="0"/>
              <a:t>: </a:t>
            </a:r>
          </a:p>
        </p:txBody>
      </p:sp>
      <p:pic>
        <p:nvPicPr>
          <p:cNvPr id="17" name="Imagen 16">
            <a:extLst>
              <a:ext uri="{FF2B5EF4-FFF2-40B4-BE49-F238E27FC236}">
                <a16:creationId xmlns:a16="http://schemas.microsoft.com/office/drawing/2014/main" id="{B6978F54-8300-E04F-8B74-2667105E93F1}"/>
              </a:ext>
            </a:extLst>
          </p:cNvPr>
          <p:cNvPicPr>
            <a:picLocks noChangeAspect="1"/>
          </p:cNvPicPr>
          <p:nvPr/>
        </p:nvPicPr>
        <p:blipFill>
          <a:blip r:embed="rId5"/>
          <a:stretch>
            <a:fillRect/>
          </a:stretch>
        </p:blipFill>
        <p:spPr>
          <a:xfrm>
            <a:off x="2191752" y="19861425"/>
            <a:ext cx="6181725" cy="2771775"/>
          </a:xfrm>
          <a:prstGeom prst="rect">
            <a:avLst/>
          </a:prstGeom>
        </p:spPr>
      </p:pic>
    </p:spTree>
    <p:extLst>
      <p:ext uri="{BB962C8B-B14F-4D97-AF65-F5344CB8AC3E}">
        <p14:creationId xmlns:p14="http://schemas.microsoft.com/office/powerpoint/2010/main" val="300106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6 Rectángulo"/>
          <p:cNvSpPr/>
          <p:nvPr/>
        </p:nvSpPr>
        <p:spPr>
          <a:xfrm>
            <a:off x="5298701" y="1536414"/>
            <a:ext cx="6055099" cy="1077218"/>
          </a:xfrm>
          <a:prstGeom prst="rect">
            <a:avLst/>
          </a:prstGeom>
        </p:spPr>
        <p:txBody>
          <a:bodyPr wrap="square">
            <a:spAutoFit/>
          </a:bodyPr>
          <a:lstStyle/>
          <a:p>
            <a:r>
              <a:rPr lang="en-US" sz="3200" b="1" dirty="0">
                <a:solidFill>
                  <a:schemeClr val="bg1"/>
                </a:solidFill>
                <a:cs typeface="Times New Roman" panose="02020603050405020304" pitchFamily="18" charset="0"/>
              </a:rPr>
              <a:t>Why use the Mo-99 radioisotope</a:t>
            </a:r>
            <a:r>
              <a:rPr lang="es-ES" sz="3200" b="1" dirty="0">
                <a:solidFill>
                  <a:schemeClr val="bg1"/>
                </a:solidFill>
                <a:cs typeface="Arial" panose="020B0604020202020204" pitchFamily="34" charset="0"/>
              </a:rPr>
              <a:t> </a:t>
            </a:r>
            <a:r>
              <a:rPr lang="es-ES" sz="3200" b="1" dirty="0" err="1">
                <a:solidFill>
                  <a:schemeClr val="bg1"/>
                </a:solidFill>
                <a:cs typeface="Arial" panose="020B0604020202020204" pitchFamily="34" charset="0"/>
              </a:rPr>
              <a:t>for</a:t>
            </a:r>
            <a:r>
              <a:rPr lang="es-ES" sz="3200" b="1" dirty="0">
                <a:solidFill>
                  <a:schemeClr val="bg1"/>
                </a:solidFill>
                <a:cs typeface="Arial" panose="020B0604020202020204" pitchFamily="34" charset="0"/>
              </a:rPr>
              <a:t> medical use</a:t>
            </a:r>
            <a:r>
              <a:rPr lang="en-US" sz="3200" b="1" dirty="0">
                <a:solidFill>
                  <a:schemeClr val="bg1"/>
                </a:solidFill>
                <a:cs typeface="Times New Roman" panose="02020603050405020304" pitchFamily="18" charset="0"/>
              </a:rPr>
              <a:t>?</a:t>
            </a:r>
            <a:endParaRPr lang="es-ES" sz="3200" b="1" dirty="0">
              <a:solidFill>
                <a:schemeClr val="bg1"/>
              </a:solidFill>
              <a:cs typeface="Arial" panose="020B0604020202020204" pitchFamily="34" charset="0"/>
            </a:endParaRP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err="1">
                <a:solidFill>
                  <a:schemeClr val="bg2">
                    <a:lumMod val="10000"/>
                  </a:schemeClr>
                </a:solidFill>
              </a:rPr>
              <a:t>Outline</a:t>
            </a:r>
            <a:endParaRPr lang="es-ES" sz="4400" dirty="0">
              <a:solidFill>
                <a:schemeClr val="bg2">
                  <a:lumMod val="10000"/>
                </a:schemeClr>
              </a:solidFill>
              <a:latin typeface="+mn-lt"/>
            </a:endParaRP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5</a:t>
            </a:fld>
            <a:endParaRPr lang="es-ES"/>
          </a:p>
        </p:txBody>
      </p:sp>
    </p:spTree>
    <p:extLst>
      <p:ext uri="{BB962C8B-B14F-4D97-AF65-F5344CB8AC3E}">
        <p14:creationId xmlns:p14="http://schemas.microsoft.com/office/powerpoint/2010/main" val="365331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6 Rectángulo"/>
          <p:cNvSpPr/>
          <p:nvPr/>
        </p:nvSpPr>
        <p:spPr>
          <a:xfrm>
            <a:off x="885059" y="1517306"/>
            <a:ext cx="5312838" cy="923330"/>
          </a:xfrm>
          <a:prstGeom prst="rect">
            <a:avLst/>
          </a:prstGeom>
        </p:spPr>
        <p:txBody>
          <a:bodyPr wrap="square">
            <a:spAutoFit/>
          </a:bodyPr>
          <a:lstStyle/>
          <a:p>
            <a:r>
              <a:rPr lang="en-US" b="1" baseline="30000" dirty="0">
                <a:solidFill>
                  <a:schemeClr val="accent5">
                    <a:lumMod val="75000"/>
                  </a:schemeClr>
                </a:solidFill>
                <a:cs typeface="Times New Roman" panose="02020603050405020304" pitchFamily="18" charset="0"/>
              </a:rPr>
              <a:t>99</a:t>
            </a:r>
            <a:r>
              <a:rPr lang="en-US" b="1" dirty="0">
                <a:solidFill>
                  <a:schemeClr val="accent5">
                    <a:lumMod val="75000"/>
                  </a:schemeClr>
                </a:solidFill>
                <a:cs typeface="Times New Roman" panose="02020603050405020304" pitchFamily="18" charset="0"/>
              </a:rPr>
              <a:t>Mo</a:t>
            </a:r>
            <a:r>
              <a:rPr lang="en-US" dirty="0">
                <a:solidFill>
                  <a:schemeClr val="accent5">
                    <a:lumMod val="75000"/>
                  </a:schemeClr>
                </a:solidFill>
                <a:cs typeface="Times New Roman" panose="02020603050405020304" pitchFamily="18" charset="0"/>
              </a:rPr>
              <a:t> is the precursor of </a:t>
            </a:r>
            <a:r>
              <a:rPr lang="en-US" b="1" dirty="0">
                <a:solidFill>
                  <a:schemeClr val="accent5">
                    <a:lumMod val="75000"/>
                  </a:schemeClr>
                </a:solidFill>
                <a:cs typeface="Arial" panose="020B0604020202020204" pitchFamily="34" charset="0"/>
              </a:rPr>
              <a:t>Technetium-99m (</a:t>
            </a:r>
            <a:r>
              <a:rPr lang="en-US" b="1" baseline="30000" dirty="0">
                <a:solidFill>
                  <a:schemeClr val="accent5">
                    <a:lumMod val="75000"/>
                  </a:schemeClr>
                </a:solidFill>
                <a:cs typeface="Arial" panose="020B0604020202020204" pitchFamily="34" charset="0"/>
              </a:rPr>
              <a:t>99m</a:t>
            </a:r>
            <a:r>
              <a:rPr lang="en-US" b="1" dirty="0">
                <a:solidFill>
                  <a:schemeClr val="accent5">
                    <a:lumMod val="75000"/>
                  </a:schemeClr>
                </a:solidFill>
                <a:cs typeface="Arial" panose="020B0604020202020204" pitchFamily="34" charset="0"/>
              </a:rPr>
              <a:t>Tc), </a:t>
            </a:r>
            <a:r>
              <a:rPr lang="es-ES" dirty="0" err="1">
                <a:solidFill>
                  <a:schemeClr val="accent5">
                    <a:lumMod val="75000"/>
                  </a:schemeClr>
                </a:solidFill>
                <a:cs typeface="Arial" panose="020B0604020202020204" pitchFamily="34" charset="0"/>
              </a:rPr>
              <a:t>the</a:t>
            </a:r>
            <a:r>
              <a:rPr lang="es-ES" dirty="0">
                <a:solidFill>
                  <a:schemeClr val="accent5">
                    <a:lumMod val="75000"/>
                  </a:schemeClr>
                </a:solidFill>
                <a:cs typeface="Arial" panose="020B0604020202020204" pitchFamily="34" charset="0"/>
              </a:rPr>
              <a:t> </a:t>
            </a:r>
            <a:r>
              <a:rPr lang="es-ES" dirty="0" err="1">
                <a:solidFill>
                  <a:schemeClr val="accent5">
                    <a:lumMod val="75000"/>
                  </a:schemeClr>
                </a:solidFill>
                <a:cs typeface="Arial" panose="020B0604020202020204" pitchFamily="34" charset="0"/>
              </a:rPr>
              <a:t>most</a:t>
            </a:r>
            <a:r>
              <a:rPr lang="es-ES" dirty="0">
                <a:solidFill>
                  <a:schemeClr val="accent5">
                    <a:lumMod val="75000"/>
                  </a:schemeClr>
                </a:solidFill>
                <a:cs typeface="Arial" panose="020B0604020202020204" pitchFamily="34" charset="0"/>
              </a:rPr>
              <a:t> </a:t>
            </a:r>
            <a:r>
              <a:rPr lang="es-ES" dirty="0" err="1">
                <a:solidFill>
                  <a:schemeClr val="accent5">
                    <a:lumMod val="75000"/>
                  </a:schemeClr>
                </a:solidFill>
                <a:cs typeface="Arial" panose="020B0604020202020204" pitchFamily="34" charset="0"/>
              </a:rPr>
              <a:t>commonly</a:t>
            </a:r>
            <a:r>
              <a:rPr lang="es-ES" dirty="0">
                <a:solidFill>
                  <a:schemeClr val="accent5">
                    <a:lumMod val="75000"/>
                  </a:schemeClr>
                </a:solidFill>
                <a:cs typeface="Arial" panose="020B0604020202020204" pitchFamily="34" charset="0"/>
              </a:rPr>
              <a:t> </a:t>
            </a:r>
            <a:r>
              <a:rPr lang="es-ES" dirty="0" err="1">
                <a:solidFill>
                  <a:schemeClr val="accent5">
                    <a:lumMod val="75000"/>
                  </a:schemeClr>
                </a:solidFill>
                <a:cs typeface="Arial" panose="020B0604020202020204" pitchFamily="34" charset="0"/>
              </a:rPr>
              <a:t>used</a:t>
            </a:r>
            <a:r>
              <a:rPr lang="es-ES" dirty="0">
                <a:solidFill>
                  <a:schemeClr val="accent5">
                    <a:lumMod val="75000"/>
                  </a:schemeClr>
                </a:solidFill>
                <a:cs typeface="Arial" panose="020B0604020202020204" pitchFamily="34" charset="0"/>
              </a:rPr>
              <a:t> </a:t>
            </a:r>
            <a:r>
              <a:rPr lang="es-ES" dirty="0" err="1">
                <a:solidFill>
                  <a:schemeClr val="accent5">
                    <a:lumMod val="75000"/>
                  </a:schemeClr>
                </a:solidFill>
                <a:cs typeface="Arial" panose="020B0604020202020204" pitchFamily="34" charset="0"/>
              </a:rPr>
              <a:t>radioisotope</a:t>
            </a:r>
            <a:r>
              <a:rPr lang="es-ES" dirty="0">
                <a:solidFill>
                  <a:schemeClr val="accent5">
                    <a:lumMod val="75000"/>
                  </a:schemeClr>
                </a:solidFill>
                <a:cs typeface="Arial" panose="020B0604020202020204" pitchFamily="34" charset="0"/>
              </a:rPr>
              <a:t> in nuclear medicine </a:t>
            </a:r>
            <a:r>
              <a:rPr lang="es-ES" dirty="0" err="1">
                <a:solidFill>
                  <a:schemeClr val="accent5">
                    <a:lumMod val="75000"/>
                  </a:schemeClr>
                </a:solidFill>
                <a:cs typeface="Arial" panose="020B0604020202020204" pitchFamily="34" charset="0"/>
              </a:rPr>
              <a:t>diagnostic</a:t>
            </a:r>
            <a:r>
              <a:rPr lang="es-ES" dirty="0">
                <a:solidFill>
                  <a:schemeClr val="accent5">
                    <a:lumMod val="75000"/>
                  </a:schemeClr>
                </a:solidFill>
                <a:cs typeface="Arial" panose="020B0604020202020204" pitchFamily="34" charset="0"/>
              </a:rPr>
              <a:t> </a:t>
            </a:r>
            <a:r>
              <a:rPr lang="es-ES" dirty="0" err="1">
                <a:solidFill>
                  <a:schemeClr val="accent5">
                    <a:lumMod val="75000"/>
                  </a:schemeClr>
                </a:solidFill>
                <a:cs typeface="Arial" panose="020B0604020202020204" pitchFamily="34" charset="0"/>
              </a:rPr>
              <a:t>scans</a:t>
            </a:r>
            <a:r>
              <a:rPr lang="es-ES" dirty="0">
                <a:solidFill>
                  <a:schemeClr val="accent5">
                    <a:lumMod val="75000"/>
                  </a:schemeClr>
                </a:solidFill>
                <a:cs typeface="Arial" panose="020B0604020202020204" pitchFamily="34" charset="0"/>
              </a:rPr>
              <a:t>.</a:t>
            </a:r>
          </a:p>
        </p:txBody>
      </p:sp>
      <p:pic>
        <p:nvPicPr>
          <p:cNvPr id="55" name="Imagen 54">
            <a:extLst>
              <a:ext uri="{FF2B5EF4-FFF2-40B4-BE49-F238E27FC236}">
                <a16:creationId xmlns:a16="http://schemas.microsoft.com/office/drawing/2014/main" id="{94D53675-72B1-5842-9918-A3D5845E7710}"/>
              </a:ext>
            </a:extLst>
          </p:cNvPr>
          <p:cNvPicPr>
            <a:picLocks noChangeAspect="1"/>
          </p:cNvPicPr>
          <p:nvPr/>
        </p:nvPicPr>
        <p:blipFill rotWithShape="1">
          <a:blip r:embed="rId3">
            <a:extLst>
              <a:ext uri="{28A0092B-C50C-407E-A947-70E740481C1C}">
                <a14:useLocalDpi xmlns:a14="http://schemas.microsoft.com/office/drawing/2010/main" val="0"/>
              </a:ext>
            </a:extLst>
          </a:blip>
          <a:srcRect l="37470" t="19930" r="19256" b="42939"/>
          <a:stretch/>
        </p:blipFill>
        <p:spPr>
          <a:xfrm>
            <a:off x="7190317" y="2230585"/>
            <a:ext cx="4546255" cy="3156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6" name="Imagen 55">
            <a:extLst>
              <a:ext uri="{FF2B5EF4-FFF2-40B4-BE49-F238E27FC236}">
                <a16:creationId xmlns:a16="http://schemas.microsoft.com/office/drawing/2014/main" id="{9429B705-B884-4D4E-B4CD-DDE382A9DBFD}"/>
              </a:ext>
            </a:extLst>
          </p:cNvPr>
          <p:cNvPicPr>
            <a:picLocks noChangeAspect="1"/>
          </p:cNvPicPr>
          <p:nvPr/>
        </p:nvPicPr>
        <p:blipFill rotWithShape="1">
          <a:blip r:embed="rId4"/>
          <a:srcRect b="13260"/>
          <a:stretch/>
        </p:blipFill>
        <p:spPr>
          <a:xfrm>
            <a:off x="1548533" y="2677280"/>
            <a:ext cx="3709878" cy="2050681"/>
          </a:xfrm>
          <a:prstGeom prst="rect">
            <a:avLst/>
          </a:prstGeom>
        </p:spPr>
      </p:pic>
      <p:sp>
        <p:nvSpPr>
          <p:cNvPr id="57" name="Rectángulo 56">
            <a:extLst>
              <a:ext uri="{FF2B5EF4-FFF2-40B4-BE49-F238E27FC236}">
                <a16:creationId xmlns:a16="http://schemas.microsoft.com/office/drawing/2014/main" id="{8A4101C6-83E8-3947-95A8-76267701F4CB}"/>
              </a:ext>
            </a:extLst>
          </p:cNvPr>
          <p:cNvSpPr/>
          <p:nvPr/>
        </p:nvSpPr>
        <p:spPr>
          <a:xfrm>
            <a:off x="7190317" y="5615586"/>
            <a:ext cx="4739413" cy="923330"/>
          </a:xfrm>
          <a:prstGeom prst="rect">
            <a:avLst/>
          </a:prstGeom>
        </p:spPr>
        <p:txBody>
          <a:bodyPr wrap="square">
            <a:spAutoFit/>
          </a:bodyPr>
          <a:lstStyle/>
          <a:p>
            <a:r>
              <a:rPr lang="en-US" b="1" dirty="0">
                <a:cs typeface="Arial"/>
                <a:sym typeface="Arial"/>
              </a:rPr>
              <a:t>Ideal features for imaging and low radiation dose to the patient</a:t>
            </a:r>
            <a:endParaRPr lang="es-ES" b="1" dirty="0">
              <a:cs typeface="Arial"/>
            </a:endParaRPr>
          </a:p>
          <a:p>
            <a:endParaRPr lang="es-ES" b="1" dirty="0">
              <a:latin typeface="+mj-lt"/>
            </a:endParaRPr>
          </a:p>
        </p:txBody>
      </p:sp>
      <p:sp>
        <p:nvSpPr>
          <p:cNvPr id="60" name="CuadroTexto 59">
            <a:extLst>
              <a:ext uri="{FF2B5EF4-FFF2-40B4-BE49-F238E27FC236}">
                <a16:creationId xmlns:a16="http://schemas.microsoft.com/office/drawing/2014/main" id="{D80AC1D3-E53B-BB48-8B43-2E9137E50DF5}"/>
              </a:ext>
            </a:extLst>
          </p:cNvPr>
          <p:cNvSpPr txBox="1"/>
          <p:nvPr/>
        </p:nvSpPr>
        <p:spPr>
          <a:xfrm>
            <a:off x="7073359" y="1507176"/>
            <a:ext cx="4572134" cy="406172"/>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42863" tIns="42863" rIns="42863" bIns="42863" numCol="1" spcCol="1270" anchor="ctr" anchorCtr="0">
            <a:noAutofit/>
          </a:bodyPr>
          <a:lstStyle/>
          <a:p>
            <a:pPr defTabSz="500063">
              <a:lnSpc>
                <a:spcPct val="90000"/>
              </a:lnSpc>
              <a:spcBef>
                <a:spcPct val="0"/>
              </a:spcBef>
              <a:spcAft>
                <a:spcPct val="35000"/>
              </a:spcAft>
            </a:pPr>
            <a:r>
              <a:rPr lang="es-ES" baseline="30000" dirty="0">
                <a:solidFill>
                  <a:schemeClr val="accent5">
                    <a:lumMod val="75000"/>
                  </a:schemeClr>
                </a:solidFill>
                <a:cs typeface="Arial"/>
                <a:sym typeface="Arial"/>
              </a:rPr>
              <a:t>99m</a:t>
            </a:r>
            <a:r>
              <a:rPr lang="es-ES" dirty="0">
                <a:solidFill>
                  <a:schemeClr val="accent5">
                    <a:lumMod val="75000"/>
                  </a:schemeClr>
                </a:solidFill>
                <a:cs typeface="Arial"/>
                <a:sym typeface="Arial"/>
              </a:rPr>
              <a:t>Tc </a:t>
            </a:r>
            <a:r>
              <a:rPr lang="es-ES" dirty="0" err="1">
                <a:solidFill>
                  <a:schemeClr val="accent5">
                    <a:lumMod val="75000"/>
                  </a:schemeClr>
                </a:solidFill>
                <a:cs typeface="Arial"/>
                <a:sym typeface="Arial"/>
              </a:rPr>
              <a:t>is</a:t>
            </a:r>
            <a:r>
              <a:rPr lang="es-ES" dirty="0">
                <a:solidFill>
                  <a:schemeClr val="accent5">
                    <a:lumMod val="75000"/>
                  </a:schemeClr>
                </a:solidFill>
                <a:cs typeface="Arial"/>
                <a:sym typeface="Arial"/>
              </a:rPr>
              <a:t> </a:t>
            </a:r>
            <a:r>
              <a:rPr lang="es-ES" dirty="0" err="1">
                <a:solidFill>
                  <a:schemeClr val="accent5">
                    <a:lumMod val="75000"/>
                  </a:schemeClr>
                </a:solidFill>
                <a:cs typeface="Arial"/>
                <a:sym typeface="Arial"/>
              </a:rPr>
              <a:t>used</a:t>
            </a:r>
            <a:r>
              <a:rPr lang="es-ES" dirty="0">
                <a:solidFill>
                  <a:schemeClr val="accent5">
                    <a:lumMod val="75000"/>
                  </a:schemeClr>
                </a:solidFill>
                <a:cs typeface="Arial"/>
                <a:sym typeface="Arial"/>
              </a:rPr>
              <a:t> </a:t>
            </a:r>
            <a:r>
              <a:rPr lang="en-US" dirty="0">
                <a:solidFill>
                  <a:schemeClr val="accent5">
                    <a:lumMod val="75000"/>
                  </a:schemeClr>
                </a:solidFill>
                <a:cs typeface="Arial"/>
                <a:sym typeface="Arial"/>
              </a:rPr>
              <a:t>in </a:t>
            </a:r>
            <a:r>
              <a:rPr lang="en-US" dirty="0" err="1">
                <a:solidFill>
                  <a:schemeClr val="accent5">
                    <a:lumMod val="75000"/>
                  </a:schemeClr>
                </a:solidFill>
                <a:cs typeface="Arial"/>
                <a:sym typeface="Arial"/>
              </a:rPr>
              <a:t>gammagraphy</a:t>
            </a:r>
            <a:r>
              <a:rPr lang="en-US" dirty="0">
                <a:solidFill>
                  <a:schemeClr val="accent5">
                    <a:lumMod val="75000"/>
                  </a:schemeClr>
                </a:solidFill>
                <a:cs typeface="Arial"/>
                <a:sym typeface="Arial"/>
              </a:rPr>
              <a:t> thanks to its </a:t>
            </a:r>
            <a:r>
              <a:rPr lang="en-US" b="1" dirty="0">
                <a:solidFill>
                  <a:schemeClr val="accent5">
                    <a:lumMod val="75000"/>
                  </a:schemeClr>
                </a:solidFill>
                <a:cs typeface="Arial"/>
                <a:sym typeface="Arial"/>
              </a:rPr>
              <a:t>short half-life </a:t>
            </a:r>
            <a:r>
              <a:rPr lang="en-US" dirty="0">
                <a:solidFill>
                  <a:schemeClr val="accent5">
                    <a:lumMod val="75000"/>
                  </a:schemeClr>
                </a:solidFill>
                <a:cs typeface="Arial"/>
                <a:sym typeface="Arial"/>
              </a:rPr>
              <a:t>T</a:t>
            </a:r>
            <a:r>
              <a:rPr lang="en-US" baseline="-25000" dirty="0">
                <a:solidFill>
                  <a:schemeClr val="accent5">
                    <a:lumMod val="75000"/>
                  </a:schemeClr>
                </a:solidFill>
                <a:cs typeface="Arial"/>
                <a:sym typeface="Arial"/>
              </a:rPr>
              <a:t>1/2</a:t>
            </a:r>
            <a:r>
              <a:rPr lang="en-US" dirty="0">
                <a:solidFill>
                  <a:schemeClr val="accent5">
                    <a:lumMod val="75000"/>
                  </a:schemeClr>
                </a:solidFill>
                <a:cs typeface="Arial"/>
                <a:sym typeface="Arial"/>
              </a:rPr>
              <a:t> (6 h) and the </a:t>
            </a:r>
            <a:r>
              <a:rPr lang="en-US" b="1" dirty="0">
                <a:solidFill>
                  <a:schemeClr val="accent5">
                    <a:lumMod val="75000"/>
                  </a:schemeClr>
                </a:solidFill>
                <a:cs typeface="Arial"/>
                <a:sym typeface="Arial"/>
              </a:rPr>
              <a:t>140 </a:t>
            </a:r>
            <a:r>
              <a:rPr lang="en-US" b="1" dirty="0" err="1">
                <a:solidFill>
                  <a:schemeClr val="accent5">
                    <a:lumMod val="75000"/>
                  </a:schemeClr>
                </a:solidFill>
                <a:cs typeface="Arial"/>
                <a:sym typeface="Arial"/>
              </a:rPr>
              <a:t>keV</a:t>
            </a:r>
            <a:r>
              <a:rPr lang="en-US" b="1" dirty="0">
                <a:solidFill>
                  <a:schemeClr val="accent5">
                    <a:lumMod val="75000"/>
                  </a:schemeClr>
                </a:solidFill>
                <a:cs typeface="Arial"/>
                <a:sym typeface="Arial"/>
              </a:rPr>
              <a:t> </a:t>
            </a:r>
            <a:r>
              <a:rPr lang="en-US" b="1" dirty="0" err="1">
                <a:solidFill>
                  <a:schemeClr val="accent5">
                    <a:lumMod val="75000"/>
                  </a:schemeClr>
                </a:solidFill>
                <a:cs typeface="Arial"/>
                <a:sym typeface="Arial"/>
              </a:rPr>
              <a:t>γ</a:t>
            </a:r>
            <a:r>
              <a:rPr lang="en-US" b="1" dirty="0">
                <a:solidFill>
                  <a:schemeClr val="accent5">
                    <a:lumMod val="75000"/>
                  </a:schemeClr>
                </a:solidFill>
                <a:cs typeface="Arial"/>
                <a:sym typeface="Arial"/>
              </a:rPr>
              <a:t>-ray </a:t>
            </a:r>
            <a:r>
              <a:rPr lang="en-US" dirty="0">
                <a:solidFill>
                  <a:schemeClr val="accent5">
                    <a:lumMod val="75000"/>
                  </a:schemeClr>
                </a:solidFill>
                <a:cs typeface="Arial"/>
                <a:sym typeface="Arial"/>
              </a:rPr>
              <a:t>emission </a:t>
            </a:r>
            <a:endParaRPr lang="es-ES" dirty="0">
              <a:solidFill>
                <a:schemeClr val="accent5">
                  <a:lumMod val="75000"/>
                </a:schemeClr>
              </a:solidFill>
              <a:cs typeface="Arial"/>
            </a:endParaRPr>
          </a:p>
        </p:txBody>
      </p:sp>
      <p:cxnSp>
        <p:nvCxnSpPr>
          <p:cNvPr id="64" name="Conector recto de flecha 63">
            <a:extLst>
              <a:ext uri="{FF2B5EF4-FFF2-40B4-BE49-F238E27FC236}">
                <a16:creationId xmlns:a16="http://schemas.microsoft.com/office/drawing/2014/main" id="{3473479B-2088-1548-9195-0C56D813A61A}"/>
              </a:ext>
            </a:extLst>
          </p:cNvPr>
          <p:cNvCxnSpPr>
            <a:cxnSpLocks/>
          </p:cNvCxnSpPr>
          <p:nvPr/>
        </p:nvCxnSpPr>
        <p:spPr>
          <a:xfrm flipV="1">
            <a:off x="4810606" y="3243074"/>
            <a:ext cx="2079292" cy="4009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0" name="Rectángulo 69">
            <a:extLst>
              <a:ext uri="{FF2B5EF4-FFF2-40B4-BE49-F238E27FC236}">
                <a16:creationId xmlns:a16="http://schemas.microsoft.com/office/drawing/2014/main" id="{1DD86C20-2B9B-9644-B93C-53758900377E}"/>
              </a:ext>
            </a:extLst>
          </p:cNvPr>
          <p:cNvSpPr/>
          <p:nvPr/>
        </p:nvSpPr>
        <p:spPr>
          <a:xfrm>
            <a:off x="885059" y="4964605"/>
            <a:ext cx="5791379" cy="1477328"/>
          </a:xfrm>
          <a:prstGeom prst="rect">
            <a:avLst/>
          </a:prstGeom>
        </p:spPr>
        <p:txBody>
          <a:bodyPr wrap="square">
            <a:spAutoFit/>
          </a:bodyPr>
          <a:lstStyle/>
          <a:p>
            <a:r>
              <a:rPr lang="es-ES" dirty="0" err="1">
                <a:solidFill>
                  <a:schemeClr val="accent5">
                    <a:lumMod val="75000"/>
                  </a:schemeClr>
                </a:solidFill>
              </a:rPr>
              <a:t>It</a:t>
            </a:r>
            <a:r>
              <a:rPr lang="es-ES" dirty="0">
                <a:solidFill>
                  <a:schemeClr val="accent5">
                    <a:lumMod val="75000"/>
                  </a:schemeClr>
                </a:solidFill>
              </a:rPr>
              <a:t> </a:t>
            </a:r>
            <a:r>
              <a:rPr lang="es-ES" dirty="0" err="1">
                <a:solidFill>
                  <a:schemeClr val="accent5">
                    <a:lumMod val="75000"/>
                  </a:schemeClr>
                </a:solidFill>
              </a:rPr>
              <a:t>is</a:t>
            </a:r>
            <a:r>
              <a:rPr lang="es-ES" dirty="0">
                <a:solidFill>
                  <a:schemeClr val="accent5">
                    <a:lumMod val="75000"/>
                  </a:schemeClr>
                </a:solidFill>
              </a:rPr>
              <a:t> </a:t>
            </a:r>
            <a:r>
              <a:rPr lang="es-ES" dirty="0" err="1">
                <a:solidFill>
                  <a:schemeClr val="accent5">
                    <a:lumMod val="75000"/>
                  </a:schemeClr>
                </a:solidFill>
              </a:rPr>
              <a:t>essential</a:t>
            </a:r>
            <a:r>
              <a:rPr lang="es-ES" dirty="0">
                <a:solidFill>
                  <a:schemeClr val="accent5">
                    <a:lumMod val="75000"/>
                  </a:schemeClr>
                </a:solidFill>
              </a:rPr>
              <a:t> </a:t>
            </a:r>
            <a:r>
              <a:rPr lang="es-ES" dirty="0" err="1">
                <a:solidFill>
                  <a:schemeClr val="accent5">
                    <a:lumMod val="75000"/>
                  </a:schemeClr>
                </a:solidFill>
              </a:rPr>
              <a:t>for</a:t>
            </a:r>
            <a:r>
              <a:rPr lang="es-ES" dirty="0">
                <a:solidFill>
                  <a:schemeClr val="accent5">
                    <a:lumMod val="75000"/>
                  </a:schemeClr>
                </a:solidFill>
              </a:rPr>
              <a:t> </a:t>
            </a:r>
            <a:r>
              <a:rPr lang="es-ES" dirty="0" err="1">
                <a:solidFill>
                  <a:schemeClr val="accent5">
                    <a:lumMod val="75000"/>
                  </a:schemeClr>
                </a:solidFill>
              </a:rPr>
              <a:t>accurate</a:t>
            </a:r>
            <a:r>
              <a:rPr lang="es-ES" dirty="0">
                <a:solidFill>
                  <a:schemeClr val="accent5">
                    <a:lumMod val="75000"/>
                  </a:schemeClr>
                </a:solidFill>
              </a:rPr>
              <a:t> </a:t>
            </a:r>
            <a:r>
              <a:rPr lang="es-ES" dirty="0" err="1">
                <a:solidFill>
                  <a:schemeClr val="accent5">
                    <a:lumMod val="75000"/>
                  </a:schemeClr>
                </a:solidFill>
              </a:rPr>
              <a:t>diagnoses</a:t>
            </a:r>
            <a:r>
              <a:rPr lang="es-ES" dirty="0">
                <a:solidFill>
                  <a:schemeClr val="accent5">
                    <a:lumMod val="75000"/>
                  </a:schemeClr>
                </a:solidFill>
              </a:rPr>
              <a:t> of </a:t>
            </a:r>
            <a:r>
              <a:rPr lang="es-ES" dirty="0" err="1">
                <a:solidFill>
                  <a:schemeClr val="accent5">
                    <a:lumMod val="75000"/>
                  </a:schemeClr>
                </a:solidFill>
              </a:rPr>
              <a:t>diseases</a:t>
            </a:r>
            <a:r>
              <a:rPr lang="es-ES" dirty="0">
                <a:solidFill>
                  <a:schemeClr val="accent5">
                    <a:lumMod val="75000"/>
                  </a:schemeClr>
                </a:solidFill>
              </a:rPr>
              <a:t>, </a:t>
            </a:r>
            <a:r>
              <a:rPr lang="es-ES" dirty="0" err="1">
                <a:solidFill>
                  <a:schemeClr val="accent5">
                    <a:lumMod val="75000"/>
                  </a:schemeClr>
                </a:solidFill>
              </a:rPr>
              <a:t>such</a:t>
            </a:r>
            <a:r>
              <a:rPr lang="es-ES" dirty="0">
                <a:solidFill>
                  <a:schemeClr val="accent5">
                    <a:lumMod val="75000"/>
                  </a:schemeClr>
                </a:solidFill>
              </a:rPr>
              <a:t> as:</a:t>
            </a:r>
          </a:p>
          <a:p>
            <a:pPr marL="285750" indent="-285750">
              <a:buFont typeface=".Lucida Grande UI Regular"/>
              <a:buChar char="→"/>
            </a:pPr>
            <a:r>
              <a:rPr lang="es-ES" b="1" dirty="0" err="1">
                <a:solidFill>
                  <a:schemeClr val="accent5">
                    <a:lumMod val="75000"/>
                  </a:schemeClr>
                </a:solidFill>
              </a:rPr>
              <a:t>cancer</a:t>
            </a:r>
            <a:r>
              <a:rPr lang="es-ES" b="1" dirty="0">
                <a:solidFill>
                  <a:schemeClr val="accent5">
                    <a:lumMod val="75000"/>
                  </a:schemeClr>
                </a:solidFill>
              </a:rPr>
              <a:t> </a:t>
            </a:r>
          </a:p>
          <a:p>
            <a:pPr marL="285750" indent="-285750">
              <a:buFont typeface=".Lucida Grande UI Regular"/>
              <a:buChar char="→"/>
            </a:pPr>
            <a:r>
              <a:rPr lang="es-ES" b="1" dirty="0" err="1">
                <a:solidFill>
                  <a:schemeClr val="accent5">
                    <a:lumMod val="75000"/>
                  </a:schemeClr>
                </a:solidFill>
              </a:rPr>
              <a:t>heart</a:t>
            </a:r>
            <a:r>
              <a:rPr lang="es-ES" b="1" dirty="0">
                <a:solidFill>
                  <a:schemeClr val="accent5">
                    <a:lumMod val="75000"/>
                  </a:schemeClr>
                </a:solidFill>
              </a:rPr>
              <a:t> </a:t>
            </a:r>
            <a:r>
              <a:rPr lang="es-ES" b="1" dirty="0" err="1">
                <a:solidFill>
                  <a:schemeClr val="accent5">
                    <a:lumMod val="75000"/>
                  </a:schemeClr>
                </a:solidFill>
              </a:rPr>
              <a:t>disease</a:t>
            </a:r>
            <a:r>
              <a:rPr lang="es-ES" b="1" dirty="0">
                <a:solidFill>
                  <a:schemeClr val="accent5">
                    <a:lumMod val="75000"/>
                  </a:schemeClr>
                </a:solidFill>
              </a:rPr>
              <a:t> </a:t>
            </a:r>
          </a:p>
          <a:p>
            <a:pPr marL="285750" indent="-285750">
              <a:buFont typeface=".Lucida Grande UI Regular"/>
              <a:buChar char="→"/>
            </a:pPr>
            <a:r>
              <a:rPr lang="es-ES" b="1" dirty="0">
                <a:solidFill>
                  <a:schemeClr val="accent5">
                    <a:lumMod val="75000"/>
                  </a:schemeClr>
                </a:solidFill>
              </a:rPr>
              <a:t>and </a:t>
            </a:r>
            <a:r>
              <a:rPr lang="es-ES" b="1" dirty="0" err="1">
                <a:solidFill>
                  <a:schemeClr val="accent5">
                    <a:lumMod val="75000"/>
                  </a:schemeClr>
                </a:solidFill>
              </a:rPr>
              <a:t>neurological</a:t>
            </a:r>
            <a:r>
              <a:rPr lang="es-ES" b="1" dirty="0">
                <a:solidFill>
                  <a:schemeClr val="accent5">
                    <a:lumMod val="75000"/>
                  </a:schemeClr>
                </a:solidFill>
              </a:rPr>
              <a:t> </a:t>
            </a:r>
            <a:r>
              <a:rPr lang="es-ES" b="1" dirty="0" err="1">
                <a:solidFill>
                  <a:schemeClr val="accent5">
                    <a:lumMod val="75000"/>
                  </a:schemeClr>
                </a:solidFill>
              </a:rPr>
              <a:t>disorders</a:t>
            </a:r>
            <a:r>
              <a:rPr lang="es-ES" dirty="0">
                <a:solidFill>
                  <a:schemeClr val="accent5">
                    <a:lumMod val="75000"/>
                  </a:schemeClr>
                </a:solidFill>
              </a:rPr>
              <a:t> </a:t>
            </a:r>
            <a:r>
              <a:rPr lang="es-ES" dirty="0" err="1">
                <a:solidFill>
                  <a:schemeClr val="accent5">
                    <a:lumMod val="75000"/>
                  </a:schemeClr>
                </a:solidFill>
              </a:rPr>
              <a:t>including</a:t>
            </a:r>
            <a:r>
              <a:rPr lang="es-ES" dirty="0">
                <a:solidFill>
                  <a:schemeClr val="accent5">
                    <a:lumMod val="75000"/>
                  </a:schemeClr>
                </a:solidFill>
              </a:rPr>
              <a:t> </a:t>
            </a:r>
            <a:r>
              <a:rPr lang="es-ES" dirty="0" err="1">
                <a:solidFill>
                  <a:schemeClr val="accent5">
                    <a:lumMod val="75000"/>
                  </a:schemeClr>
                </a:solidFill>
              </a:rPr>
              <a:t>dementia</a:t>
            </a:r>
            <a:r>
              <a:rPr lang="es-ES" dirty="0">
                <a:solidFill>
                  <a:schemeClr val="accent5">
                    <a:lumMod val="75000"/>
                  </a:schemeClr>
                </a:solidFill>
              </a:rPr>
              <a:t> and </a:t>
            </a:r>
            <a:r>
              <a:rPr lang="es-ES" dirty="0" err="1">
                <a:solidFill>
                  <a:schemeClr val="accent5">
                    <a:lumMod val="75000"/>
                  </a:schemeClr>
                </a:solidFill>
              </a:rPr>
              <a:t>movement</a:t>
            </a:r>
            <a:r>
              <a:rPr lang="es-ES" dirty="0">
                <a:solidFill>
                  <a:schemeClr val="accent5">
                    <a:lumMod val="75000"/>
                  </a:schemeClr>
                </a:solidFill>
              </a:rPr>
              <a:t> </a:t>
            </a:r>
            <a:r>
              <a:rPr lang="es-ES" dirty="0" err="1">
                <a:solidFill>
                  <a:schemeClr val="accent5">
                    <a:lumMod val="75000"/>
                  </a:schemeClr>
                </a:solidFill>
              </a:rPr>
              <a:t>disorders</a:t>
            </a:r>
            <a:endParaRPr lang="es-ES" dirty="0">
              <a:solidFill>
                <a:schemeClr val="accent5">
                  <a:lumMod val="75000"/>
                </a:schemeClr>
              </a:solidFill>
            </a:endParaRPr>
          </a:p>
        </p:txBody>
      </p:sp>
      <p:sp>
        <p:nvSpPr>
          <p:cNvPr id="71" name="Marcador de fecha 70">
            <a:extLst>
              <a:ext uri="{FF2B5EF4-FFF2-40B4-BE49-F238E27FC236}">
                <a16:creationId xmlns:a16="http://schemas.microsoft.com/office/drawing/2014/main" id="{9786C02C-9487-A24B-BE2D-1BC0D23049EF}"/>
              </a:ext>
            </a:extLst>
          </p:cNvPr>
          <p:cNvSpPr>
            <a:spLocks noGrp="1"/>
          </p:cNvSpPr>
          <p:nvPr>
            <p:ph type="dt" sz="half" idx="10"/>
          </p:nvPr>
        </p:nvSpPr>
        <p:spPr/>
        <p:txBody>
          <a:bodyPr/>
          <a:lstStyle/>
          <a:p>
            <a:r>
              <a:rPr lang="es-ES"/>
              <a:t>1st-2nd October 2024</a:t>
            </a:r>
            <a:endParaRPr lang="es-ES" dirty="0"/>
          </a:p>
        </p:txBody>
      </p:sp>
      <p:sp>
        <p:nvSpPr>
          <p:cNvPr id="72" name="Marcador de pie de página 71">
            <a:extLst>
              <a:ext uri="{FF2B5EF4-FFF2-40B4-BE49-F238E27FC236}">
                <a16:creationId xmlns:a16="http://schemas.microsoft.com/office/drawing/2014/main" id="{8FE994D9-650E-324D-8997-E2050DD08EEC}"/>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73" name="Marcador de número de diapositiva 72">
            <a:extLst>
              <a:ext uri="{FF2B5EF4-FFF2-40B4-BE49-F238E27FC236}">
                <a16:creationId xmlns:a16="http://schemas.microsoft.com/office/drawing/2014/main" id="{4B522C41-F65B-0045-8426-1692AA382369}"/>
              </a:ext>
            </a:extLst>
          </p:cNvPr>
          <p:cNvSpPr>
            <a:spLocks noGrp="1"/>
          </p:cNvSpPr>
          <p:nvPr>
            <p:ph type="sldNum" sz="quarter" idx="12"/>
          </p:nvPr>
        </p:nvSpPr>
        <p:spPr/>
        <p:txBody>
          <a:bodyPr/>
          <a:lstStyle/>
          <a:p>
            <a:r>
              <a:rPr lang="es-ES" dirty="0"/>
              <a:t> </a:t>
            </a:r>
            <a:fld id="{000BE7D5-5C85-8642-9089-F9C791E71C3B}" type="slidenum">
              <a:rPr lang="es-ES" smtClean="0"/>
              <a:t>6</a:t>
            </a:fld>
            <a:endParaRPr lang="es-ES" dirty="0"/>
          </a:p>
        </p:txBody>
      </p:sp>
      <p:sp>
        <p:nvSpPr>
          <p:cNvPr id="80" name="Título 79">
            <a:extLst>
              <a:ext uri="{FF2B5EF4-FFF2-40B4-BE49-F238E27FC236}">
                <a16:creationId xmlns:a16="http://schemas.microsoft.com/office/drawing/2014/main" id="{BB18F024-58E0-E941-99B5-8E88CC32F0EF}"/>
              </a:ext>
            </a:extLst>
          </p:cNvPr>
          <p:cNvSpPr>
            <a:spLocks noGrp="1"/>
          </p:cNvSpPr>
          <p:nvPr>
            <p:ph type="title"/>
          </p:nvPr>
        </p:nvSpPr>
        <p:spPr>
          <a:xfrm>
            <a:off x="455292" y="138720"/>
            <a:ext cx="10515600" cy="823441"/>
          </a:xfrm>
        </p:spPr>
        <p:txBody>
          <a:bodyPr>
            <a:normAutofit/>
          </a:bodyPr>
          <a:lstStyle/>
          <a:p>
            <a:r>
              <a:rPr lang="en-US" b="1" dirty="0">
                <a:cs typeface="Times New Roman" panose="02020603050405020304" pitchFamily="18" charset="0"/>
              </a:rPr>
              <a:t>Why use the 99Mo radioisotope</a:t>
            </a:r>
            <a:r>
              <a:rPr lang="es-ES" b="1" dirty="0">
                <a:cs typeface="Arial" panose="020B0604020202020204" pitchFamily="34" charset="0"/>
              </a:rPr>
              <a:t> </a:t>
            </a:r>
            <a:r>
              <a:rPr lang="es-ES" b="1" dirty="0" err="1">
                <a:cs typeface="Arial" panose="020B0604020202020204" pitchFamily="34" charset="0"/>
              </a:rPr>
              <a:t>for</a:t>
            </a:r>
            <a:r>
              <a:rPr lang="es-ES" b="1" dirty="0">
                <a:cs typeface="Arial" panose="020B0604020202020204" pitchFamily="34" charset="0"/>
              </a:rPr>
              <a:t> medical use</a:t>
            </a:r>
            <a:r>
              <a:rPr lang="en-US" b="1" dirty="0">
                <a:cs typeface="Times New Roman" panose="02020603050405020304" pitchFamily="18" charset="0"/>
              </a:rPr>
              <a:t>?</a:t>
            </a:r>
            <a:endParaRPr lang="es-ES" dirty="0">
              <a:solidFill>
                <a:schemeClr val="bg1"/>
              </a:solidFill>
            </a:endParaRPr>
          </a:p>
        </p:txBody>
      </p:sp>
    </p:spTree>
    <p:extLst>
      <p:ext uri="{BB962C8B-B14F-4D97-AF65-F5344CB8AC3E}">
        <p14:creationId xmlns:p14="http://schemas.microsoft.com/office/powerpoint/2010/main" val="232375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98233" y="2308668"/>
            <a:ext cx="5033855" cy="1077218"/>
          </a:xfrm>
          <a:prstGeom prst="rect">
            <a:avLst/>
          </a:prstGeom>
        </p:spPr>
        <p:txBody>
          <a:bodyPr wrap="square">
            <a:spAutoFit/>
          </a:bodyPr>
          <a:lstStyle/>
          <a:p>
            <a:r>
              <a:rPr lang="en-US" sz="3200" b="1" dirty="0">
                <a:solidFill>
                  <a:schemeClr val="bg1"/>
                </a:solidFill>
                <a:cs typeface="Times New Roman" panose="02020603050405020304" pitchFamily="18" charset="0"/>
              </a:rPr>
              <a:t>How to produce Mo-99 radioisotope ? </a:t>
            </a:r>
            <a:endParaRPr lang="es-ES" sz="3200" b="1" dirty="0">
              <a:solidFill>
                <a:schemeClr val="bg1"/>
              </a:solidFill>
              <a:cs typeface="Times New Roman" panose="02020603050405020304" pitchFamily="18" charset="0"/>
            </a:endParaRPr>
          </a:p>
        </p:txBody>
      </p:sp>
      <p:sp>
        <p:nvSpPr>
          <p:cNvPr id="11" name="12 CuadroTexto"/>
          <p:cNvSpPr txBox="1"/>
          <p:nvPr/>
        </p:nvSpPr>
        <p:spPr>
          <a:xfrm>
            <a:off x="3736264" y="4816507"/>
            <a:ext cx="5479105" cy="300082"/>
          </a:xfrm>
          <a:prstGeom prst="rect">
            <a:avLst/>
          </a:prstGeom>
        </p:spPr>
        <p:txBody>
          <a:bodyPr wrap="square">
            <a:spAutoFit/>
          </a:bodyPr>
          <a:lstStyle>
            <a:defPPr>
              <a:defRPr lang="es-ES"/>
            </a:defPPr>
            <a:lvl1pPr>
              <a:defRPr sz="3200" b="1">
                <a:solidFill>
                  <a:srgbClr val="000066"/>
                </a:solidFill>
                <a:latin typeface="Times New Roman" panose="02020603050405020304" pitchFamily="18" charset="0"/>
                <a:cs typeface="Times New Roman" panose="02020603050405020304" pitchFamily="18" charset="0"/>
              </a:defRPr>
            </a:lvl1pPr>
          </a:lstStyle>
          <a:p>
            <a:endParaRPr lang="en-GB" sz="1350" dirty="0">
              <a:latin typeface="Calibri" panose="020F0502020204030204" pitchFamily="34" charset="0"/>
              <a:cs typeface="Calibri" panose="020F0502020204030204" pitchFamily="34" charset="0"/>
            </a:endParaRPr>
          </a:p>
        </p:txBody>
      </p:sp>
      <p:sp>
        <p:nvSpPr>
          <p:cNvPr id="18" name="Título 17">
            <a:extLst>
              <a:ext uri="{FF2B5EF4-FFF2-40B4-BE49-F238E27FC236}">
                <a16:creationId xmlns:a16="http://schemas.microsoft.com/office/drawing/2014/main" id="{54392BF9-DAF2-1148-B284-722DD9068DA1}"/>
              </a:ext>
            </a:extLst>
          </p:cNvPr>
          <p:cNvSpPr>
            <a:spLocks noGrp="1"/>
          </p:cNvSpPr>
          <p:nvPr>
            <p:ph type="title"/>
          </p:nvPr>
        </p:nvSpPr>
        <p:spPr/>
        <p:txBody>
          <a:bodyPr>
            <a:normAutofit/>
          </a:bodyPr>
          <a:lstStyle/>
          <a:p>
            <a:pPr algn="ctr"/>
            <a:r>
              <a:rPr lang="es-ES" sz="4400" dirty="0" err="1">
                <a:solidFill>
                  <a:schemeClr val="bg2">
                    <a:lumMod val="10000"/>
                  </a:schemeClr>
                </a:solidFill>
              </a:rPr>
              <a:t>Outline</a:t>
            </a:r>
            <a:endParaRPr lang="es-ES" sz="4400" dirty="0">
              <a:solidFill>
                <a:schemeClr val="bg2">
                  <a:lumMod val="10000"/>
                </a:schemeClr>
              </a:solidFill>
              <a:latin typeface="+mn-lt"/>
            </a:endParaRPr>
          </a:p>
        </p:txBody>
      </p:sp>
      <p:sp>
        <p:nvSpPr>
          <p:cNvPr id="12" name="Marcador de fecha 11">
            <a:extLst>
              <a:ext uri="{FF2B5EF4-FFF2-40B4-BE49-F238E27FC236}">
                <a16:creationId xmlns:a16="http://schemas.microsoft.com/office/drawing/2014/main" id="{5E00B2B4-B3D4-EF40-B62F-301CD59956A5}"/>
              </a:ext>
            </a:extLst>
          </p:cNvPr>
          <p:cNvSpPr>
            <a:spLocks noGrp="1"/>
          </p:cNvSpPr>
          <p:nvPr>
            <p:ph type="dt" sz="half" idx="10"/>
          </p:nvPr>
        </p:nvSpPr>
        <p:spPr/>
        <p:txBody>
          <a:bodyPr/>
          <a:lstStyle/>
          <a:p>
            <a:r>
              <a:rPr lang="es-ES"/>
              <a:t>1st-2nd October 2024</a:t>
            </a:r>
          </a:p>
        </p:txBody>
      </p:sp>
      <p:sp>
        <p:nvSpPr>
          <p:cNvPr id="13" name="Marcador de pie de página 12">
            <a:extLst>
              <a:ext uri="{FF2B5EF4-FFF2-40B4-BE49-F238E27FC236}">
                <a16:creationId xmlns:a16="http://schemas.microsoft.com/office/drawing/2014/main" id="{893F9B1D-7C1A-464F-AC78-84AE66BC6025}"/>
              </a:ext>
            </a:extLst>
          </p:cNvPr>
          <p:cNvSpPr>
            <a:spLocks noGrp="1"/>
          </p:cNvSpPr>
          <p:nvPr>
            <p:ph type="ftr" sz="quarter" idx="11"/>
          </p:nvPr>
        </p:nvSpPr>
        <p:spPr/>
        <p:txBody>
          <a:bodyPr/>
          <a:lstStyle/>
          <a:p>
            <a:r>
              <a:rPr lang="es-ES"/>
              <a:t>M.I. Ortiz  Third DONEs USERS</a:t>
            </a:r>
          </a:p>
        </p:txBody>
      </p:sp>
      <p:sp>
        <p:nvSpPr>
          <p:cNvPr id="14" name="Marcador de número de diapositiva 13">
            <a:extLst>
              <a:ext uri="{FF2B5EF4-FFF2-40B4-BE49-F238E27FC236}">
                <a16:creationId xmlns:a16="http://schemas.microsoft.com/office/drawing/2014/main" id="{031BD765-579C-9F4B-9A92-7EE4A189C37D}"/>
              </a:ext>
            </a:extLst>
          </p:cNvPr>
          <p:cNvSpPr>
            <a:spLocks noGrp="1"/>
          </p:cNvSpPr>
          <p:nvPr>
            <p:ph type="sldNum" sz="quarter" idx="12"/>
          </p:nvPr>
        </p:nvSpPr>
        <p:spPr/>
        <p:txBody>
          <a:bodyPr/>
          <a:lstStyle/>
          <a:p>
            <a:fld id="{000BE7D5-5C85-8642-9089-F9C791E71C3B}" type="slidenum">
              <a:rPr lang="es-ES" smtClean="0"/>
              <a:t>7</a:t>
            </a:fld>
            <a:endParaRPr lang="es-ES"/>
          </a:p>
        </p:txBody>
      </p:sp>
    </p:spTree>
    <p:extLst>
      <p:ext uri="{BB962C8B-B14F-4D97-AF65-F5344CB8AC3E}">
        <p14:creationId xmlns:p14="http://schemas.microsoft.com/office/powerpoint/2010/main" val="1831848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2EE8D9F7-FD9B-DE46-A472-87C22C30DE4B}"/>
              </a:ext>
            </a:extLst>
          </p:cNvPr>
          <p:cNvSpPr>
            <a:spLocks noGrp="1"/>
          </p:cNvSpPr>
          <p:nvPr>
            <p:ph type="dt" sz="half" idx="10"/>
          </p:nvPr>
        </p:nvSpPr>
        <p:spPr/>
        <p:txBody>
          <a:bodyPr/>
          <a:lstStyle/>
          <a:p>
            <a:r>
              <a:rPr lang="es-ES"/>
              <a:t>1st-2nd October 2024</a:t>
            </a:r>
          </a:p>
        </p:txBody>
      </p:sp>
      <p:sp>
        <p:nvSpPr>
          <p:cNvPr id="5" name="Marcador de pie de página 4">
            <a:extLst>
              <a:ext uri="{FF2B5EF4-FFF2-40B4-BE49-F238E27FC236}">
                <a16:creationId xmlns:a16="http://schemas.microsoft.com/office/drawing/2014/main" id="{583677DA-CEBD-CD41-B638-A07106A82DBC}"/>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6" name="Marcador de número de diapositiva 5">
            <a:extLst>
              <a:ext uri="{FF2B5EF4-FFF2-40B4-BE49-F238E27FC236}">
                <a16:creationId xmlns:a16="http://schemas.microsoft.com/office/drawing/2014/main" id="{B2A3837D-1987-C34D-B4A5-F36ABDCB544A}"/>
              </a:ext>
            </a:extLst>
          </p:cNvPr>
          <p:cNvSpPr>
            <a:spLocks noGrp="1"/>
          </p:cNvSpPr>
          <p:nvPr>
            <p:ph type="sldNum" sz="quarter" idx="12"/>
          </p:nvPr>
        </p:nvSpPr>
        <p:spPr/>
        <p:txBody>
          <a:bodyPr/>
          <a:lstStyle/>
          <a:p>
            <a:fld id="{000BE7D5-5C85-8642-9089-F9C791E71C3B}" type="slidenum">
              <a:rPr lang="es-ES" smtClean="0"/>
              <a:t>8</a:t>
            </a:fld>
            <a:endParaRPr lang="es-ES"/>
          </a:p>
        </p:txBody>
      </p:sp>
      <p:sp>
        <p:nvSpPr>
          <p:cNvPr id="26" name="Título 25"/>
          <p:cNvSpPr>
            <a:spLocks noGrp="1"/>
          </p:cNvSpPr>
          <p:nvPr>
            <p:ph type="title"/>
          </p:nvPr>
        </p:nvSpPr>
        <p:spPr>
          <a:xfrm>
            <a:off x="310446" y="21052"/>
            <a:ext cx="9092609" cy="946300"/>
          </a:xfrm>
        </p:spPr>
        <p:txBody>
          <a:bodyPr>
            <a:normAutofit/>
          </a:bodyPr>
          <a:lstStyle/>
          <a:p>
            <a:r>
              <a:rPr lang="es-ES" sz="3200" b="1" dirty="0" err="1">
                <a:latin typeface="+mj-lt"/>
              </a:rPr>
              <a:t>Two</a:t>
            </a:r>
            <a:r>
              <a:rPr lang="es-ES" sz="3200" b="1" dirty="0">
                <a:latin typeface="+mj-lt"/>
              </a:rPr>
              <a:t> </a:t>
            </a:r>
            <a:r>
              <a:rPr lang="es-ES" sz="3200" b="1" dirty="0" err="1">
                <a:latin typeface="+mj-lt"/>
              </a:rPr>
              <a:t>different</a:t>
            </a:r>
            <a:r>
              <a:rPr lang="es-ES" sz="3200" b="1" dirty="0">
                <a:latin typeface="+mj-lt"/>
              </a:rPr>
              <a:t> </a:t>
            </a:r>
            <a:r>
              <a:rPr lang="es-ES" sz="3200" b="1" dirty="0" err="1">
                <a:latin typeface="+mj-lt"/>
              </a:rPr>
              <a:t>paths</a:t>
            </a:r>
            <a:r>
              <a:rPr lang="es-ES" sz="3200" b="1" dirty="0">
                <a:latin typeface="+mj-lt"/>
              </a:rPr>
              <a:t> to produce </a:t>
            </a:r>
            <a:r>
              <a:rPr lang="es-ES" sz="3200" b="1" baseline="30000" dirty="0">
                <a:latin typeface="+mj-lt"/>
              </a:rPr>
              <a:t>99</a:t>
            </a:r>
            <a:r>
              <a:rPr lang="es-ES" sz="3200" b="1" dirty="0">
                <a:latin typeface="+mj-lt"/>
              </a:rPr>
              <a:t>Mo</a:t>
            </a:r>
          </a:p>
        </p:txBody>
      </p:sp>
      <p:sp>
        <p:nvSpPr>
          <p:cNvPr id="35" name="Forma libre 34"/>
          <p:cNvSpPr/>
          <p:nvPr/>
        </p:nvSpPr>
        <p:spPr>
          <a:xfrm>
            <a:off x="324988" y="1860110"/>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err="1">
                <a:latin typeface="Calibri" panose="020F0502020204030204"/>
                <a:ea typeface="+mn-ea"/>
                <a:cs typeface="+mn-cs"/>
              </a:rPr>
              <a:t>Reactors</a:t>
            </a:r>
            <a:endParaRPr lang="es-ES" sz="1600" b="1" kern="1200" dirty="0">
              <a:latin typeface="Calibri" panose="020F0502020204030204"/>
              <a:ea typeface="+mn-ea"/>
              <a:cs typeface="+mn-cs"/>
            </a:endParaRPr>
          </a:p>
        </p:txBody>
      </p:sp>
      <p:sp>
        <p:nvSpPr>
          <p:cNvPr id="37" name="Forma libre 36"/>
          <p:cNvSpPr/>
          <p:nvPr/>
        </p:nvSpPr>
        <p:spPr>
          <a:xfrm>
            <a:off x="2609339" y="1606632"/>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kern="1200" baseline="30000" dirty="0">
                <a:latin typeface="Calibri" panose="020F0502020204030204"/>
                <a:ea typeface="+mn-ea"/>
                <a:cs typeface="+mn-cs"/>
              </a:rPr>
              <a:t>98</a:t>
            </a:r>
            <a:r>
              <a:rPr lang="es-ES" kern="1200" dirty="0">
                <a:latin typeface="Calibri" panose="020F0502020204030204"/>
                <a:ea typeface="+mn-ea"/>
                <a:cs typeface="+mn-cs"/>
              </a:rPr>
              <a:t>Mo</a:t>
            </a:r>
          </a:p>
          <a:p>
            <a:pPr lvl="0" algn="ctr" defTabSz="533400">
              <a:lnSpc>
                <a:spcPct val="90000"/>
              </a:lnSpc>
              <a:spcBef>
                <a:spcPct val="0"/>
              </a:spcBef>
              <a:spcAft>
                <a:spcPct val="35000"/>
              </a:spcAft>
            </a:pPr>
            <a:r>
              <a:rPr lang="en-US" sz="1200" dirty="0">
                <a:solidFill>
                  <a:prstClr val="black"/>
                </a:solidFill>
                <a:latin typeface="Arial MT"/>
                <a:ea typeface="Arial MT"/>
                <a:cs typeface="Arial MT"/>
              </a:rPr>
              <a:t>Enriched target</a:t>
            </a:r>
            <a:endParaRPr lang="es-ES" sz="1200" kern="1200" dirty="0">
              <a:latin typeface="Calibri" panose="020F0502020204030204"/>
            </a:endParaRPr>
          </a:p>
        </p:txBody>
      </p:sp>
      <p:sp>
        <p:nvSpPr>
          <p:cNvPr id="39" name="Forma libre 38"/>
          <p:cNvSpPr/>
          <p:nvPr/>
        </p:nvSpPr>
        <p:spPr>
          <a:xfrm>
            <a:off x="4496035" y="1658023"/>
            <a:ext cx="1046454" cy="602565"/>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a:latin typeface="Calibri" panose="020F0502020204030204"/>
                <a:ea typeface="+mn-ea"/>
                <a:cs typeface="+mn-cs"/>
              </a:rPr>
              <a:t>n, </a:t>
            </a:r>
            <a:r>
              <a:rPr lang="el-GR" sz="1600" b="1" kern="1200" dirty="0">
                <a:latin typeface="Calibri" panose="020F0502020204030204"/>
                <a:ea typeface="+mn-ea"/>
                <a:cs typeface="+mn-cs"/>
              </a:rPr>
              <a:t>γ</a:t>
            </a:r>
            <a:endParaRPr lang="es-ES" sz="1600" b="1" kern="1200" dirty="0">
              <a:latin typeface="Calibri" panose="020F0502020204030204"/>
              <a:ea typeface="+mn-ea"/>
              <a:cs typeface="+mn-cs"/>
            </a:endParaRPr>
          </a:p>
        </p:txBody>
      </p:sp>
      <p:sp>
        <p:nvSpPr>
          <p:cNvPr id="41" name="Forma libre 40"/>
          <p:cNvSpPr/>
          <p:nvPr/>
        </p:nvSpPr>
        <p:spPr>
          <a:xfrm>
            <a:off x="2543904" y="2839134"/>
            <a:ext cx="1496830" cy="697428"/>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b="1" kern="1200" baseline="30000" dirty="0">
                <a:latin typeface="Calibri" panose="020F0502020204030204"/>
                <a:ea typeface="+mn-ea"/>
                <a:cs typeface="+mn-cs"/>
              </a:rPr>
              <a:t>235</a:t>
            </a:r>
            <a:r>
              <a:rPr lang="es-ES" b="1" kern="1200" dirty="0">
                <a:latin typeface="Calibri" panose="020F0502020204030204"/>
                <a:ea typeface="+mn-ea"/>
                <a:cs typeface="+mn-cs"/>
              </a:rPr>
              <a:t>U</a:t>
            </a:r>
          </a:p>
          <a:p>
            <a:pPr marL="31750" lvl="0" algn="ctr" defTabSz="514350">
              <a:spcBef>
                <a:spcPts val="585"/>
              </a:spcBef>
            </a:pPr>
            <a:r>
              <a:rPr lang="en-US" sz="1400" b="1" dirty="0">
                <a:solidFill>
                  <a:srgbClr val="FF0000"/>
                </a:solidFill>
                <a:latin typeface="Arial MT"/>
                <a:ea typeface="Arial MT"/>
                <a:cs typeface="Arial MT"/>
              </a:rPr>
              <a:t>HEU /  </a:t>
            </a:r>
            <a:r>
              <a:rPr lang="en-US" sz="1400" b="1" dirty="0">
                <a:solidFill>
                  <a:prstClr val="black"/>
                </a:solidFill>
                <a:latin typeface="Arial MT"/>
                <a:ea typeface="Arial MT"/>
                <a:cs typeface="Arial MT"/>
              </a:rPr>
              <a:t>LEU</a:t>
            </a:r>
            <a:endParaRPr lang="es-ES" sz="1400" b="1" kern="1200" dirty="0">
              <a:latin typeface="Calibri" panose="020F0502020204030204"/>
            </a:endParaRPr>
          </a:p>
        </p:txBody>
      </p:sp>
      <p:sp>
        <p:nvSpPr>
          <p:cNvPr id="43" name="Forma libre 42"/>
          <p:cNvSpPr/>
          <p:nvPr/>
        </p:nvSpPr>
        <p:spPr>
          <a:xfrm>
            <a:off x="4519324" y="2877368"/>
            <a:ext cx="1023165" cy="617341"/>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a:latin typeface="Calibri" panose="020F0502020204030204"/>
                <a:ea typeface="+mn-ea"/>
                <a:cs typeface="+mn-cs"/>
              </a:rPr>
              <a:t>n, f</a:t>
            </a:r>
          </a:p>
        </p:txBody>
      </p:sp>
      <p:sp>
        <p:nvSpPr>
          <p:cNvPr id="45" name="Forma libre 44"/>
          <p:cNvSpPr/>
          <p:nvPr/>
        </p:nvSpPr>
        <p:spPr>
          <a:xfrm>
            <a:off x="310446" y="4074995"/>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err="1">
                <a:latin typeface="Calibri" panose="020F0502020204030204"/>
                <a:ea typeface="+mn-ea"/>
                <a:cs typeface="+mn-cs"/>
              </a:rPr>
              <a:t>Accelerators</a:t>
            </a:r>
            <a:endParaRPr lang="es-ES" sz="1600" b="1" kern="1200" dirty="0">
              <a:latin typeface="Calibri" panose="020F0502020204030204"/>
              <a:ea typeface="+mn-ea"/>
              <a:cs typeface="+mn-cs"/>
            </a:endParaRPr>
          </a:p>
        </p:txBody>
      </p:sp>
      <p:sp>
        <p:nvSpPr>
          <p:cNvPr id="51" name="Forma libre 50"/>
          <p:cNvSpPr/>
          <p:nvPr/>
        </p:nvSpPr>
        <p:spPr>
          <a:xfrm>
            <a:off x="2541099" y="4108039"/>
            <a:ext cx="1431395" cy="715697"/>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b="1" kern="1200" baseline="30000" dirty="0">
                <a:latin typeface="Calibri" panose="020F0502020204030204"/>
              </a:rPr>
              <a:t>100</a:t>
            </a:r>
            <a:r>
              <a:rPr lang="es-ES" b="1" kern="1200" dirty="0">
                <a:latin typeface="Calibri" panose="020F0502020204030204"/>
              </a:rPr>
              <a:t>Mo</a:t>
            </a:r>
          </a:p>
          <a:p>
            <a:pPr algn="ctr" defTabSz="533400">
              <a:lnSpc>
                <a:spcPct val="90000"/>
              </a:lnSpc>
              <a:spcBef>
                <a:spcPct val="0"/>
              </a:spcBef>
              <a:spcAft>
                <a:spcPct val="35000"/>
              </a:spcAft>
            </a:pPr>
            <a:r>
              <a:rPr lang="en-US" sz="1400" dirty="0">
                <a:solidFill>
                  <a:prstClr val="black"/>
                </a:solidFill>
                <a:latin typeface="Arial MT"/>
                <a:ea typeface="Arial MT"/>
                <a:cs typeface="Arial MT"/>
              </a:rPr>
              <a:t>Enriched target</a:t>
            </a:r>
            <a:endParaRPr lang="es-ES" sz="1400" dirty="0"/>
          </a:p>
        </p:txBody>
      </p:sp>
      <p:sp>
        <p:nvSpPr>
          <p:cNvPr id="53" name="Forma libre 52"/>
          <p:cNvSpPr/>
          <p:nvPr/>
        </p:nvSpPr>
        <p:spPr>
          <a:xfrm>
            <a:off x="4520520" y="3851965"/>
            <a:ext cx="1021970" cy="373961"/>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l-GR" sz="1600" b="1" kern="1200" dirty="0">
                <a:latin typeface="Calibri" panose="020F0502020204030204"/>
                <a:ea typeface="+mn-ea"/>
                <a:cs typeface="+mn-cs"/>
              </a:rPr>
              <a:t>γ</a:t>
            </a:r>
            <a:r>
              <a:rPr lang="es-ES" sz="1600" b="1" kern="1200" dirty="0">
                <a:latin typeface="Calibri" panose="020F0502020204030204"/>
                <a:ea typeface="+mn-ea"/>
                <a:cs typeface="+mn-cs"/>
              </a:rPr>
              <a:t>, n  </a:t>
            </a:r>
            <a:endParaRPr lang="es-ES" sz="1600" kern="1200" dirty="0">
              <a:latin typeface="Calibri" panose="020F0502020204030204"/>
              <a:ea typeface="+mn-ea"/>
              <a:cs typeface="+mn-cs"/>
            </a:endParaRPr>
          </a:p>
        </p:txBody>
      </p:sp>
      <p:cxnSp>
        <p:nvCxnSpPr>
          <p:cNvPr id="75" name="Conector recto de flecha 74"/>
          <p:cNvCxnSpPr>
            <a:cxnSpLocks/>
          </p:cNvCxnSpPr>
          <p:nvPr/>
        </p:nvCxnSpPr>
        <p:spPr>
          <a:xfrm flipV="1">
            <a:off x="1756383" y="1919809"/>
            <a:ext cx="852956" cy="2973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7" name="Conector recto de flecha 76"/>
          <p:cNvCxnSpPr>
            <a:stCxn id="35" idx="4"/>
          </p:cNvCxnSpPr>
          <p:nvPr/>
        </p:nvCxnSpPr>
        <p:spPr>
          <a:xfrm>
            <a:off x="1756383" y="2504237"/>
            <a:ext cx="784716" cy="5883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0" name="Conector recto de flecha 79"/>
          <p:cNvCxnSpPr>
            <a:endCxn id="41" idx="7"/>
          </p:cNvCxnSpPr>
          <p:nvPr/>
        </p:nvCxnSpPr>
        <p:spPr>
          <a:xfrm flipV="1">
            <a:off x="1693088" y="3466819"/>
            <a:ext cx="850816" cy="7591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1" name="Conector recto de flecha 80"/>
          <p:cNvCxnSpPr>
            <a:cxnSpLocks/>
          </p:cNvCxnSpPr>
          <p:nvPr/>
        </p:nvCxnSpPr>
        <p:spPr>
          <a:xfrm flipV="1">
            <a:off x="1756383" y="4474257"/>
            <a:ext cx="818836" cy="39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5" name="Conector recto de flecha 84"/>
          <p:cNvCxnSpPr>
            <a:cxnSpLocks/>
          </p:cNvCxnSpPr>
          <p:nvPr/>
        </p:nvCxnSpPr>
        <p:spPr>
          <a:xfrm flipV="1">
            <a:off x="4037423" y="1919809"/>
            <a:ext cx="442291" cy="35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1" name="Conector recto de flecha 90"/>
          <p:cNvCxnSpPr>
            <a:cxnSpLocks/>
          </p:cNvCxnSpPr>
          <p:nvPr/>
        </p:nvCxnSpPr>
        <p:spPr>
          <a:xfrm>
            <a:off x="3961505" y="4547928"/>
            <a:ext cx="557819" cy="135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2" name="Conector recto de flecha 91"/>
          <p:cNvCxnSpPr>
            <a:cxnSpLocks/>
          </p:cNvCxnSpPr>
          <p:nvPr/>
        </p:nvCxnSpPr>
        <p:spPr>
          <a:xfrm flipV="1">
            <a:off x="4053745" y="3206829"/>
            <a:ext cx="442291" cy="35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98" name="Imagen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274" y="1155360"/>
            <a:ext cx="1099472" cy="903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4" name="Rectángulo 113"/>
          <p:cNvSpPr/>
          <p:nvPr/>
        </p:nvSpPr>
        <p:spPr>
          <a:xfrm>
            <a:off x="5815858" y="2246552"/>
            <a:ext cx="4515370" cy="369332"/>
          </a:xfrm>
          <a:prstGeom prst="rect">
            <a:avLst/>
          </a:prstGeom>
        </p:spPr>
        <p:txBody>
          <a:bodyPr wrap="square">
            <a:spAutoFit/>
          </a:bodyPr>
          <a:lstStyle/>
          <a:p>
            <a:pPr algn="ctr"/>
            <a:r>
              <a:rPr lang="es-ES" dirty="0" err="1">
                <a:solidFill>
                  <a:srgbClr val="C44ECB"/>
                </a:solidFill>
              </a:rPr>
              <a:t>Neutron</a:t>
            </a:r>
            <a:r>
              <a:rPr lang="es-ES" dirty="0">
                <a:solidFill>
                  <a:srgbClr val="C44ECB"/>
                </a:solidFill>
              </a:rPr>
              <a:t> </a:t>
            </a:r>
            <a:r>
              <a:rPr lang="es-ES" dirty="0" err="1">
                <a:solidFill>
                  <a:srgbClr val="C44ECB"/>
                </a:solidFill>
              </a:rPr>
              <a:t>Energy</a:t>
            </a:r>
            <a:r>
              <a:rPr lang="es-ES" dirty="0">
                <a:solidFill>
                  <a:srgbClr val="C44ECB"/>
                </a:solidFill>
              </a:rPr>
              <a:t>  </a:t>
            </a:r>
            <a:r>
              <a:rPr lang="es-ES" dirty="0" err="1">
                <a:solidFill>
                  <a:srgbClr val="C44ECB"/>
                </a:solidFill>
              </a:rPr>
              <a:t>below</a:t>
            </a:r>
            <a:r>
              <a:rPr lang="es-ES" dirty="0">
                <a:solidFill>
                  <a:srgbClr val="C44ECB"/>
                </a:solidFill>
              </a:rPr>
              <a:t> </a:t>
            </a:r>
            <a:r>
              <a:rPr lang="es-ES" b="1" dirty="0">
                <a:solidFill>
                  <a:srgbClr val="C44ECB"/>
                </a:solidFill>
              </a:rPr>
              <a:t>7  </a:t>
            </a:r>
            <a:r>
              <a:rPr lang="es-ES" b="1" dirty="0" err="1">
                <a:solidFill>
                  <a:srgbClr val="C44ECB"/>
                </a:solidFill>
              </a:rPr>
              <a:t>MeV</a:t>
            </a:r>
            <a:endParaRPr lang="es-ES" b="1" dirty="0">
              <a:solidFill>
                <a:srgbClr val="C44ECB"/>
              </a:solidFill>
            </a:endParaRPr>
          </a:p>
        </p:txBody>
      </p:sp>
      <p:sp>
        <p:nvSpPr>
          <p:cNvPr id="2" name="CuadroTexto 1">
            <a:extLst>
              <a:ext uri="{FF2B5EF4-FFF2-40B4-BE49-F238E27FC236}">
                <a16:creationId xmlns:a16="http://schemas.microsoft.com/office/drawing/2014/main" id="{B62EB8CA-BB93-2B4E-8902-89629CE247B9}"/>
              </a:ext>
            </a:extLst>
          </p:cNvPr>
          <p:cNvSpPr txBox="1"/>
          <p:nvPr/>
        </p:nvSpPr>
        <p:spPr>
          <a:xfrm>
            <a:off x="6485935" y="2631806"/>
            <a:ext cx="5117327" cy="923330"/>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rgbClr val="FF0000"/>
                </a:solidFill>
              </a:rPr>
              <a:t>95%</a:t>
            </a:r>
            <a:r>
              <a:rPr lang="es-ES" dirty="0"/>
              <a:t> </a:t>
            </a:r>
            <a:r>
              <a:rPr lang="es-ES" dirty="0" err="1"/>
              <a:t>wordwilde</a:t>
            </a:r>
            <a:r>
              <a:rPr lang="es-ES" dirty="0"/>
              <a:t> </a:t>
            </a:r>
            <a:r>
              <a:rPr lang="es-ES" dirty="0" err="1"/>
              <a:t>production</a:t>
            </a:r>
            <a:r>
              <a:rPr lang="es-ES" dirty="0"/>
              <a:t> of Mo-99 </a:t>
            </a:r>
            <a:r>
              <a:rPr lang="es-ES" b="1" dirty="0">
                <a:solidFill>
                  <a:schemeClr val="accent4"/>
                </a:solidFill>
              </a:rPr>
              <a:t>∼</a:t>
            </a:r>
          </a:p>
          <a:p>
            <a:pPr marL="285750" indent="-285750">
              <a:buFont typeface="Arial" panose="020B0604020202020204" pitchFamily="34" charset="0"/>
              <a:buChar char="•"/>
            </a:pPr>
            <a:r>
              <a:rPr lang="es-ES" dirty="0"/>
              <a:t>𝞂</a:t>
            </a:r>
            <a:r>
              <a:rPr lang="es-ES" baseline="-25000" dirty="0"/>
              <a:t>U235</a:t>
            </a:r>
            <a:r>
              <a:rPr lang="es-ES" dirty="0"/>
              <a:t>= 581b   → High </a:t>
            </a:r>
            <a:r>
              <a:rPr lang="es-ES" dirty="0" err="1"/>
              <a:t>specific</a:t>
            </a:r>
            <a:r>
              <a:rPr lang="es-ES" dirty="0"/>
              <a:t> </a:t>
            </a:r>
            <a:r>
              <a:rPr lang="es-ES" dirty="0" err="1"/>
              <a:t>activity</a:t>
            </a:r>
            <a:r>
              <a:rPr lang="es-ES" dirty="0"/>
              <a:t>  Mo-99</a:t>
            </a:r>
            <a:r>
              <a:rPr lang="es-ES" b="1" dirty="0">
                <a:solidFill>
                  <a:srgbClr val="00B050"/>
                </a:solidFill>
              </a:rPr>
              <a:t>✓ </a:t>
            </a:r>
          </a:p>
          <a:p>
            <a:pPr marL="285750" indent="-285750">
              <a:buFont typeface="Arial" panose="020B0604020202020204" pitchFamily="34" charset="0"/>
              <a:buChar char="•"/>
            </a:pPr>
            <a:r>
              <a:rPr lang="es-ES" dirty="0" err="1"/>
              <a:t>Difficult</a:t>
            </a:r>
            <a:r>
              <a:rPr lang="es-ES" dirty="0"/>
              <a:t> </a:t>
            </a:r>
            <a:r>
              <a:rPr lang="es-ES" dirty="0" err="1"/>
              <a:t>processing</a:t>
            </a:r>
            <a:r>
              <a:rPr lang="es-ES" dirty="0">
                <a:solidFill>
                  <a:srgbClr val="FF0000"/>
                </a:solidFill>
              </a:rPr>
              <a:t> ✘</a:t>
            </a:r>
            <a:endParaRPr lang="es-ES" dirty="0"/>
          </a:p>
        </p:txBody>
      </p:sp>
      <p:sp>
        <p:nvSpPr>
          <p:cNvPr id="40" name="Forma libre 39">
            <a:extLst>
              <a:ext uri="{FF2B5EF4-FFF2-40B4-BE49-F238E27FC236}">
                <a16:creationId xmlns:a16="http://schemas.microsoft.com/office/drawing/2014/main" id="{9BF9DB87-FB78-5743-9C6B-0BC8CF17005D}"/>
              </a:ext>
            </a:extLst>
          </p:cNvPr>
          <p:cNvSpPr/>
          <p:nvPr/>
        </p:nvSpPr>
        <p:spPr>
          <a:xfrm>
            <a:off x="4530313" y="4374754"/>
            <a:ext cx="1021969" cy="359435"/>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kern="1200" dirty="0">
                <a:latin typeface="Calibri" panose="020F0502020204030204"/>
                <a:ea typeface="+mn-ea"/>
                <a:cs typeface="+mn-cs"/>
              </a:rPr>
              <a:t>n, 2n </a:t>
            </a:r>
          </a:p>
        </p:txBody>
      </p:sp>
      <p:sp>
        <p:nvSpPr>
          <p:cNvPr id="42" name="Forma libre 41">
            <a:extLst>
              <a:ext uri="{FF2B5EF4-FFF2-40B4-BE49-F238E27FC236}">
                <a16:creationId xmlns:a16="http://schemas.microsoft.com/office/drawing/2014/main" id="{B2B410CD-86A2-1D44-824D-46AA99B87C88}"/>
              </a:ext>
            </a:extLst>
          </p:cNvPr>
          <p:cNvSpPr/>
          <p:nvPr/>
        </p:nvSpPr>
        <p:spPr>
          <a:xfrm>
            <a:off x="4519324" y="4842706"/>
            <a:ext cx="1023165" cy="477440"/>
          </a:xfrm>
          <a:custGeom>
            <a:avLst/>
            <a:gdLst>
              <a:gd name="connsiteX0" fmla="*/ 0 w 1431395"/>
              <a:gd name="connsiteY0" fmla="*/ 71570 h 715697"/>
              <a:gd name="connsiteX1" fmla="*/ 71570 w 1431395"/>
              <a:gd name="connsiteY1" fmla="*/ 0 h 715697"/>
              <a:gd name="connsiteX2" fmla="*/ 1359825 w 1431395"/>
              <a:gd name="connsiteY2" fmla="*/ 0 h 715697"/>
              <a:gd name="connsiteX3" fmla="*/ 1431395 w 1431395"/>
              <a:gd name="connsiteY3" fmla="*/ 71570 h 715697"/>
              <a:gd name="connsiteX4" fmla="*/ 1431395 w 1431395"/>
              <a:gd name="connsiteY4" fmla="*/ 644127 h 715697"/>
              <a:gd name="connsiteX5" fmla="*/ 1359825 w 1431395"/>
              <a:gd name="connsiteY5" fmla="*/ 715697 h 715697"/>
              <a:gd name="connsiteX6" fmla="*/ 71570 w 1431395"/>
              <a:gd name="connsiteY6" fmla="*/ 715697 h 715697"/>
              <a:gd name="connsiteX7" fmla="*/ 0 w 1431395"/>
              <a:gd name="connsiteY7" fmla="*/ 644127 h 715697"/>
              <a:gd name="connsiteX8" fmla="*/ 0 w 1431395"/>
              <a:gd name="connsiteY8" fmla="*/ 71570 h 71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395" h="715697">
                <a:moveTo>
                  <a:pt x="0" y="71570"/>
                </a:moveTo>
                <a:cubicBezTo>
                  <a:pt x="0" y="32043"/>
                  <a:pt x="32043" y="0"/>
                  <a:pt x="71570" y="0"/>
                </a:cubicBezTo>
                <a:lnTo>
                  <a:pt x="1359825" y="0"/>
                </a:lnTo>
                <a:cubicBezTo>
                  <a:pt x="1399352" y="0"/>
                  <a:pt x="1431395" y="32043"/>
                  <a:pt x="1431395" y="71570"/>
                </a:cubicBezTo>
                <a:lnTo>
                  <a:pt x="1431395" y="644127"/>
                </a:lnTo>
                <a:cubicBezTo>
                  <a:pt x="1431395" y="683654"/>
                  <a:pt x="1399352" y="715697"/>
                  <a:pt x="1359825" y="715697"/>
                </a:cubicBezTo>
                <a:lnTo>
                  <a:pt x="71570" y="715697"/>
                </a:lnTo>
                <a:cubicBezTo>
                  <a:pt x="32043" y="715697"/>
                  <a:pt x="0" y="683654"/>
                  <a:pt x="0" y="644127"/>
                </a:cubicBezTo>
                <a:lnTo>
                  <a:pt x="0" y="7157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28582" tIns="28582" rIns="28582" bIns="28582" numCol="1" spcCol="1270" anchor="ctr" anchorCtr="0">
            <a:noAutofit/>
          </a:bodyPr>
          <a:lstStyle/>
          <a:p>
            <a:pPr lvl="0" algn="ctr" defTabSz="533400">
              <a:lnSpc>
                <a:spcPct val="90000"/>
              </a:lnSpc>
              <a:spcBef>
                <a:spcPct val="0"/>
              </a:spcBef>
              <a:spcAft>
                <a:spcPct val="35000"/>
              </a:spcAft>
            </a:pPr>
            <a:r>
              <a:rPr lang="es-ES" sz="1600" b="1" dirty="0">
                <a:latin typeface="Calibri" panose="020F0502020204030204"/>
              </a:rPr>
              <a:t>p </a:t>
            </a:r>
            <a:r>
              <a:rPr lang="es-ES" sz="1600" b="1" kern="1200" dirty="0">
                <a:latin typeface="Calibri" panose="020F0502020204030204"/>
                <a:ea typeface="+mn-ea"/>
                <a:cs typeface="+mn-cs"/>
              </a:rPr>
              <a:t>, n</a:t>
            </a:r>
            <a:endParaRPr lang="es-ES" sz="1600" kern="1200" dirty="0">
              <a:latin typeface="Calibri" panose="020F0502020204030204"/>
              <a:ea typeface="+mn-ea"/>
              <a:cs typeface="+mn-cs"/>
            </a:endParaRPr>
          </a:p>
        </p:txBody>
      </p:sp>
      <p:cxnSp>
        <p:nvCxnSpPr>
          <p:cNvPr id="44" name="Conector recto de flecha 43">
            <a:extLst>
              <a:ext uri="{FF2B5EF4-FFF2-40B4-BE49-F238E27FC236}">
                <a16:creationId xmlns:a16="http://schemas.microsoft.com/office/drawing/2014/main" id="{E43D1891-6B28-7145-9549-416577DAADB7}"/>
              </a:ext>
            </a:extLst>
          </p:cNvPr>
          <p:cNvCxnSpPr>
            <a:cxnSpLocks/>
          </p:cNvCxnSpPr>
          <p:nvPr/>
        </p:nvCxnSpPr>
        <p:spPr>
          <a:xfrm flipV="1">
            <a:off x="3989554" y="4074997"/>
            <a:ext cx="529770" cy="41797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6" name="Conector recto de flecha 45">
            <a:extLst>
              <a:ext uri="{FF2B5EF4-FFF2-40B4-BE49-F238E27FC236}">
                <a16:creationId xmlns:a16="http://schemas.microsoft.com/office/drawing/2014/main" id="{B28B8416-C69D-3B46-9824-0BB60CE9E0B3}"/>
              </a:ext>
            </a:extLst>
          </p:cNvPr>
          <p:cNvCxnSpPr>
            <a:cxnSpLocks/>
          </p:cNvCxnSpPr>
          <p:nvPr/>
        </p:nvCxnSpPr>
        <p:spPr>
          <a:xfrm>
            <a:off x="3972494" y="4547928"/>
            <a:ext cx="523541" cy="48799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54" name="Flecha derecha 53">
            <a:extLst>
              <a:ext uri="{FF2B5EF4-FFF2-40B4-BE49-F238E27FC236}">
                <a16:creationId xmlns:a16="http://schemas.microsoft.com/office/drawing/2014/main" id="{7056FE20-2DB4-B148-9634-09181EF87B7E}"/>
              </a:ext>
            </a:extLst>
          </p:cNvPr>
          <p:cNvSpPr/>
          <p:nvPr/>
        </p:nvSpPr>
        <p:spPr>
          <a:xfrm>
            <a:off x="5801982" y="3108266"/>
            <a:ext cx="576359" cy="150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Llaves 29">
            <a:extLst>
              <a:ext uri="{FF2B5EF4-FFF2-40B4-BE49-F238E27FC236}">
                <a16:creationId xmlns:a16="http://schemas.microsoft.com/office/drawing/2014/main" id="{D606A750-59A1-2847-9C33-4CA3EC12CABE}"/>
              </a:ext>
            </a:extLst>
          </p:cNvPr>
          <p:cNvSpPr/>
          <p:nvPr/>
        </p:nvSpPr>
        <p:spPr>
          <a:xfrm>
            <a:off x="6385901" y="2643503"/>
            <a:ext cx="5290249" cy="105826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32" name="Imagen 31">
            <a:extLst>
              <a:ext uri="{FF2B5EF4-FFF2-40B4-BE49-F238E27FC236}">
                <a16:creationId xmlns:a16="http://schemas.microsoft.com/office/drawing/2014/main" id="{B51CE5B8-EAC6-464A-8E03-2C70FE1B17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61"/>
          <a:stretch/>
        </p:blipFill>
        <p:spPr>
          <a:xfrm>
            <a:off x="9608663" y="3244325"/>
            <a:ext cx="1402621" cy="558312"/>
          </a:xfrm>
          <a:prstGeom prst="rect">
            <a:avLst/>
          </a:prstGeom>
        </p:spPr>
      </p:pic>
      <p:sp>
        <p:nvSpPr>
          <p:cNvPr id="3" name="CuadroTexto 2">
            <a:extLst>
              <a:ext uri="{FF2B5EF4-FFF2-40B4-BE49-F238E27FC236}">
                <a16:creationId xmlns:a16="http://schemas.microsoft.com/office/drawing/2014/main" id="{CEAD814F-79CA-6E4F-9ECA-1CC4719D582F}"/>
              </a:ext>
            </a:extLst>
          </p:cNvPr>
          <p:cNvSpPr txBox="1"/>
          <p:nvPr/>
        </p:nvSpPr>
        <p:spPr>
          <a:xfrm>
            <a:off x="10026829" y="89786"/>
            <a:ext cx="1968910" cy="923330"/>
          </a:xfrm>
          <a:prstGeom prst="rect">
            <a:avLst/>
          </a:prstGeom>
          <a:noFill/>
        </p:spPr>
        <p:txBody>
          <a:bodyPr wrap="square" rtlCol="0">
            <a:spAutoFit/>
          </a:bodyPr>
          <a:lstStyle/>
          <a:p>
            <a:r>
              <a:rPr lang="en-US" b="1" dirty="0">
                <a:cs typeface="Times New Roman" panose="02020603050405020304" pitchFamily="18" charset="0"/>
              </a:rPr>
              <a:t>How to produce Mo-99 radioisotope?</a:t>
            </a:r>
            <a:endParaRPr lang="es-ES" dirty="0"/>
          </a:p>
        </p:txBody>
      </p:sp>
    </p:spTree>
    <p:extLst>
      <p:ext uri="{BB962C8B-B14F-4D97-AF65-F5344CB8AC3E}">
        <p14:creationId xmlns:p14="http://schemas.microsoft.com/office/powerpoint/2010/main" val="108365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 grpId="0"/>
      <p:bldP spid="54"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a 33">
            <a:extLst>
              <a:ext uri="{FF2B5EF4-FFF2-40B4-BE49-F238E27FC236}">
                <a16:creationId xmlns:a16="http://schemas.microsoft.com/office/drawing/2014/main" id="{3F03DDAB-2E87-DC41-966A-CD79FA5421EE}"/>
              </a:ext>
            </a:extLst>
          </p:cNvPr>
          <p:cNvGraphicFramePr/>
          <p:nvPr>
            <p:extLst>
              <p:ext uri="{D42A27DB-BD31-4B8C-83A1-F6EECF244321}">
                <p14:modId xmlns:p14="http://schemas.microsoft.com/office/powerpoint/2010/main" val="786070990"/>
              </p:ext>
            </p:extLst>
          </p:nvPr>
        </p:nvGraphicFramePr>
        <p:xfrm>
          <a:off x="631304" y="789434"/>
          <a:ext cx="10464043" cy="5375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p:txBody>
          <a:bodyPr>
            <a:normAutofit fontScale="90000"/>
          </a:bodyPr>
          <a:lstStyle/>
          <a:p>
            <a:pPr marL="0" marR="0" lvl="0" indent="0" algn="l" defTabSz="514350" rtl="0" eaLnBrk="1" fontAlgn="auto" latinLnBrk="0" hangingPunct="1">
              <a:lnSpc>
                <a:spcPct val="90000"/>
              </a:lnSpc>
              <a:spcBef>
                <a:spcPct val="0"/>
              </a:spcBef>
              <a:spcAft>
                <a:spcPts val="0"/>
              </a:spcAft>
              <a:buClrTx/>
              <a:buSzTx/>
              <a:buFontTx/>
              <a:buNone/>
              <a:tabLst/>
              <a:defRPr/>
            </a:pPr>
            <a:r>
              <a:rPr lang="es-ES" sz="3375" b="1" kern="1200" dirty="0" err="1">
                <a:effectLst/>
                <a:latin typeface="+mj-lt"/>
                <a:ea typeface="+mj-ea"/>
                <a:cs typeface="+mj-cs"/>
              </a:rPr>
              <a:t>Simplified</a:t>
            </a:r>
            <a:r>
              <a:rPr lang="es-ES" sz="3375" b="1" kern="1200" dirty="0">
                <a:effectLst/>
                <a:latin typeface="+mj-lt"/>
                <a:ea typeface="+mj-ea"/>
                <a:cs typeface="+mj-cs"/>
              </a:rPr>
              <a:t> </a:t>
            </a:r>
            <a:r>
              <a:rPr lang="es-ES" sz="3375" b="1" kern="1200" dirty="0" err="1">
                <a:effectLst/>
                <a:latin typeface="+mj-lt"/>
                <a:ea typeface="+mj-ea"/>
                <a:cs typeface="+mj-cs"/>
              </a:rPr>
              <a:t>structure</a:t>
            </a:r>
            <a:r>
              <a:rPr lang="es-ES" sz="3375" b="1" kern="1200" dirty="0">
                <a:effectLst/>
                <a:latin typeface="+mj-lt"/>
                <a:ea typeface="+mj-ea"/>
                <a:cs typeface="+mj-cs"/>
              </a:rPr>
              <a:t> of </a:t>
            </a:r>
            <a:r>
              <a:rPr lang="es-ES" sz="3375" b="1" kern="1200" dirty="0" err="1">
                <a:effectLst/>
                <a:latin typeface="+mj-lt"/>
                <a:ea typeface="+mj-ea"/>
                <a:cs typeface="+mj-cs"/>
              </a:rPr>
              <a:t>the</a:t>
            </a:r>
            <a:r>
              <a:rPr lang="es-ES" sz="3375" b="1" kern="1200" dirty="0">
                <a:effectLst/>
                <a:latin typeface="+mj-lt"/>
                <a:ea typeface="+mj-ea"/>
                <a:cs typeface="+mj-cs"/>
              </a:rPr>
              <a:t> Mo-99/Tc-99m </a:t>
            </a:r>
            <a:r>
              <a:rPr lang="es-ES" sz="3375" b="1" kern="1200" dirty="0" err="1">
                <a:effectLst/>
                <a:latin typeface="+mj-lt"/>
                <a:ea typeface="+mj-ea"/>
                <a:cs typeface="+mj-cs"/>
              </a:rPr>
              <a:t>supply</a:t>
            </a:r>
            <a:r>
              <a:rPr lang="es-ES" sz="3375" b="1" kern="1200" dirty="0">
                <a:effectLst/>
                <a:latin typeface="+mj-lt"/>
                <a:ea typeface="+mj-ea"/>
                <a:cs typeface="+mj-cs"/>
              </a:rPr>
              <a:t> </a:t>
            </a:r>
            <a:r>
              <a:rPr lang="es-ES" sz="3375" b="1" kern="1200" dirty="0" err="1">
                <a:effectLst/>
                <a:latin typeface="+mj-lt"/>
              </a:rPr>
              <a:t>chain</a:t>
            </a:r>
            <a:endParaRPr lang="es-ES" b="1" dirty="0">
              <a:effectLst/>
              <a:latin typeface="+mj-lt"/>
            </a:endParaRPr>
          </a:p>
        </p:txBody>
      </p:sp>
      <p:sp>
        <p:nvSpPr>
          <p:cNvPr id="28" name="Marcador de fecha 27">
            <a:extLst>
              <a:ext uri="{FF2B5EF4-FFF2-40B4-BE49-F238E27FC236}">
                <a16:creationId xmlns:a16="http://schemas.microsoft.com/office/drawing/2014/main" id="{7F4EAD6E-F4CC-BA46-84A6-B8AC2710D643}"/>
              </a:ext>
            </a:extLst>
          </p:cNvPr>
          <p:cNvSpPr>
            <a:spLocks noGrp="1"/>
          </p:cNvSpPr>
          <p:nvPr>
            <p:ph type="dt" sz="half" idx="10"/>
          </p:nvPr>
        </p:nvSpPr>
        <p:spPr/>
        <p:txBody>
          <a:bodyPr/>
          <a:lstStyle/>
          <a:p>
            <a:r>
              <a:rPr lang="es-ES"/>
              <a:t>1st-2nd October 2024</a:t>
            </a:r>
          </a:p>
        </p:txBody>
      </p:sp>
      <p:sp>
        <p:nvSpPr>
          <p:cNvPr id="29" name="Marcador de pie de página 28">
            <a:extLst>
              <a:ext uri="{FF2B5EF4-FFF2-40B4-BE49-F238E27FC236}">
                <a16:creationId xmlns:a16="http://schemas.microsoft.com/office/drawing/2014/main" id="{CE7CE567-7AC6-1347-8C87-FB562126DA60}"/>
              </a:ext>
            </a:extLst>
          </p:cNvPr>
          <p:cNvSpPr>
            <a:spLocks noGrp="1"/>
          </p:cNvSpPr>
          <p:nvPr>
            <p:ph type="ftr" sz="quarter" idx="11"/>
          </p:nvPr>
        </p:nvSpPr>
        <p:spPr/>
        <p:txBody>
          <a:bodyPr/>
          <a:lstStyle/>
          <a:p>
            <a:r>
              <a:rPr lang="es-ES" dirty="0"/>
              <a:t>M.I. Ortiz  </a:t>
            </a:r>
            <a:r>
              <a:rPr lang="es-ES" dirty="0" err="1"/>
              <a:t>Third</a:t>
            </a:r>
            <a:r>
              <a:rPr lang="es-ES" dirty="0"/>
              <a:t> </a:t>
            </a:r>
            <a:r>
              <a:rPr lang="es-ES" dirty="0" err="1"/>
              <a:t>DONEs</a:t>
            </a:r>
            <a:r>
              <a:rPr lang="es-ES" dirty="0"/>
              <a:t> USERS</a:t>
            </a:r>
          </a:p>
        </p:txBody>
      </p:sp>
      <p:sp>
        <p:nvSpPr>
          <p:cNvPr id="30" name="Marcador de número de diapositiva 29">
            <a:extLst>
              <a:ext uri="{FF2B5EF4-FFF2-40B4-BE49-F238E27FC236}">
                <a16:creationId xmlns:a16="http://schemas.microsoft.com/office/drawing/2014/main" id="{26435879-4BC8-0845-B210-FA6817DFB9CC}"/>
              </a:ext>
            </a:extLst>
          </p:cNvPr>
          <p:cNvSpPr>
            <a:spLocks noGrp="1"/>
          </p:cNvSpPr>
          <p:nvPr>
            <p:ph type="sldNum" sz="quarter" idx="12"/>
          </p:nvPr>
        </p:nvSpPr>
        <p:spPr/>
        <p:txBody>
          <a:bodyPr/>
          <a:lstStyle/>
          <a:p>
            <a:fld id="{000BE7D5-5C85-8642-9089-F9C791E71C3B}" type="slidenum">
              <a:rPr lang="es-ES" smtClean="0"/>
              <a:t>9</a:t>
            </a:fld>
            <a:endParaRPr lang="es-ES"/>
          </a:p>
        </p:txBody>
      </p:sp>
      <p:cxnSp>
        <p:nvCxnSpPr>
          <p:cNvPr id="22" name="Conector recto de flecha 21">
            <a:extLst>
              <a:ext uri="{FF2B5EF4-FFF2-40B4-BE49-F238E27FC236}">
                <a16:creationId xmlns:a16="http://schemas.microsoft.com/office/drawing/2014/main" id="{09BA6A34-FFB6-2E4B-BE7F-869A5502DCF0}"/>
              </a:ext>
            </a:extLst>
          </p:cNvPr>
          <p:cNvCxnSpPr/>
          <p:nvPr/>
        </p:nvCxnSpPr>
        <p:spPr>
          <a:xfrm flipV="1">
            <a:off x="7661173" y="2665308"/>
            <a:ext cx="0" cy="2110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5" name="Rectángulo 34">
            <a:extLst>
              <a:ext uri="{FF2B5EF4-FFF2-40B4-BE49-F238E27FC236}">
                <a16:creationId xmlns:a16="http://schemas.microsoft.com/office/drawing/2014/main" id="{1068786A-8696-9E4A-96CA-7FDF01CFDB01}"/>
              </a:ext>
            </a:extLst>
          </p:cNvPr>
          <p:cNvSpPr/>
          <p:nvPr/>
        </p:nvSpPr>
        <p:spPr>
          <a:xfrm>
            <a:off x="635732" y="1163448"/>
            <a:ext cx="9779377" cy="369332"/>
          </a:xfrm>
          <a:prstGeom prst="rect">
            <a:avLst/>
          </a:prstGeom>
        </p:spPr>
        <p:txBody>
          <a:bodyPr wrap="square">
            <a:spAutoFit/>
          </a:bodyPr>
          <a:lstStyle/>
          <a:p>
            <a:r>
              <a:rPr lang="es-ES" dirty="0">
                <a:solidFill>
                  <a:schemeClr val="accent1">
                    <a:lumMod val="75000"/>
                  </a:schemeClr>
                </a:solidFill>
              </a:rPr>
              <a:t>Technetium-99m </a:t>
            </a:r>
            <a:r>
              <a:rPr lang="es-ES" dirty="0" err="1">
                <a:solidFill>
                  <a:schemeClr val="accent1">
                    <a:lumMod val="75000"/>
                  </a:schemeClr>
                </a:solidFill>
              </a:rPr>
              <a:t>supply</a:t>
            </a:r>
            <a:r>
              <a:rPr lang="es-ES" dirty="0">
                <a:solidFill>
                  <a:schemeClr val="accent1">
                    <a:lumMod val="75000"/>
                  </a:schemeClr>
                </a:solidFill>
              </a:rPr>
              <a:t> </a:t>
            </a:r>
            <a:r>
              <a:rPr lang="es-ES" dirty="0" err="1">
                <a:solidFill>
                  <a:schemeClr val="accent1">
                    <a:lumMod val="75000"/>
                  </a:schemeClr>
                </a:solidFill>
              </a:rPr>
              <a:t>is</a:t>
            </a:r>
            <a:r>
              <a:rPr lang="es-ES" dirty="0">
                <a:solidFill>
                  <a:schemeClr val="accent1">
                    <a:lumMod val="75000"/>
                  </a:schemeClr>
                </a:solidFill>
              </a:rPr>
              <a:t> a </a:t>
            </a:r>
            <a:r>
              <a:rPr lang="es-ES" dirty="0" err="1">
                <a:solidFill>
                  <a:schemeClr val="accent1">
                    <a:lumMod val="75000"/>
                  </a:schemeClr>
                </a:solidFill>
              </a:rPr>
              <a:t>complex</a:t>
            </a:r>
            <a:r>
              <a:rPr lang="es-ES" dirty="0">
                <a:solidFill>
                  <a:schemeClr val="accent1">
                    <a:lumMod val="75000"/>
                  </a:schemeClr>
                </a:solidFill>
              </a:rPr>
              <a:t> and </a:t>
            </a:r>
            <a:r>
              <a:rPr lang="es-ES" b="1" dirty="0" err="1">
                <a:solidFill>
                  <a:schemeClr val="accent1">
                    <a:lumMod val="75000"/>
                  </a:schemeClr>
                </a:solidFill>
              </a:rPr>
              <a:t>just</a:t>
            </a:r>
            <a:r>
              <a:rPr lang="es-ES" b="1" dirty="0">
                <a:solidFill>
                  <a:schemeClr val="accent1">
                    <a:lumMod val="75000"/>
                  </a:schemeClr>
                </a:solidFill>
              </a:rPr>
              <a:t>-in-time </a:t>
            </a:r>
            <a:r>
              <a:rPr lang="es-ES" b="1" dirty="0" err="1">
                <a:solidFill>
                  <a:schemeClr val="accent1">
                    <a:lumMod val="75000"/>
                  </a:schemeClr>
                </a:solidFill>
              </a:rPr>
              <a:t>activity</a:t>
            </a:r>
            <a:r>
              <a:rPr lang="es-ES" dirty="0">
                <a:solidFill>
                  <a:schemeClr val="accent1">
                    <a:lumMod val="75000"/>
                  </a:schemeClr>
                </a:solidFill>
              </a:rPr>
              <a:t>, </a:t>
            </a:r>
            <a:r>
              <a:rPr lang="es-ES" dirty="0" err="1">
                <a:solidFill>
                  <a:schemeClr val="accent1">
                    <a:lumMod val="75000"/>
                  </a:schemeClr>
                </a:solidFill>
              </a:rPr>
              <a:t>which</a:t>
            </a:r>
            <a:r>
              <a:rPr lang="es-ES" dirty="0">
                <a:solidFill>
                  <a:schemeClr val="accent1">
                    <a:lumMod val="75000"/>
                  </a:schemeClr>
                </a:solidFill>
              </a:rPr>
              <a:t> </a:t>
            </a:r>
            <a:r>
              <a:rPr lang="es-ES" dirty="0" err="1">
                <a:solidFill>
                  <a:schemeClr val="accent1">
                    <a:lumMod val="75000"/>
                  </a:schemeClr>
                </a:solidFill>
              </a:rPr>
              <a:t>remains</a:t>
            </a:r>
            <a:r>
              <a:rPr lang="es-ES" dirty="0">
                <a:solidFill>
                  <a:schemeClr val="accent1">
                    <a:lumMod val="75000"/>
                  </a:schemeClr>
                </a:solidFill>
              </a:rPr>
              <a:t> </a:t>
            </a:r>
            <a:r>
              <a:rPr lang="es-ES" dirty="0" err="1">
                <a:solidFill>
                  <a:schemeClr val="accent1">
                    <a:lumMod val="75000"/>
                  </a:schemeClr>
                </a:solidFill>
              </a:rPr>
              <a:t>unstable</a:t>
            </a:r>
            <a:endParaRPr lang="es-ES" dirty="0">
              <a:solidFill>
                <a:schemeClr val="accent1">
                  <a:lumMod val="75000"/>
                </a:schemeClr>
              </a:solidFill>
            </a:endParaRPr>
          </a:p>
        </p:txBody>
      </p:sp>
      <p:sp>
        <p:nvSpPr>
          <p:cNvPr id="37" name="Rectángulo 36">
            <a:extLst>
              <a:ext uri="{FF2B5EF4-FFF2-40B4-BE49-F238E27FC236}">
                <a16:creationId xmlns:a16="http://schemas.microsoft.com/office/drawing/2014/main" id="{FE300B5D-E769-A14B-B50D-E957C4D1D100}"/>
              </a:ext>
            </a:extLst>
          </p:cNvPr>
          <p:cNvSpPr/>
          <p:nvPr/>
        </p:nvSpPr>
        <p:spPr>
          <a:xfrm>
            <a:off x="9325533" y="5842988"/>
            <a:ext cx="1313334" cy="338554"/>
          </a:xfrm>
          <a:prstGeom prst="rect">
            <a:avLst/>
          </a:prstGeom>
          <a:solidFill>
            <a:srgbClr val="92D050"/>
          </a:solidFill>
        </p:spPr>
        <p:txBody>
          <a:bodyPr wrap="square">
            <a:spAutoFit/>
          </a:bodyPr>
          <a:lstStyle/>
          <a:p>
            <a:r>
              <a:rPr lang="es-ES" sz="1600" dirty="0"/>
              <a:t>≃ 12 </a:t>
            </a:r>
            <a:r>
              <a:rPr lang="es-ES" sz="1600" dirty="0" err="1"/>
              <a:t>days</a:t>
            </a:r>
            <a:endParaRPr lang="es-ES" sz="1600" dirty="0"/>
          </a:p>
        </p:txBody>
      </p:sp>
      <p:graphicFrame>
        <p:nvGraphicFramePr>
          <p:cNvPr id="31" name="Diagrama 30">
            <a:extLst>
              <a:ext uri="{FF2B5EF4-FFF2-40B4-BE49-F238E27FC236}">
                <a16:creationId xmlns:a16="http://schemas.microsoft.com/office/drawing/2014/main" id="{03BD6DF8-AC8E-BB4A-818B-9E083A016B24}"/>
              </a:ext>
            </a:extLst>
          </p:cNvPr>
          <p:cNvGraphicFramePr/>
          <p:nvPr>
            <p:extLst>
              <p:ext uri="{D42A27DB-BD31-4B8C-83A1-F6EECF244321}">
                <p14:modId xmlns:p14="http://schemas.microsoft.com/office/powerpoint/2010/main" val="3005199308"/>
              </p:ext>
            </p:extLst>
          </p:nvPr>
        </p:nvGraphicFramePr>
        <p:xfrm>
          <a:off x="2711520" y="5668176"/>
          <a:ext cx="6602161" cy="6881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a 3">
            <a:extLst>
              <a:ext uri="{FF2B5EF4-FFF2-40B4-BE49-F238E27FC236}">
                <a16:creationId xmlns:a16="http://schemas.microsoft.com/office/drawing/2014/main" id="{7BEE8910-3860-0A4D-AA23-323D8BD0ADF6}"/>
              </a:ext>
            </a:extLst>
          </p:cNvPr>
          <p:cNvGraphicFramePr/>
          <p:nvPr>
            <p:extLst>
              <p:ext uri="{D42A27DB-BD31-4B8C-83A1-F6EECF244321}">
                <p14:modId xmlns:p14="http://schemas.microsoft.com/office/powerpoint/2010/main" val="3063021675"/>
              </p:ext>
            </p:extLst>
          </p:nvPr>
        </p:nvGraphicFramePr>
        <p:xfrm>
          <a:off x="476692" y="5282094"/>
          <a:ext cx="8836989" cy="29550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CuadroTexto 12">
            <a:extLst>
              <a:ext uri="{FF2B5EF4-FFF2-40B4-BE49-F238E27FC236}">
                <a16:creationId xmlns:a16="http://schemas.microsoft.com/office/drawing/2014/main" id="{62604474-CFA2-A54C-A36E-AB044E8E993A}"/>
              </a:ext>
            </a:extLst>
          </p:cNvPr>
          <p:cNvSpPr txBox="1"/>
          <p:nvPr/>
        </p:nvSpPr>
        <p:spPr>
          <a:xfrm>
            <a:off x="10026829" y="89786"/>
            <a:ext cx="1968910" cy="923330"/>
          </a:xfrm>
          <a:prstGeom prst="rect">
            <a:avLst/>
          </a:prstGeom>
          <a:noFill/>
        </p:spPr>
        <p:txBody>
          <a:bodyPr wrap="square" rtlCol="0">
            <a:spAutoFit/>
          </a:bodyPr>
          <a:lstStyle/>
          <a:p>
            <a:r>
              <a:rPr lang="en-US" b="1" dirty="0">
                <a:cs typeface="Times New Roman" panose="02020603050405020304" pitchFamily="18" charset="0"/>
              </a:rPr>
              <a:t>How to produce Mo-99 radioisotope?</a:t>
            </a:r>
            <a:endParaRPr lang="es-ES" dirty="0"/>
          </a:p>
        </p:txBody>
      </p:sp>
    </p:spTree>
    <p:extLst>
      <p:ext uri="{BB962C8B-B14F-4D97-AF65-F5344CB8AC3E}">
        <p14:creationId xmlns:p14="http://schemas.microsoft.com/office/powerpoint/2010/main" val="1384699037"/>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14335</TotalTime>
  <Words>3613</Words>
  <Application>Microsoft Office PowerPoint</Application>
  <PresentationFormat>Panorámica</PresentationFormat>
  <Paragraphs>547</Paragraphs>
  <Slides>28</Slides>
  <Notes>25</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28</vt:i4>
      </vt:variant>
    </vt:vector>
  </HeadingPairs>
  <TitlesOfParts>
    <vt:vector size="47" baseType="lpstr">
      <vt:lpstr>.Lucida Grande UI Regular</vt:lpstr>
      <vt:lpstr>Arial</vt:lpstr>
      <vt:lpstr>Arial MT</vt:lpstr>
      <vt:lpstr>Bradley Hand ITC</vt:lpstr>
      <vt:lpstr>Calibri</vt:lpstr>
      <vt:lpstr>Calibri Light</vt:lpstr>
      <vt:lpstr>Chalkduster</vt:lpstr>
      <vt:lpstr>Chiller</vt:lpstr>
      <vt:lpstr>Freestyle Script</vt:lpstr>
      <vt:lpstr>inherit</vt:lpstr>
      <vt:lpstr>MinionMath-Capt</vt:lpstr>
      <vt:lpstr>MinionPro-Regular</vt:lpstr>
      <vt:lpstr>Roboto Light</vt:lpstr>
      <vt:lpstr>Segoe UI Light</vt:lpstr>
      <vt:lpstr>Tahoma</vt:lpstr>
      <vt:lpstr>Tempus Sans ITC</vt:lpstr>
      <vt:lpstr>Times New Roman</vt:lpstr>
      <vt:lpstr>Wingdings</vt:lpstr>
      <vt:lpstr>Diseño personalizado</vt:lpstr>
      <vt:lpstr>Presentación de PowerPoint</vt:lpstr>
      <vt:lpstr>Outline</vt:lpstr>
      <vt:lpstr>Outline</vt:lpstr>
      <vt:lpstr>What does it mean to obtain 69.80 TBq of molybdenum radioisotope?</vt:lpstr>
      <vt:lpstr>Outline</vt:lpstr>
      <vt:lpstr>Why use the 99Mo radioisotope for medical use?</vt:lpstr>
      <vt:lpstr>Outline</vt:lpstr>
      <vt:lpstr>Two different paths to produce 99Mo</vt:lpstr>
      <vt:lpstr>Simplified structure of the Mo-99/Tc-99m supply chain</vt:lpstr>
      <vt:lpstr>Two different paths to produce 99Mo</vt:lpstr>
      <vt:lpstr>Outline</vt:lpstr>
      <vt:lpstr>Why to get Mo-99 at DONES? </vt:lpstr>
      <vt:lpstr>Current irradiators worldwide 2023</vt:lpstr>
      <vt:lpstr>Projected demand 99Mo Irradiation and processing capacity wordwide </vt:lpstr>
      <vt:lpstr>PROPOSAL of lateral mechanical sample insertion device for Radioisotope production </vt:lpstr>
      <vt:lpstr>INDEX</vt:lpstr>
      <vt:lpstr>Preserve the He atmosphere  and the low pressure of Test Cell</vt:lpstr>
      <vt:lpstr>LOSS OF NEUTRONIC FLOW THROUGH THE DUCT</vt:lpstr>
      <vt:lpstr>ABOUT THE TARGET</vt:lpstr>
      <vt:lpstr>Outline</vt:lpstr>
      <vt:lpstr>What can we conclude?</vt:lpstr>
      <vt:lpstr>Presentación de PowerPoint</vt:lpstr>
      <vt:lpstr>X-Proposal C</vt:lpstr>
      <vt:lpstr>Assessment of the 99Mo production in IFMIF-DONES</vt:lpstr>
      <vt:lpstr>X-Decay EOB</vt:lpstr>
      <vt:lpstr>Presentación de PowerPoint</vt:lpstr>
      <vt:lpstr>Preserve the atmosphere of Test Cell</vt:lpstr>
      <vt:lpstr>LOSS OF NEUTRONIC FLOW THROUGH THE DUCT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Mota García</dc:creator>
  <cp:lastModifiedBy>admin</cp:lastModifiedBy>
  <cp:revision>454</cp:revision>
  <dcterms:created xsi:type="dcterms:W3CDTF">2023-10-16T13:05:41Z</dcterms:created>
  <dcterms:modified xsi:type="dcterms:W3CDTF">2024-10-02T06:08:44Z</dcterms:modified>
</cp:coreProperties>
</file>