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</p:sldMasterIdLst>
  <p:notesMasterIdLst>
    <p:notesMasterId r:id="rId28"/>
  </p:notesMasterIdLst>
  <p:sldIdLst>
    <p:sldId id="256" r:id="rId4"/>
    <p:sldId id="275" r:id="rId5"/>
    <p:sldId id="298" r:id="rId6"/>
    <p:sldId id="277" r:id="rId7"/>
    <p:sldId id="278" r:id="rId8"/>
    <p:sldId id="299" r:id="rId9"/>
    <p:sldId id="300" r:id="rId10"/>
    <p:sldId id="282" r:id="rId11"/>
    <p:sldId id="301" r:id="rId12"/>
    <p:sldId id="290" r:id="rId13"/>
    <p:sldId id="280" r:id="rId14"/>
    <p:sldId id="302" r:id="rId15"/>
    <p:sldId id="303" r:id="rId16"/>
    <p:sldId id="293" r:id="rId17"/>
    <p:sldId id="296" r:id="rId18"/>
    <p:sldId id="289" r:id="rId19"/>
    <p:sldId id="288" r:id="rId20"/>
    <p:sldId id="286" r:id="rId21"/>
    <p:sldId id="287" r:id="rId22"/>
    <p:sldId id="291" r:id="rId23"/>
    <p:sldId id="274" r:id="rId24"/>
    <p:sldId id="285" r:id="rId25"/>
    <p:sldId id="294" r:id="rId26"/>
    <p:sldId id="26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kra" initials="LWI" lastIdx="1" clrIdx="0">
    <p:extLst>
      <p:ext uri="{19B8F6BF-5375-455C-9EA6-DF929625EA0E}">
        <p15:presenceInfo xmlns:p15="http://schemas.microsoft.com/office/powerpoint/2012/main" userId="Isk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AD643-3852-4A4F-995B-F6EE423FA53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2CBA3-0F5F-4B37-8B5D-5B6D1CF08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4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0750" fontAlgn="base">
              <a:spcBef>
                <a:spcPct val="0"/>
              </a:spcBef>
              <a:spcAft>
                <a:spcPct val="0"/>
              </a:spcAft>
              <a:defRPr/>
            </a:pPr>
            <a:fld id="{FA3EC6E5-77A8-4348-B751-122B336D1241}" type="slidenum">
              <a:rPr lang="pl-PL" smtClean="0">
                <a:solidFill>
                  <a:srgbClr val="000000"/>
                </a:solidFill>
                <a:latin typeface="Times New Roman" pitchFamily="18" charset="0"/>
              </a:rPr>
              <a:pPr defTabSz="92075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l-PL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4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379416" y="1552620"/>
            <a:ext cx="13571417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247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420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332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247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994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4" y="1981200"/>
            <a:ext cx="508781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89784" y="1981200"/>
            <a:ext cx="508781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61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722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722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3044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800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8" y="5902042"/>
            <a:ext cx="1164358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64830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7384" y="273095"/>
            <a:ext cx="681501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10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189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443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0462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30" y="609600"/>
            <a:ext cx="7584831" cy="5486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5611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67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1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63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4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98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51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58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17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88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6" y="27309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97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82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15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80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80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4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9" y="1588"/>
            <a:ext cx="12176369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981239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E62CDA-C5A5-4FC5-BED7-910E477F27C7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0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60.emf"/><Relationship Id="rId17" Type="http://schemas.openxmlformats.org/officeDocument/2006/relationships/image" Target="../media/image65.emf"/><Relationship Id="rId2" Type="http://schemas.openxmlformats.org/officeDocument/2006/relationships/image" Target="../media/image54.png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microsoft.com/office/2007/relationships/hdphoto" Target="../media/hdphoto3.wdp"/><Relationship Id="rId15" Type="http://schemas.openxmlformats.org/officeDocument/2006/relationships/image" Target="../media/image63.emf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5.wdp"/><Relationship Id="rId1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09207" y="457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284738" y="1379946"/>
            <a:ext cx="711124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Gamma spectroscopy of the nuclei produced </a:t>
            </a:r>
            <a:br>
              <a:rPr lang="en-GB" sz="2800" b="1" dirty="0">
                <a:solidFill>
                  <a:srgbClr val="FFFF00"/>
                </a:solidFill>
              </a:rPr>
            </a:br>
            <a:r>
              <a:rPr lang="en-GB" sz="2800" b="1" dirty="0">
                <a:solidFill>
                  <a:srgbClr val="FFFF00"/>
                </a:solidFill>
              </a:rPr>
              <a:t>in fast-neutron-induced fission </a:t>
            </a:r>
            <a:r>
              <a:rPr lang="en-GB" sz="2800" b="1" dirty="0" smtClean="0">
                <a:solidFill>
                  <a:srgbClr val="FFFF00"/>
                </a:solidFill>
              </a:rPr>
              <a:t>reaction</a:t>
            </a:r>
            <a:r>
              <a:rPr lang="pl-PL" sz="2800" b="1" dirty="0" smtClean="0">
                <a:solidFill>
                  <a:srgbClr val="FFFF00"/>
                </a:solidFill>
              </a:rPr>
              <a:t/>
            </a:r>
            <a:br>
              <a:rPr lang="pl-PL" sz="2800" b="1" dirty="0" smtClean="0">
                <a:solidFill>
                  <a:srgbClr val="FFFF00"/>
                </a:solidFill>
              </a:rPr>
            </a:br>
            <a:r>
              <a:rPr lang="pl-PL" sz="2800" dirty="0" smtClean="0">
                <a:solidFill>
                  <a:srgbClr val="FFFF00"/>
                </a:solidFill>
              </a:rPr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at DONES</a:t>
            </a:r>
            <a:r>
              <a:rPr lang="pl-PL" sz="2800" dirty="0" smtClean="0">
                <a:solidFill>
                  <a:srgbClr val="FFFF00"/>
                </a:solidFill>
              </a:rPr>
              <a:t>)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GB" sz="2400" dirty="0"/>
              <a:t> </a:t>
            </a:r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r>
              <a:rPr lang="en-GB" sz="2400" dirty="0" smtClean="0"/>
              <a:t>Ł</a:t>
            </a:r>
            <a:r>
              <a:rPr lang="en-GB" sz="2400" dirty="0"/>
              <a:t>. W. </a:t>
            </a:r>
            <a:r>
              <a:rPr lang="en-GB" sz="2400" dirty="0" smtClean="0"/>
              <a:t>Iskra</a:t>
            </a:r>
            <a:endParaRPr lang="pl-PL" sz="2400" dirty="0" smtClean="0"/>
          </a:p>
          <a:p>
            <a:pPr algn="ctr"/>
            <a:r>
              <a:rPr lang="en-US" sz="2400" dirty="0"/>
              <a:t>on behalf of the group from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US" sz="2400" i="1" dirty="0"/>
              <a:t>Institute of Nuclear Physics PAN, Krakow, </a:t>
            </a:r>
            <a:r>
              <a:rPr lang="en-US" sz="2400" i="1" dirty="0" smtClean="0"/>
              <a:t>Poland</a:t>
            </a:r>
            <a:endParaRPr lang="pl-PL" sz="2400" i="1" dirty="0" smtClean="0"/>
          </a:p>
          <a:p>
            <a:pPr algn="ctr"/>
            <a:r>
              <a:rPr lang="pl-PL" sz="2400" i="1" dirty="0" smtClean="0"/>
              <a:t> </a:t>
            </a:r>
            <a:endParaRPr lang="en-US" sz="24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196641" y="6359611"/>
            <a:ext cx="599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Third DONES User´s </a:t>
            </a:r>
            <a:r>
              <a:rPr lang="en-US" dirty="0" smtClean="0">
                <a:solidFill>
                  <a:srgbClr val="FFFF00"/>
                </a:solidFill>
              </a:rPr>
              <a:t>Workshop</a:t>
            </a:r>
            <a:r>
              <a:rPr lang="pl-PL" dirty="0" smtClean="0">
                <a:solidFill>
                  <a:srgbClr val="FFFF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 smtClean="0">
                <a:solidFill>
                  <a:srgbClr val="FFFF00"/>
                </a:solidFill>
              </a:rPr>
              <a:t>Zagreb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 October 1-2, 2024.</a:t>
            </a:r>
          </a:p>
        </p:txBody>
      </p:sp>
      <p:sp>
        <p:nvSpPr>
          <p:cNvPr id="3" name="Prostokąt 2"/>
          <p:cNvSpPr/>
          <p:nvPr/>
        </p:nvSpPr>
        <p:spPr>
          <a:xfrm>
            <a:off x="378830" y="4980932"/>
            <a:ext cx="513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pl-P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Królas, A. </a:t>
            </a:r>
            <a:r>
              <a:rPr lang="pl-P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Maj, 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Fornal</a:t>
            </a:r>
            <a:r>
              <a:rPr lang="pl-P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K. Gajewska, et al.,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09" y="275021"/>
            <a:ext cx="3374786" cy="3713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5257598" y="0"/>
            <a:ext cx="590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FF00"/>
                </a:solidFill>
              </a:rPr>
              <a:t>Laboratoire de Physique des 2 infinis Irène Joliot-Curie - IJCLab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352464" y="945049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Gamma </a:t>
            </a:r>
            <a:r>
              <a:rPr lang="pl-PL" dirty="0" err="1" smtClean="0">
                <a:solidFill>
                  <a:srgbClr val="FFFF00"/>
                </a:solidFill>
              </a:rPr>
              <a:t>spectroscopy</a:t>
            </a:r>
            <a:r>
              <a:rPr lang="pl-PL" dirty="0" smtClean="0">
                <a:solidFill>
                  <a:srgbClr val="FFFF00"/>
                </a:solidFill>
              </a:rPr>
              <a:t> HPGe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8470724" y="961822"/>
            <a:ext cx="245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FFFF00"/>
                </a:solidFill>
              </a:rPr>
              <a:t>Lifetimes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pl-PL" dirty="0" err="1" smtClean="0">
                <a:solidFill>
                  <a:srgbClr val="FFFF00"/>
                </a:solidFill>
              </a:rPr>
              <a:t>measurement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5397645" y="1374210"/>
            <a:ext cx="313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 24 </a:t>
            </a:r>
            <a:r>
              <a:rPr lang="pl-PL" dirty="0" err="1" smtClean="0"/>
              <a:t>clover</a:t>
            </a:r>
            <a:r>
              <a:rPr lang="pl-PL" dirty="0" smtClean="0"/>
              <a:t> </a:t>
            </a:r>
            <a:r>
              <a:rPr lang="pl-PL" dirty="0" err="1" smtClean="0"/>
              <a:t>detectors</a:t>
            </a: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 10</a:t>
            </a:r>
            <a:r>
              <a:rPr lang="en-US" dirty="0" smtClean="0"/>
              <a:t> </a:t>
            </a:r>
            <a:r>
              <a:rPr lang="en-US" dirty="0"/>
              <a:t>large coaxial detectors</a:t>
            </a:r>
            <a:endParaRPr lang="pl-PL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8536302" y="1390983"/>
            <a:ext cx="251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 20 LaBr</a:t>
            </a:r>
            <a:r>
              <a:rPr lang="pl-PL" baseline="-25000" dirty="0" smtClean="0"/>
              <a:t>3</a:t>
            </a:r>
            <a:endParaRPr lang="pl-PL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976092" y="2291843"/>
            <a:ext cx="312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l-PL" dirty="0" smtClean="0"/>
              <a:t> </a:t>
            </a:r>
            <a:r>
              <a:rPr lang="pl-PL" dirty="0" err="1" smtClean="0"/>
              <a:t>pulsed</a:t>
            </a:r>
            <a:r>
              <a:rPr lang="pl-PL" dirty="0" smtClean="0"/>
              <a:t> </a:t>
            </a:r>
            <a:r>
              <a:rPr lang="pl-PL" dirty="0" err="1" smtClean="0"/>
              <a:t>beam</a:t>
            </a:r>
            <a:r>
              <a:rPr lang="pl-PL" dirty="0" smtClean="0"/>
              <a:t> with 400 </a:t>
            </a:r>
            <a:r>
              <a:rPr lang="pl-PL" dirty="0" err="1" smtClean="0"/>
              <a:t>ns</a:t>
            </a:r>
            <a:r>
              <a:rPr lang="pl-PL" dirty="0" smtClean="0"/>
              <a:t> </a:t>
            </a:r>
            <a:r>
              <a:rPr lang="pl-PL" dirty="0" err="1" smtClean="0"/>
              <a:t>repetition</a:t>
            </a:r>
            <a:r>
              <a:rPr lang="pl-PL" dirty="0" smtClean="0"/>
              <a:t> </a:t>
            </a:r>
            <a:r>
              <a:rPr lang="pl-PL" dirty="0" err="1" smtClean="0"/>
              <a:t>time</a:t>
            </a:r>
            <a:endParaRPr lang="pl-PL" dirty="0"/>
          </a:p>
        </p:txBody>
      </p:sp>
      <p:grpSp>
        <p:nvGrpSpPr>
          <p:cNvPr id="22" name="Grupa 21"/>
          <p:cNvGrpSpPr/>
          <p:nvPr/>
        </p:nvGrpSpPr>
        <p:grpSpPr>
          <a:xfrm>
            <a:off x="5446899" y="2486544"/>
            <a:ext cx="5223641" cy="4189597"/>
            <a:chOff x="217678" y="1290818"/>
            <a:chExt cx="5570649" cy="4307725"/>
          </a:xfrm>
        </p:grpSpPr>
        <p:pic>
          <p:nvPicPr>
            <p:cNvPr id="23" name="Obraz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539" y="1902047"/>
              <a:ext cx="5468788" cy="36964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Obraz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678" y="1290818"/>
              <a:ext cx="1216977" cy="122245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  <p:sp>
        <p:nvSpPr>
          <p:cNvPr id="25" name="pole tekstowe 24"/>
          <p:cNvSpPr txBox="1"/>
          <p:nvPr/>
        </p:nvSpPr>
        <p:spPr>
          <a:xfrm>
            <a:off x="6929244" y="275021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i="1" dirty="0">
                <a:solidFill>
                  <a:srgbClr val="FFFF00"/>
                </a:solidFill>
              </a:rPr>
              <a:t>v</a:t>
            </a:r>
            <a:r>
              <a:rPr lang="pl-PL" sz="2400" b="1" i="1" dirty="0" smtClean="0">
                <a:solidFill>
                  <a:srgbClr val="FFFF00"/>
                </a:solidFill>
              </a:rPr>
              <a:t>-</a:t>
            </a:r>
            <a:r>
              <a:rPr lang="pl-PL" sz="2400" b="1" i="1" dirty="0" err="1" smtClean="0">
                <a:solidFill>
                  <a:srgbClr val="FFFF00"/>
                </a:solidFill>
              </a:rPr>
              <a:t>ball</a:t>
            </a:r>
            <a:r>
              <a:rPr lang="pl-PL" sz="2400" b="1" i="1" dirty="0">
                <a:solidFill>
                  <a:srgbClr val="FFFF00"/>
                </a:solidFill>
              </a:rPr>
              <a:t> </a:t>
            </a:r>
            <a:r>
              <a:rPr lang="pl-PL" sz="2400" b="1" i="1" dirty="0" err="1">
                <a:solidFill>
                  <a:srgbClr val="FFFF00"/>
                </a:solidFill>
              </a:rPr>
              <a:t>campaign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60609" y="4106456"/>
            <a:ext cx="215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Courtesy</a:t>
            </a:r>
            <a:r>
              <a:rPr lang="pl-PL" dirty="0" smtClean="0"/>
              <a:t> of J. Wilson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7" y="2459702"/>
            <a:ext cx="6525823" cy="1015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upa 4"/>
          <p:cNvGrpSpPr/>
          <p:nvPr/>
        </p:nvGrpSpPr>
        <p:grpSpPr>
          <a:xfrm>
            <a:off x="160097" y="251101"/>
            <a:ext cx="5888365" cy="2106205"/>
            <a:chOff x="5623369" y="3780002"/>
            <a:chExt cx="6370735" cy="2567532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3369" y="3780002"/>
              <a:ext cx="6370735" cy="256753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pole tekstowe 7"/>
            <p:cNvSpPr txBox="1"/>
            <p:nvPr/>
          </p:nvSpPr>
          <p:spPr>
            <a:xfrm>
              <a:off x="5919953" y="5978202"/>
              <a:ext cx="2208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>
                  <a:solidFill>
                    <a:schemeClr val="bg1"/>
                  </a:solidFill>
                </a:rPr>
                <a:t>Courtesy</a:t>
              </a:r>
              <a:r>
                <a:rPr lang="pl-PL" dirty="0" smtClean="0">
                  <a:solidFill>
                    <a:schemeClr val="bg1"/>
                  </a:solidFill>
                </a:rPr>
                <a:t> of J. Wilson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191" y="654755"/>
            <a:ext cx="3755032" cy="2363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7346153" y="3047754"/>
            <a:ext cx="449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L.K. Peker et al., Phys. Lett. B36 (1971) 547.</a:t>
            </a:r>
            <a:endParaRPr lang="en-US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60097" y="3791208"/>
            <a:ext cx="3034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smtClean="0"/>
              <a:t>High </a:t>
            </a:r>
            <a:r>
              <a:rPr lang="pl-PL" sz="1400" b="1" dirty="0" err="1" smtClean="0"/>
              <a:t>statistic</a:t>
            </a:r>
            <a:r>
              <a:rPr lang="pl-PL" sz="1400" b="1" dirty="0" smtClean="0"/>
              <a:t> data</a:t>
            </a:r>
            <a:br>
              <a:rPr lang="pl-PL" sz="1400" b="1" dirty="0" smtClean="0"/>
            </a:br>
            <a:r>
              <a:rPr lang="pl-PL" sz="1400" b="1" dirty="0" smtClean="0"/>
              <a:t>- </a:t>
            </a:r>
            <a:r>
              <a:rPr lang="pl-PL" sz="1400" b="1" dirty="0" err="1" smtClean="0"/>
              <a:t>long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duration</a:t>
            </a:r>
            <a:r>
              <a:rPr lang="pl-PL" sz="1400" b="1" dirty="0" smtClean="0"/>
              <a:t> of the </a:t>
            </a:r>
            <a:r>
              <a:rPr lang="pl-PL" sz="1400" b="1" dirty="0" err="1" smtClean="0"/>
              <a:t>experiment</a:t>
            </a:r>
            <a:r>
              <a:rPr lang="pl-PL" sz="1400" b="1" dirty="0" smtClean="0"/>
              <a:t/>
            </a:r>
            <a:br>
              <a:rPr lang="pl-PL" sz="1400" b="1" dirty="0" smtClean="0"/>
            </a:br>
            <a:r>
              <a:rPr lang="pl-PL" sz="1400" b="1" dirty="0"/>
              <a:t>- </a:t>
            </a:r>
            <a:r>
              <a:rPr lang="pl-PL" sz="1400" b="1" dirty="0" err="1"/>
              <a:t>powerful</a:t>
            </a:r>
            <a:r>
              <a:rPr lang="pl-PL" sz="1400" b="1" dirty="0"/>
              <a:t> </a:t>
            </a:r>
            <a:r>
              <a:rPr lang="pl-PL" sz="1400" b="1" dirty="0" err="1"/>
              <a:t>detection</a:t>
            </a:r>
            <a:r>
              <a:rPr lang="pl-PL" sz="1400" b="1" dirty="0"/>
              <a:t> system</a:t>
            </a:r>
            <a:endParaRPr lang="en-US" sz="1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90454" y="5245312"/>
            <a:ext cx="241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err="1" smtClean="0"/>
              <a:t>Pulsed</a:t>
            </a:r>
            <a:r>
              <a:rPr lang="pl-PL" sz="1400" b="1" dirty="0" smtClean="0"/>
              <a:t> </a:t>
            </a:r>
            <a:r>
              <a:rPr lang="en-US" sz="1400" b="1" dirty="0" smtClean="0"/>
              <a:t>beam</a:t>
            </a:r>
            <a:r>
              <a:rPr lang="pl-PL" sz="1400" b="1" dirty="0" smtClean="0"/>
              <a:t> – </a:t>
            </a:r>
            <a:r>
              <a:rPr lang="pl-PL" sz="1400" b="1" dirty="0" err="1" smtClean="0"/>
              <a:t>fission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tag</a:t>
            </a:r>
            <a:endParaRPr lang="en-US" sz="1400" b="1" dirty="0"/>
          </a:p>
        </p:txBody>
      </p:sp>
      <p:sp>
        <p:nvSpPr>
          <p:cNvPr id="13" name="Plus 12"/>
          <p:cNvSpPr/>
          <p:nvPr/>
        </p:nvSpPr>
        <p:spPr>
          <a:xfrm>
            <a:off x="1119248" y="5542912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Mnożenie 13"/>
          <p:cNvSpPr/>
          <p:nvPr/>
        </p:nvSpPr>
        <p:spPr>
          <a:xfrm>
            <a:off x="835888" y="4495625"/>
            <a:ext cx="660836" cy="66369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1479231" y="4477764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251" y="3578956"/>
            <a:ext cx="3782807" cy="3100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638" y="3791208"/>
            <a:ext cx="3694190" cy="2316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55374" y="285423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Neutron Energy 1.7 MeV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113" y="3643906"/>
            <a:ext cx="4817616" cy="2885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4992377" y="884671"/>
            <a:ext cx="3034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smtClean="0"/>
              <a:t>High </a:t>
            </a:r>
            <a:r>
              <a:rPr lang="pl-PL" sz="1400" b="1" dirty="0" err="1" smtClean="0"/>
              <a:t>statistic</a:t>
            </a:r>
            <a:r>
              <a:rPr lang="pl-PL" sz="1400" b="1" dirty="0" smtClean="0"/>
              <a:t> data</a:t>
            </a:r>
            <a:br>
              <a:rPr lang="pl-PL" sz="1400" b="1" dirty="0" smtClean="0"/>
            </a:br>
            <a:r>
              <a:rPr lang="pl-PL" sz="1400" b="1" dirty="0" smtClean="0"/>
              <a:t>- </a:t>
            </a:r>
            <a:r>
              <a:rPr lang="pl-PL" sz="1400" b="1" dirty="0" err="1" smtClean="0"/>
              <a:t>long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duration</a:t>
            </a:r>
            <a:r>
              <a:rPr lang="pl-PL" sz="1400" b="1" dirty="0" smtClean="0"/>
              <a:t> of the </a:t>
            </a:r>
            <a:r>
              <a:rPr lang="pl-PL" sz="1400" b="1" dirty="0" err="1" smtClean="0"/>
              <a:t>experiment</a:t>
            </a:r>
            <a:r>
              <a:rPr lang="pl-PL" sz="1400" b="1" dirty="0" smtClean="0"/>
              <a:t/>
            </a:r>
            <a:br>
              <a:rPr lang="pl-PL" sz="1400" b="1" dirty="0" smtClean="0"/>
            </a:br>
            <a:r>
              <a:rPr lang="pl-PL" sz="1400" b="1" dirty="0"/>
              <a:t>- </a:t>
            </a:r>
            <a:r>
              <a:rPr lang="pl-PL" sz="1400" b="1" dirty="0" err="1"/>
              <a:t>powerful</a:t>
            </a:r>
            <a:r>
              <a:rPr lang="pl-PL" sz="1400" b="1" dirty="0"/>
              <a:t> </a:t>
            </a:r>
            <a:r>
              <a:rPr lang="pl-PL" sz="1400" b="1" dirty="0" err="1"/>
              <a:t>detection</a:t>
            </a:r>
            <a:r>
              <a:rPr lang="pl-PL" sz="1400" b="1" dirty="0"/>
              <a:t> system</a:t>
            </a:r>
            <a:endParaRPr lang="en-US" sz="1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022734" y="2338775"/>
            <a:ext cx="241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err="1" smtClean="0"/>
              <a:t>Pulsed</a:t>
            </a:r>
            <a:r>
              <a:rPr lang="pl-PL" sz="1400" b="1" dirty="0" smtClean="0"/>
              <a:t> </a:t>
            </a:r>
            <a:r>
              <a:rPr lang="en-US" sz="1400" b="1" dirty="0" smtClean="0"/>
              <a:t>beam</a:t>
            </a:r>
            <a:r>
              <a:rPr lang="pl-PL" sz="1400" b="1" dirty="0" smtClean="0"/>
              <a:t> – </a:t>
            </a:r>
            <a:r>
              <a:rPr lang="pl-PL" sz="1400" b="1" dirty="0" err="1" smtClean="0"/>
              <a:t>fission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tag</a:t>
            </a:r>
            <a:endParaRPr lang="en-US" sz="1400" b="1" dirty="0"/>
          </a:p>
        </p:txBody>
      </p:sp>
      <p:sp>
        <p:nvSpPr>
          <p:cNvPr id="7" name="Plus 6"/>
          <p:cNvSpPr/>
          <p:nvPr/>
        </p:nvSpPr>
        <p:spPr>
          <a:xfrm>
            <a:off x="5951528" y="2636375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Mnożenie 7"/>
          <p:cNvSpPr/>
          <p:nvPr/>
        </p:nvSpPr>
        <p:spPr>
          <a:xfrm>
            <a:off x="5668168" y="1589088"/>
            <a:ext cx="660836" cy="66369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/>
          <p:cNvSpPr txBox="1"/>
          <p:nvPr/>
        </p:nvSpPr>
        <p:spPr>
          <a:xfrm>
            <a:off x="452063" y="162280"/>
            <a:ext cx="3205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Neutrons For Science (NFS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r>
              <a:rPr lang="pl-PL" sz="2000" b="1" dirty="0" smtClean="0">
                <a:solidFill>
                  <a:srgbClr val="FFFF00"/>
                </a:solidFill>
              </a:rPr>
              <a:t/>
            </a:r>
            <a:br>
              <a:rPr lang="pl-PL" sz="2000" b="1" dirty="0" smtClean="0">
                <a:solidFill>
                  <a:srgbClr val="FFFF00"/>
                </a:solidFill>
              </a:rPr>
            </a:br>
            <a:r>
              <a:rPr lang="da-DK" sz="2000" b="1" dirty="0">
                <a:solidFill>
                  <a:srgbClr val="FFFF00"/>
                </a:solidFill>
              </a:rPr>
              <a:t>GANIL </a:t>
            </a:r>
            <a:r>
              <a:rPr lang="da-DK" sz="2000" b="1" dirty="0" smtClean="0">
                <a:solidFill>
                  <a:srgbClr val="FFFF00"/>
                </a:solidFill>
              </a:rPr>
              <a:t>Caen </a:t>
            </a:r>
            <a:r>
              <a:rPr lang="da-DK" sz="2000" b="1" dirty="0">
                <a:solidFill>
                  <a:srgbClr val="FFFF00"/>
                </a:solidFill>
              </a:rPr>
              <a:t>(France)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91494" y="884671"/>
            <a:ext cx="185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</a:rPr>
              <a:t>1. 40 MeV d + Be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26488" y="3840113"/>
            <a:ext cx="177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2</a:t>
            </a:r>
            <a:r>
              <a:rPr lang="pl-PL" dirty="0" smtClean="0">
                <a:solidFill>
                  <a:srgbClr val="FFFF00"/>
                </a:solidFill>
              </a:rPr>
              <a:t>. 30 MeV p + Li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14" y="4227661"/>
            <a:ext cx="3741321" cy="2265533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226488" y="6529626"/>
            <a:ext cx="448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X. </a:t>
            </a:r>
            <a:r>
              <a:rPr lang="en-US" sz="1400" dirty="0" err="1" smtClean="0"/>
              <a:t>Ledoux</a:t>
            </a:r>
            <a:r>
              <a:rPr lang="pl-PL" sz="1400" dirty="0" smtClean="0"/>
              <a:t> et al., </a:t>
            </a:r>
            <a:r>
              <a:rPr lang="en-US" sz="1400" dirty="0" smtClean="0"/>
              <a:t>EPJ </a:t>
            </a:r>
            <a:r>
              <a:rPr lang="en-US" sz="1400" dirty="0"/>
              <a:t>Web of Conferences </a:t>
            </a:r>
            <a:r>
              <a:rPr lang="en-US" sz="1400" b="1" dirty="0"/>
              <a:t>146</a:t>
            </a:r>
            <a:r>
              <a:rPr lang="en-US" sz="1400" dirty="0"/>
              <a:t>, 03003 (2017)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85" y="1203255"/>
            <a:ext cx="3395181" cy="2306064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226488" y="3537648"/>
            <a:ext cx="402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Ł. W. Iskra et al., "Report </a:t>
            </a:r>
            <a:r>
              <a:rPr lang="pl-PL" sz="1400" dirty="0" smtClean="0"/>
              <a:t>… </a:t>
            </a:r>
            <a:r>
              <a:rPr lang="en-GB" sz="1400" dirty="0" smtClean="0"/>
              <a:t>," </a:t>
            </a:r>
            <a:r>
              <a:rPr lang="en-GB" sz="1400" dirty="0"/>
              <a:t>DONES-</a:t>
            </a:r>
            <a:r>
              <a:rPr lang="en-GB" sz="1400" dirty="0" err="1"/>
              <a:t>PreP</a:t>
            </a:r>
            <a:r>
              <a:rPr lang="en-GB" sz="1400" dirty="0"/>
              <a:t> </a:t>
            </a:r>
            <a:r>
              <a:rPr lang="en-GB" sz="1400" dirty="0" smtClean="0"/>
              <a:t>WP8.2-1.</a:t>
            </a:r>
            <a:endParaRPr lang="en-US" sz="14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586858" y="263580"/>
            <a:ext cx="636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/>
              <a:t>232</a:t>
            </a:r>
            <a:r>
              <a:rPr lang="en-GB" dirty="0"/>
              <a:t>Th(n,f) reaction </a:t>
            </a:r>
            <a:r>
              <a:rPr lang="pl-PL" dirty="0" smtClean="0"/>
              <a:t> - 12 HPGe </a:t>
            </a:r>
            <a:r>
              <a:rPr lang="pl-PL" dirty="0" err="1" smtClean="0"/>
              <a:t>clovers</a:t>
            </a:r>
            <a:r>
              <a:rPr lang="pl-PL" dirty="0" smtClean="0"/>
              <a:t>; 1 </a:t>
            </a:r>
            <a:r>
              <a:rPr lang="pl-PL" dirty="0" err="1" smtClean="0"/>
              <a:t>week</a:t>
            </a:r>
            <a:r>
              <a:rPr lang="pl-PL" dirty="0" smtClean="0"/>
              <a:t>, ~8 g of </a:t>
            </a:r>
            <a:r>
              <a:rPr lang="pl-PL" baseline="30000" dirty="0" smtClean="0"/>
              <a:t>232</a:t>
            </a:r>
            <a:r>
              <a:rPr lang="pl-PL" dirty="0" smtClean="0"/>
              <a:t>Th (130 g)</a:t>
            </a:r>
            <a:endParaRPr lang="en-US" dirty="0"/>
          </a:p>
        </p:txBody>
      </p:sp>
      <p:sp>
        <p:nvSpPr>
          <p:cNvPr id="16" name="Mnożenie 15"/>
          <p:cNvSpPr/>
          <p:nvPr/>
        </p:nvSpPr>
        <p:spPr>
          <a:xfrm>
            <a:off x="6246139" y="1574069"/>
            <a:ext cx="660836" cy="66369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załka w prawo 16"/>
          <p:cNvSpPr/>
          <p:nvPr/>
        </p:nvSpPr>
        <p:spPr>
          <a:xfrm>
            <a:off x="7969363" y="1203255"/>
            <a:ext cx="883577" cy="66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ole tekstowe 17"/>
          <p:cNvSpPr txBox="1"/>
          <p:nvPr/>
        </p:nvSpPr>
        <p:spPr>
          <a:xfrm>
            <a:off x="9171374" y="1034245"/>
            <a:ext cx="1919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</a:rPr>
              <a:t>High </a:t>
            </a:r>
            <a:r>
              <a:rPr lang="pl-PL" sz="2400" dirty="0" err="1" smtClean="0">
                <a:solidFill>
                  <a:srgbClr val="FFFF00"/>
                </a:solidFill>
              </a:rPr>
              <a:t>flux</a:t>
            </a:r>
            <a:r>
              <a:rPr lang="pl-PL" sz="2400" dirty="0" smtClean="0">
                <a:solidFill>
                  <a:srgbClr val="FFFF00"/>
                </a:solidFill>
              </a:rPr>
              <a:t/>
            </a:r>
            <a:br>
              <a:rPr lang="pl-PL" sz="2400" dirty="0" smtClean="0">
                <a:solidFill>
                  <a:srgbClr val="FFFF00"/>
                </a:solidFill>
              </a:rPr>
            </a:br>
            <a:r>
              <a:rPr lang="pl-PL" sz="2400" dirty="0" smtClean="0">
                <a:solidFill>
                  <a:srgbClr val="FFFF00"/>
                </a:solidFill>
              </a:rPr>
              <a:t>Fast </a:t>
            </a:r>
            <a:r>
              <a:rPr lang="pl-PL" sz="2400" dirty="0" err="1" smtClean="0">
                <a:solidFill>
                  <a:srgbClr val="FFFF00"/>
                </a:solidFill>
              </a:rPr>
              <a:t>neutrons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Strzałka w prawo 18"/>
          <p:cNvSpPr/>
          <p:nvPr/>
        </p:nvSpPr>
        <p:spPr>
          <a:xfrm rot="5400000">
            <a:off x="9463265" y="1963931"/>
            <a:ext cx="883577" cy="66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8722591" y="2862596"/>
            <a:ext cx="256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x</a:t>
            </a:r>
            <a:r>
              <a:rPr lang="pl-PL" dirty="0" smtClean="0"/>
              <a:t> 10 </a:t>
            </a:r>
            <a:r>
              <a:rPr lang="pl-PL" dirty="0" err="1" smtClean="0"/>
              <a:t>more</a:t>
            </a:r>
            <a:r>
              <a:rPr lang="pl-PL" dirty="0" smtClean="0"/>
              <a:t> gamma </a:t>
            </a:r>
            <a:r>
              <a:rPr lang="pl-PL" dirty="0" err="1" smtClean="0"/>
              <a:t>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13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5" grpId="0"/>
      <p:bldP spid="16" grpId="0" animBg="1"/>
      <p:bldP spid="17" grpId="0" animBg="1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00" y="187746"/>
            <a:ext cx="6152606" cy="2211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218400" y="2398930"/>
            <a:ext cx="368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75 </a:t>
            </a:r>
            <a:r>
              <a:rPr lang="pl-PL" dirty="0" err="1"/>
              <a:t>pages</a:t>
            </a:r>
            <a:r>
              <a:rPr lang="pl-PL" dirty="0"/>
              <a:t> – 7 </a:t>
            </a:r>
            <a:r>
              <a:rPr lang="pl-PL" dirty="0" err="1"/>
              <a:t>experimental</a:t>
            </a:r>
            <a:r>
              <a:rPr lang="pl-PL" dirty="0"/>
              <a:t> </a:t>
            </a:r>
            <a:r>
              <a:rPr lang="pl-PL" dirty="0" err="1"/>
              <a:t>programs</a:t>
            </a:r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876" y="187746"/>
            <a:ext cx="5473336" cy="252999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61349" y="2866111"/>
            <a:ext cx="3205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Neutrons For Science (NFS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r>
              <a:rPr lang="pl-PL" sz="2000" b="1" dirty="0" smtClean="0">
                <a:solidFill>
                  <a:srgbClr val="FFFF00"/>
                </a:solidFill>
              </a:rPr>
              <a:t/>
            </a:r>
            <a:br>
              <a:rPr lang="pl-PL" sz="2000" b="1" dirty="0" smtClean="0">
                <a:solidFill>
                  <a:srgbClr val="FFFF00"/>
                </a:solidFill>
              </a:rPr>
            </a:br>
            <a:r>
              <a:rPr lang="da-DK" sz="2000" b="1" dirty="0">
                <a:solidFill>
                  <a:srgbClr val="FFFF00"/>
                </a:solidFill>
              </a:rPr>
              <a:t>GANIL </a:t>
            </a:r>
            <a:r>
              <a:rPr lang="da-DK" sz="2000" b="1" dirty="0" smtClean="0">
                <a:solidFill>
                  <a:srgbClr val="FFFF00"/>
                </a:solidFill>
              </a:rPr>
              <a:t>Caen </a:t>
            </a:r>
            <a:r>
              <a:rPr lang="da-DK" sz="2000" b="1" dirty="0">
                <a:solidFill>
                  <a:srgbClr val="FFFF00"/>
                </a:solidFill>
              </a:rPr>
              <a:t>(France)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82178" y="3675010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High </a:t>
            </a:r>
            <a:r>
              <a:rPr lang="pl-PL" dirty="0" err="1" smtClean="0">
                <a:solidFill>
                  <a:srgbClr val="FFFF00"/>
                </a:solidFill>
              </a:rPr>
              <a:t>flux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82178" y="4382896"/>
            <a:ext cx="3034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smtClean="0"/>
              <a:t>High </a:t>
            </a:r>
            <a:r>
              <a:rPr lang="pl-PL" sz="1400" b="1" dirty="0" err="1" smtClean="0"/>
              <a:t>statistic</a:t>
            </a:r>
            <a:r>
              <a:rPr lang="pl-PL" sz="1400" b="1" dirty="0" smtClean="0"/>
              <a:t> data</a:t>
            </a:r>
            <a:br>
              <a:rPr lang="pl-PL" sz="1400" b="1" dirty="0" smtClean="0"/>
            </a:br>
            <a:r>
              <a:rPr lang="pl-PL" sz="1400" b="1" dirty="0" smtClean="0"/>
              <a:t>- </a:t>
            </a:r>
            <a:r>
              <a:rPr lang="pl-PL" sz="1400" b="1" dirty="0" err="1" smtClean="0"/>
              <a:t>long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duration</a:t>
            </a:r>
            <a:r>
              <a:rPr lang="pl-PL" sz="1400" b="1" dirty="0" smtClean="0"/>
              <a:t> of the </a:t>
            </a:r>
            <a:r>
              <a:rPr lang="pl-PL" sz="1400" b="1" dirty="0" err="1" smtClean="0"/>
              <a:t>experiment</a:t>
            </a:r>
            <a:r>
              <a:rPr lang="pl-PL" sz="1400" b="1" dirty="0" smtClean="0"/>
              <a:t/>
            </a:r>
            <a:br>
              <a:rPr lang="pl-PL" sz="1400" b="1" dirty="0" smtClean="0"/>
            </a:br>
            <a:r>
              <a:rPr lang="pl-PL" sz="1400" b="1" dirty="0"/>
              <a:t>- </a:t>
            </a:r>
            <a:r>
              <a:rPr lang="pl-PL" sz="1400" b="1" dirty="0" err="1"/>
              <a:t>powerful</a:t>
            </a:r>
            <a:r>
              <a:rPr lang="pl-PL" sz="1400" b="1" dirty="0"/>
              <a:t> </a:t>
            </a:r>
            <a:r>
              <a:rPr lang="pl-PL" sz="1400" b="1" dirty="0" err="1"/>
              <a:t>detection</a:t>
            </a:r>
            <a:r>
              <a:rPr lang="pl-PL" sz="1400" b="1" dirty="0"/>
              <a:t> system</a:t>
            </a:r>
            <a:endParaRPr lang="en-US" sz="14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12535" y="5837000"/>
            <a:ext cx="241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err="1" smtClean="0"/>
              <a:t>Pulsed</a:t>
            </a:r>
            <a:r>
              <a:rPr lang="pl-PL" sz="1400" b="1" dirty="0" smtClean="0"/>
              <a:t> </a:t>
            </a:r>
            <a:r>
              <a:rPr lang="en-US" sz="1400" b="1" dirty="0" smtClean="0"/>
              <a:t>beam</a:t>
            </a:r>
            <a:r>
              <a:rPr lang="pl-PL" sz="1400" b="1" dirty="0" smtClean="0"/>
              <a:t> – </a:t>
            </a:r>
            <a:r>
              <a:rPr lang="pl-PL" sz="1400" b="1" dirty="0" err="1" smtClean="0"/>
              <a:t>fission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tag</a:t>
            </a:r>
            <a:endParaRPr lang="en-US" sz="1400" b="1" dirty="0"/>
          </a:p>
        </p:txBody>
      </p:sp>
      <p:sp>
        <p:nvSpPr>
          <p:cNvPr id="11" name="Plus 10"/>
          <p:cNvSpPr/>
          <p:nvPr/>
        </p:nvSpPr>
        <p:spPr>
          <a:xfrm>
            <a:off x="1592699" y="6134600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Mnożenie 11"/>
          <p:cNvSpPr/>
          <p:nvPr/>
        </p:nvSpPr>
        <p:spPr>
          <a:xfrm>
            <a:off x="1257969" y="5087313"/>
            <a:ext cx="660836" cy="66369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nożenie 12"/>
          <p:cNvSpPr/>
          <p:nvPr/>
        </p:nvSpPr>
        <p:spPr>
          <a:xfrm>
            <a:off x="1835940" y="5072294"/>
            <a:ext cx="660836" cy="66369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ole tekstowe 13"/>
          <p:cNvSpPr txBox="1"/>
          <p:nvPr/>
        </p:nvSpPr>
        <p:spPr>
          <a:xfrm>
            <a:off x="582178" y="3995076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FF00"/>
                </a:solidFill>
              </a:rPr>
              <a:t>Fast </a:t>
            </a:r>
            <a:r>
              <a:rPr lang="pl-PL" dirty="0" err="1" smtClean="0">
                <a:solidFill>
                  <a:srgbClr val="FFFF00"/>
                </a:solidFill>
              </a:rPr>
              <a:t>neutrons</a:t>
            </a:r>
            <a:endParaRPr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5020641" y="2985565"/>
            <a:ext cx="989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DONES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360844" y="3467815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High </a:t>
            </a:r>
            <a:r>
              <a:rPr lang="pl-PL" dirty="0" err="1" smtClean="0">
                <a:solidFill>
                  <a:srgbClr val="FFFF00"/>
                </a:solidFill>
              </a:rPr>
              <a:t>flux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360844" y="4175701"/>
            <a:ext cx="3034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smtClean="0"/>
              <a:t>High </a:t>
            </a:r>
            <a:r>
              <a:rPr lang="pl-PL" sz="1400" b="1" dirty="0" err="1" smtClean="0"/>
              <a:t>statistic</a:t>
            </a:r>
            <a:r>
              <a:rPr lang="pl-PL" sz="1400" b="1" dirty="0" smtClean="0"/>
              <a:t> data</a:t>
            </a:r>
            <a:br>
              <a:rPr lang="pl-PL" sz="1400" b="1" dirty="0" smtClean="0"/>
            </a:br>
            <a:r>
              <a:rPr lang="pl-PL" sz="1400" b="1" dirty="0" smtClean="0">
                <a:solidFill>
                  <a:srgbClr val="00B050"/>
                </a:solidFill>
              </a:rPr>
              <a:t>- </a:t>
            </a:r>
            <a:r>
              <a:rPr lang="pl-PL" sz="1400" b="1" dirty="0" err="1" smtClean="0">
                <a:solidFill>
                  <a:srgbClr val="00B050"/>
                </a:solidFill>
              </a:rPr>
              <a:t>long</a:t>
            </a:r>
            <a:r>
              <a:rPr lang="pl-PL" sz="1400" b="1" dirty="0" smtClean="0">
                <a:solidFill>
                  <a:srgbClr val="00B050"/>
                </a:solidFill>
              </a:rPr>
              <a:t> </a:t>
            </a:r>
            <a:r>
              <a:rPr lang="pl-PL" sz="1400" b="1" dirty="0" err="1" smtClean="0">
                <a:solidFill>
                  <a:srgbClr val="00B050"/>
                </a:solidFill>
              </a:rPr>
              <a:t>duration</a:t>
            </a:r>
            <a:r>
              <a:rPr lang="pl-PL" sz="1400" b="1" dirty="0" smtClean="0">
                <a:solidFill>
                  <a:srgbClr val="00B050"/>
                </a:solidFill>
              </a:rPr>
              <a:t> of the </a:t>
            </a:r>
            <a:r>
              <a:rPr lang="pl-PL" sz="1400" b="1" dirty="0" err="1" smtClean="0">
                <a:solidFill>
                  <a:srgbClr val="00B050"/>
                </a:solidFill>
              </a:rPr>
              <a:t>experiment</a:t>
            </a:r>
            <a:r>
              <a:rPr lang="pl-PL" sz="1400" b="1" dirty="0" smtClean="0">
                <a:solidFill>
                  <a:srgbClr val="00B050"/>
                </a:solidFill>
              </a:rPr>
              <a:t/>
            </a:r>
            <a:br>
              <a:rPr lang="pl-PL" sz="1400" b="1" dirty="0" smtClean="0">
                <a:solidFill>
                  <a:srgbClr val="00B050"/>
                </a:solidFill>
              </a:rPr>
            </a:br>
            <a:r>
              <a:rPr lang="pl-PL" sz="1400" b="1" dirty="0"/>
              <a:t>- </a:t>
            </a:r>
            <a:r>
              <a:rPr lang="pl-PL" sz="1400" b="1" dirty="0" err="1"/>
              <a:t>powerful</a:t>
            </a:r>
            <a:r>
              <a:rPr lang="pl-PL" sz="1400" b="1" dirty="0"/>
              <a:t> </a:t>
            </a:r>
            <a:r>
              <a:rPr lang="pl-PL" sz="1400" b="1" dirty="0" err="1"/>
              <a:t>detection</a:t>
            </a:r>
            <a:r>
              <a:rPr lang="pl-PL" sz="1400" b="1" dirty="0"/>
              <a:t> system</a:t>
            </a:r>
            <a:endParaRPr lang="en-US" sz="1400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4391201" y="5629805"/>
            <a:ext cx="241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err="1" smtClean="0"/>
              <a:t>Pulsed</a:t>
            </a:r>
            <a:r>
              <a:rPr lang="pl-PL" sz="1400" b="1" dirty="0" smtClean="0"/>
              <a:t> </a:t>
            </a:r>
            <a:r>
              <a:rPr lang="en-US" sz="1400" b="1" dirty="0" smtClean="0"/>
              <a:t>beam</a:t>
            </a:r>
            <a:r>
              <a:rPr lang="pl-PL" sz="1400" b="1" dirty="0" smtClean="0"/>
              <a:t> – </a:t>
            </a:r>
            <a:r>
              <a:rPr lang="pl-PL" sz="1400" b="1" dirty="0" err="1" smtClean="0"/>
              <a:t>fission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tag</a:t>
            </a:r>
            <a:endParaRPr lang="en-US" sz="1400" b="1" dirty="0"/>
          </a:p>
        </p:txBody>
      </p:sp>
      <p:sp>
        <p:nvSpPr>
          <p:cNvPr id="19" name="Plus 18"/>
          <p:cNvSpPr/>
          <p:nvPr/>
        </p:nvSpPr>
        <p:spPr>
          <a:xfrm>
            <a:off x="5371365" y="5927405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4360844" y="3787881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FF00"/>
                </a:solidFill>
              </a:rPr>
              <a:t>Fast </a:t>
            </a:r>
            <a:r>
              <a:rPr lang="pl-PL" dirty="0" err="1" smtClean="0">
                <a:solidFill>
                  <a:srgbClr val="FFFF00"/>
                </a:solidFill>
              </a:rPr>
              <a:t>neutrons</a:t>
            </a:r>
            <a:endParaRPr lang="en-US" dirty="0"/>
          </a:p>
        </p:txBody>
      </p:sp>
      <p:sp>
        <p:nvSpPr>
          <p:cNvPr id="23" name="Plus 22"/>
          <p:cNvSpPr/>
          <p:nvPr/>
        </p:nvSpPr>
        <p:spPr>
          <a:xfrm>
            <a:off x="4936553" y="4872653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Plus 23"/>
          <p:cNvSpPr/>
          <p:nvPr/>
        </p:nvSpPr>
        <p:spPr>
          <a:xfrm>
            <a:off x="5624652" y="4842025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Strzałka w prawo 24"/>
          <p:cNvSpPr/>
          <p:nvPr/>
        </p:nvSpPr>
        <p:spPr>
          <a:xfrm>
            <a:off x="6775178" y="3697477"/>
            <a:ext cx="883577" cy="66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ole tekstowe 25"/>
          <p:cNvSpPr txBox="1"/>
          <p:nvPr/>
        </p:nvSpPr>
        <p:spPr>
          <a:xfrm>
            <a:off x="7858006" y="3812923"/>
            <a:ext cx="3672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Perform </a:t>
            </a:r>
            <a:r>
              <a:rPr lang="en-US" sz="2000" dirty="0">
                <a:solidFill>
                  <a:srgbClr val="00B050"/>
                </a:solidFill>
              </a:rPr>
              <a:t>many</a:t>
            </a:r>
            <a:r>
              <a:rPr lang="en-US" sz="2000" dirty="0"/>
              <a:t> measurements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en-US" sz="2000" dirty="0" smtClean="0"/>
              <a:t>with </a:t>
            </a:r>
            <a:r>
              <a:rPr lang="en-US" sz="2000" dirty="0"/>
              <a:t>different </a:t>
            </a:r>
            <a:r>
              <a:rPr lang="en-US" sz="2000" dirty="0">
                <a:solidFill>
                  <a:srgbClr val="00B050"/>
                </a:solidFill>
              </a:rPr>
              <a:t>radioactive</a:t>
            </a:r>
            <a:r>
              <a:rPr lang="en-US" sz="2000" dirty="0"/>
              <a:t> targets</a:t>
            </a:r>
          </a:p>
        </p:txBody>
      </p:sp>
    </p:spTree>
    <p:extLst>
      <p:ext uri="{BB962C8B-B14F-4D97-AF65-F5344CB8AC3E}">
        <p14:creationId xmlns:p14="http://schemas.microsoft.com/office/powerpoint/2010/main" val="24710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 animBg="1"/>
      <p:bldP spid="22" grpId="0"/>
      <p:bldP spid="23" grpId="0" animBg="1"/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6056679" y="355944"/>
            <a:ext cx="9328150" cy="6072187"/>
            <a:chOff x="3645493" y="306957"/>
            <a:chExt cx="9328150" cy="6072187"/>
          </a:xfrm>
        </p:grpSpPr>
        <p:grpSp>
          <p:nvGrpSpPr>
            <p:cNvPr id="28" name="Grupa 27"/>
            <p:cNvGrpSpPr/>
            <p:nvPr/>
          </p:nvGrpSpPr>
          <p:grpSpPr>
            <a:xfrm>
              <a:off x="3645493" y="306957"/>
              <a:ext cx="9328150" cy="6072187"/>
              <a:chOff x="789090" y="420381"/>
              <a:chExt cx="9328150" cy="6072187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090" y="420381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Immagin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6815" y="2806091"/>
                <a:ext cx="3240000" cy="2183004"/>
              </a:xfrm>
              <a:prstGeom prst="rect">
                <a:avLst/>
              </a:prstGeom>
            </p:spPr>
          </p:pic>
          <p:sp>
            <p:nvSpPr>
              <p:cNvPr id="32" name="Dowolny kształt 31"/>
              <p:cNvSpPr/>
              <p:nvPr/>
            </p:nvSpPr>
            <p:spPr bwMode="auto">
              <a:xfrm>
                <a:off x="3777916" y="3858126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Dowolny kształt 32"/>
              <p:cNvSpPr/>
              <p:nvPr/>
            </p:nvSpPr>
            <p:spPr bwMode="auto">
              <a:xfrm>
                <a:off x="4904874" y="3236495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7949713" y="2030707"/>
              <a:ext cx="1831101" cy="58477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66FF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 err="1">
                  <a:solidFill>
                    <a:srgbClr val="7030A0"/>
                  </a:solidFill>
                  <a:latin typeface="Arial" charset="0"/>
                </a:rPr>
                <a:t>Spontaneous</a:t>
              </a:r>
              <a:r>
                <a:rPr lang="pl-PL" sz="1600" b="1" dirty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fission of </a:t>
              </a:r>
              <a:r>
                <a:rPr lang="en-US" sz="1600" b="1" baseline="30000" dirty="0">
                  <a:solidFill>
                    <a:srgbClr val="7030A0"/>
                  </a:solidFill>
                  <a:latin typeface="Arial" charset="0"/>
                </a:rPr>
                <a:t>2</a:t>
              </a:r>
              <a:r>
                <a:rPr lang="pl-PL" sz="1600" b="1" baseline="30000" dirty="0">
                  <a:solidFill>
                    <a:srgbClr val="7030A0"/>
                  </a:solidFill>
                  <a:latin typeface="Arial" charset="0"/>
                </a:rPr>
                <a:t>48</a:t>
              </a:r>
              <a:r>
                <a:rPr lang="pl-PL" sz="1600" b="1" dirty="0">
                  <a:solidFill>
                    <a:srgbClr val="7030A0"/>
                  </a:solidFill>
                  <a:latin typeface="Arial" charset="0"/>
                </a:rPr>
                <a:t>Cm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3387197" y="373239"/>
            <a:ext cx="9328150" cy="6072187"/>
            <a:chOff x="804561" y="324252"/>
            <a:chExt cx="9328150" cy="607218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561" y="324252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5357580" y="1918230"/>
              <a:ext cx="2319213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FF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solidFill>
                    <a:srgbClr val="7030A0"/>
                  </a:solidFill>
                  <a:latin typeface="Arial" charset="0"/>
                </a:rPr>
                <a:t>T</a:t>
              </a:r>
              <a:r>
                <a:rPr lang="en-US" sz="1600" b="1" dirty="0" err="1">
                  <a:solidFill>
                    <a:srgbClr val="7030A0"/>
                  </a:solidFill>
                  <a:latin typeface="Arial" charset="0"/>
                </a:rPr>
                <a:t>hermal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 neutron induced fission </a:t>
              </a:r>
              <a:endParaRPr lang="pl-PL" sz="1600" b="1" dirty="0">
                <a:solidFill>
                  <a:srgbClr val="7030A0"/>
                </a:solidFill>
                <a:latin typeface="Arial" charset="0"/>
              </a:endParaRP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of </a:t>
              </a:r>
              <a:r>
                <a:rPr lang="en-US" sz="1600" b="1" baseline="30000" dirty="0">
                  <a:solidFill>
                    <a:srgbClr val="7030A0"/>
                  </a:solidFill>
                  <a:latin typeface="Arial" charset="0"/>
                </a:rPr>
                <a:t>235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U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grpSp>
          <p:nvGrpSpPr>
            <p:cNvPr id="4" name="Grupa 3"/>
            <p:cNvGrpSpPr/>
            <p:nvPr/>
          </p:nvGrpSpPr>
          <p:grpSpPr>
            <a:xfrm>
              <a:off x="2902456" y="2795940"/>
              <a:ext cx="3340345" cy="2112056"/>
              <a:chOff x="1980452" y="2875461"/>
              <a:chExt cx="3340345" cy="2112056"/>
            </a:xfrm>
          </p:grpSpPr>
          <p:pic>
            <p:nvPicPr>
              <p:cNvPr id="38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0452" y="2875461"/>
                <a:ext cx="3340345" cy="2112056"/>
              </a:xfrm>
              <a:prstGeom prst="rect">
                <a:avLst/>
              </a:prstGeom>
            </p:spPr>
          </p:pic>
          <p:sp>
            <p:nvSpPr>
              <p:cNvPr id="39" name="Dowolny kształt 38"/>
              <p:cNvSpPr/>
              <p:nvPr/>
            </p:nvSpPr>
            <p:spPr bwMode="auto">
              <a:xfrm>
                <a:off x="2621784" y="4047312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Dowolny kształt 39"/>
              <p:cNvSpPr/>
              <p:nvPr/>
            </p:nvSpPr>
            <p:spPr bwMode="auto">
              <a:xfrm>
                <a:off x="4038622" y="3208612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" name="Prostokąt 24"/>
          <p:cNvSpPr/>
          <p:nvPr/>
        </p:nvSpPr>
        <p:spPr bwMode="auto">
          <a:xfrm>
            <a:off x="5925379" y="4523357"/>
            <a:ext cx="306792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406711" y="390534"/>
            <a:ext cx="9328150" cy="6072187"/>
            <a:chOff x="-1954179" y="341547"/>
            <a:chExt cx="9328150" cy="6072187"/>
          </a:xfrm>
        </p:grpSpPr>
        <p:grpSp>
          <p:nvGrpSpPr>
            <p:cNvPr id="12" name="Grupa 11"/>
            <p:cNvGrpSpPr/>
            <p:nvPr/>
          </p:nvGrpSpPr>
          <p:grpSpPr>
            <a:xfrm>
              <a:off x="-1954179" y="341547"/>
              <a:ext cx="9328150" cy="6072187"/>
              <a:chOff x="-1954179" y="341547"/>
              <a:chExt cx="9328150" cy="6072187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54179" y="341547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Dowolny kształt 12"/>
              <p:cNvSpPr/>
              <p:nvPr/>
            </p:nvSpPr>
            <p:spPr bwMode="auto">
              <a:xfrm>
                <a:off x="1255873" y="2206132"/>
                <a:ext cx="335528" cy="1327900"/>
              </a:xfrm>
              <a:custGeom>
                <a:avLst/>
                <a:gdLst>
                  <a:gd name="connsiteX0" fmla="*/ 0 w 1122218"/>
                  <a:gd name="connsiteY0" fmla="*/ 0 h 1177637"/>
                  <a:gd name="connsiteX1" fmla="*/ 221673 w 1122218"/>
                  <a:gd name="connsiteY1" fmla="*/ 360219 h 1177637"/>
                  <a:gd name="connsiteX2" fmla="*/ 651164 w 1122218"/>
                  <a:gd name="connsiteY2" fmla="*/ 831273 h 1177637"/>
                  <a:gd name="connsiteX3" fmla="*/ 1122218 w 1122218"/>
                  <a:gd name="connsiteY3" fmla="*/ 1177637 h 117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2218" h="1177637">
                    <a:moveTo>
                      <a:pt x="0" y="0"/>
                    </a:moveTo>
                    <a:cubicBezTo>
                      <a:pt x="56573" y="110837"/>
                      <a:pt x="113146" y="221674"/>
                      <a:pt x="221673" y="360219"/>
                    </a:cubicBezTo>
                    <a:cubicBezTo>
                      <a:pt x="330200" y="498764"/>
                      <a:pt x="501073" y="695037"/>
                      <a:pt x="651164" y="831273"/>
                    </a:cubicBezTo>
                    <a:cubicBezTo>
                      <a:pt x="801255" y="967509"/>
                      <a:pt x="961736" y="1072573"/>
                      <a:pt x="1122218" y="117763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Text Box 12"/>
              <p:cNvSpPr txBox="1">
                <a:spLocks noChangeArrowheads="1"/>
              </p:cNvSpPr>
              <p:nvPr/>
            </p:nvSpPr>
            <p:spPr bwMode="auto">
              <a:xfrm>
                <a:off x="2476838" y="1793058"/>
                <a:ext cx="2649956" cy="107721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 Yields of products </a:t>
                </a:r>
                <a:endParaRPr lang="pl-PL" sz="1600" b="1" dirty="0">
                  <a:solidFill>
                    <a:srgbClr val="7030A0"/>
                  </a:solidFill>
                  <a:latin typeface="Arial" charset="0"/>
                </a:endParaRPr>
              </a:p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from the </a:t>
                </a:r>
                <a:r>
                  <a:rPr lang="pl-PL" sz="1600" b="1" dirty="0">
                    <a:solidFill>
                      <a:srgbClr val="7030A0"/>
                    </a:solidFill>
                    <a:latin typeface="Arial" charset="0"/>
                  </a:rPr>
                  <a:t>14 </a:t>
                </a:r>
                <a:r>
                  <a:rPr lang="pl-PL" sz="1600" b="1" dirty="0" err="1">
                    <a:solidFill>
                      <a:srgbClr val="7030A0"/>
                    </a:solidFill>
                    <a:latin typeface="Arial" charset="0"/>
                  </a:rPr>
                  <a:t>MeV</a:t>
                </a:r>
                <a:r>
                  <a:rPr lang="pl-PL" sz="1600" b="1" dirty="0">
                    <a:solidFill>
                      <a:srgbClr val="7030A0"/>
                    </a:solidFill>
                    <a:latin typeface="Arial" charset="0"/>
                  </a:rPr>
                  <a:t>-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neutron </a:t>
                </a:r>
                <a:endParaRPr lang="pl-PL" sz="1600" b="1" dirty="0">
                  <a:solidFill>
                    <a:srgbClr val="7030A0"/>
                  </a:solidFill>
                  <a:latin typeface="Arial" charset="0"/>
                </a:endParaRPr>
              </a:p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induced fission of </a:t>
                </a:r>
                <a:r>
                  <a:rPr lang="en-US" sz="1600" b="1" baseline="30000" dirty="0">
                    <a:solidFill>
                      <a:srgbClr val="7030A0"/>
                    </a:solidFill>
                    <a:latin typeface="Arial" charset="0"/>
                  </a:rPr>
                  <a:t>23</a:t>
                </a:r>
                <a:r>
                  <a:rPr lang="pl-PL" sz="1600" b="1" baseline="30000" dirty="0">
                    <a:solidFill>
                      <a:srgbClr val="7030A0"/>
                    </a:solidFill>
                    <a:latin typeface="Arial" charset="0"/>
                  </a:rPr>
                  <a:t>2</a:t>
                </a:r>
                <a:r>
                  <a:rPr lang="pl-PL" sz="1600" b="1" dirty="0">
                    <a:solidFill>
                      <a:srgbClr val="7030A0"/>
                    </a:solidFill>
                    <a:latin typeface="Arial" charset="0"/>
                  </a:rPr>
                  <a:t>Th</a:t>
                </a:r>
              </a:p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600" b="1" i="1" dirty="0">
                    <a:solidFill>
                      <a:srgbClr val="FF0000"/>
                    </a:solidFill>
                    <a:latin typeface="Arial" charset="0"/>
                  </a:rPr>
                  <a:t>n</a:t>
                </a:r>
                <a:r>
                  <a:rPr lang="pl-PL" sz="1600" b="1" dirty="0">
                    <a:solidFill>
                      <a:srgbClr val="FF0000"/>
                    </a:solidFill>
                    <a:latin typeface="Arial" charset="0"/>
                  </a:rPr>
                  <a:t>(14</a:t>
                </a:r>
                <a:r>
                  <a:rPr lang="pl-PL" sz="1600" dirty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r>
                  <a:rPr lang="pl-PL" sz="1600" dirty="0" err="1">
                    <a:solidFill>
                      <a:srgbClr val="FF0000"/>
                    </a:solidFill>
                    <a:latin typeface="Arial" charset="0"/>
                  </a:rPr>
                  <a:t>MeV</a:t>
                </a:r>
                <a:r>
                  <a:rPr lang="pl-PL" sz="1600" dirty="0">
                    <a:solidFill>
                      <a:srgbClr val="FF0000"/>
                    </a:solidFill>
                    <a:latin typeface="Arial" charset="0"/>
                  </a:rPr>
                  <a:t>) + </a:t>
                </a:r>
                <a:r>
                  <a:rPr lang="pl-PL" sz="1600" b="1" baseline="30000" dirty="0">
                    <a:solidFill>
                      <a:srgbClr val="FF0000"/>
                    </a:solidFill>
                    <a:latin typeface="Arial" charset="0"/>
                  </a:rPr>
                  <a:t>232</a:t>
                </a:r>
                <a:r>
                  <a:rPr lang="pl-PL" sz="1600" b="1" dirty="0">
                    <a:solidFill>
                      <a:srgbClr val="FF0000"/>
                    </a:solidFill>
                    <a:latin typeface="Arial" charset="0"/>
                  </a:rPr>
                  <a:t>Th</a:t>
                </a:r>
                <a:endParaRPr lang="en-US" sz="1600" b="1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pic>
            <p:nvPicPr>
              <p:cNvPr id="10" name="Obraz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8450" y="2780062"/>
                <a:ext cx="3189137" cy="2127933"/>
              </a:xfrm>
              <a:prstGeom prst="rect">
                <a:avLst/>
              </a:prstGeom>
            </p:spPr>
          </p:pic>
          <p:sp>
            <p:nvSpPr>
              <p:cNvPr id="11" name="Dowolny kształt 10"/>
              <p:cNvSpPr/>
              <p:nvPr/>
            </p:nvSpPr>
            <p:spPr bwMode="auto">
              <a:xfrm>
                <a:off x="680056" y="3230267"/>
                <a:ext cx="1989624" cy="1337138"/>
              </a:xfrm>
              <a:custGeom>
                <a:avLst/>
                <a:gdLst>
                  <a:gd name="connsiteX0" fmla="*/ 64330 w 1989624"/>
                  <a:gd name="connsiteY0" fmla="*/ 1337138 h 1337138"/>
                  <a:gd name="connsiteX1" fmla="*/ 13785 w 1989624"/>
                  <a:gd name="connsiteY1" fmla="*/ 1304973 h 1337138"/>
                  <a:gd name="connsiteX2" fmla="*/ 0 w 1989624"/>
                  <a:gd name="connsiteY2" fmla="*/ 1291188 h 1337138"/>
                  <a:gd name="connsiteX3" fmla="*/ 4595 w 1989624"/>
                  <a:gd name="connsiteY3" fmla="*/ 1222264 h 1337138"/>
                  <a:gd name="connsiteX4" fmla="*/ 18380 w 1989624"/>
                  <a:gd name="connsiteY4" fmla="*/ 1176314 h 1337138"/>
                  <a:gd name="connsiteX5" fmla="*/ 45950 w 1989624"/>
                  <a:gd name="connsiteY5" fmla="*/ 1121174 h 1337138"/>
                  <a:gd name="connsiteX6" fmla="*/ 147039 w 1989624"/>
                  <a:gd name="connsiteY6" fmla="*/ 1043060 h 1337138"/>
                  <a:gd name="connsiteX7" fmla="*/ 197584 w 1989624"/>
                  <a:gd name="connsiteY7" fmla="*/ 997110 h 1337138"/>
                  <a:gd name="connsiteX8" fmla="*/ 298674 w 1989624"/>
                  <a:gd name="connsiteY8" fmla="*/ 951160 h 1337138"/>
                  <a:gd name="connsiteX9" fmla="*/ 372193 w 1989624"/>
                  <a:gd name="connsiteY9" fmla="*/ 891425 h 1337138"/>
                  <a:gd name="connsiteX10" fmla="*/ 491663 w 1989624"/>
                  <a:gd name="connsiteY10" fmla="*/ 817906 h 1337138"/>
                  <a:gd name="connsiteX11" fmla="*/ 569777 w 1989624"/>
                  <a:gd name="connsiteY11" fmla="*/ 771956 h 1337138"/>
                  <a:gd name="connsiteX12" fmla="*/ 615727 w 1989624"/>
                  <a:gd name="connsiteY12" fmla="*/ 735196 h 1337138"/>
                  <a:gd name="connsiteX13" fmla="*/ 680057 w 1989624"/>
                  <a:gd name="connsiteY13" fmla="*/ 684652 h 1337138"/>
                  <a:gd name="connsiteX14" fmla="*/ 744386 w 1989624"/>
                  <a:gd name="connsiteY14" fmla="*/ 657082 h 1337138"/>
                  <a:gd name="connsiteX15" fmla="*/ 822501 w 1989624"/>
                  <a:gd name="connsiteY15" fmla="*/ 624917 h 1337138"/>
                  <a:gd name="connsiteX16" fmla="*/ 882235 w 1989624"/>
                  <a:gd name="connsiteY16" fmla="*/ 588157 h 1337138"/>
                  <a:gd name="connsiteX17" fmla="*/ 960350 w 1989624"/>
                  <a:gd name="connsiteY17" fmla="*/ 555992 h 1337138"/>
                  <a:gd name="connsiteX18" fmla="*/ 1061439 w 1989624"/>
                  <a:gd name="connsiteY18" fmla="*/ 519232 h 1337138"/>
                  <a:gd name="connsiteX19" fmla="*/ 1148744 w 1989624"/>
                  <a:gd name="connsiteY19" fmla="*/ 468688 h 1337138"/>
                  <a:gd name="connsiteX20" fmla="*/ 1190099 w 1989624"/>
                  <a:gd name="connsiteY20" fmla="*/ 427333 h 1337138"/>
                  <a:gd name="connsiteX21" fmla="*/ 1245238 w 1989624"/>
                  <a:gd name="connsiteY21" fmla="*/ 395168 h 1337138"/>
                  <a:gd name="connsiteX22" fmla="*/ 1309568 w 1989624"/>
                  <a:gd name="connsiteY22" fmla="*/ 381383 h 1337138"/>
                  <a:gd name="connsiteX23" fmla="*/ 1341733 w 1989624"/>
                  <a:gd name="connsiteY23" fmla="*/ 330839 h 1337138"/>
                  <a:gd name="connsiteX24" fmla="*/ 1419848 w 1989624"/>
                  <a:gd name="connsiteY24" fmla="*/ 303269 h 1337138"/>
                  <a:gd name="connsiteX25" fmla="*/ 1470392 w 1989624"/>
                  <a:gd name="connsiteY25" fmla="*/ 266509 h 1337138"/>
                  <a:gd name="connsiteX26" fmla="*/ 1571482 w 1989624"/>
                  <a:gd name="connsiteY26" fmla="*/ 229749 h 1337138"/>
                  <a:gd name="connsiteX27" fmla="*/ 1667976 w 1989624"/>
                  <a:gd name="connsiteY27" fmla="*/ 174609 h 1337138"/>
                  <a:gd name="connsiteX28" fmla="*/ 1769066 w 1989624"/>
                  <a:gd name="connsiteY28" fmla="*/ 82710 h 1337138"/>
                  <a:gd name="connsiteX29" fmla="*/ 1824205 w 1989624"/>
                  <a:gd name="connsiteY29" fmla="*/ 41355 h 1337138"/>
                  <a:gd name="connsiteX30" fmla="*/ 1874750 w 1989624"/>
                  <a:gd name="connsiteY30" fmla="*/ 0 h 1337138"/>
                  <a:gd name="connsiteX31" fmla="*/ 1934485 w 1989624"/>
                  <a:gd name="connsiteY31" fmla="*/ 0 h 1337138"/>
                  <a:gd name="connsiteX32" fmla="*/ 1971245 w 1989624"/>
                  <a:gd name="connsiteY32" fmla="*/ 22975 h 1337138"/>
                  <a:gd name="connsiteX33" fmla="*/ 1989624 w 1989624"/>
                  <a:gd name="connsiteY33" fmla="*/ 50545 h 1337138"/>
                  <a:gd name="connsiteX34" fmla="*/ 1980434 w 1989624"/>
                  <a:gd name="connsiteY34" fmla="*/ 124065 h 1337138"/>
                  <a:gd name="connsiteX35" fmla="*/ 1948270 w 1989624"/>
                  <a:gd name="connsiteY35" fmla="*/ 179204 h 1337138"/>
                  <a:gd name="connsiteX36" fmla="*/ 1897725 w 1989624"/>
                  <a:gd name="connsiteY36" fmla="*/ 206774 h 1337138"/>
                  <a:gd name="connsiteX37" fmla="*/ 1828800 w 1989624"/>
                  <a:gd name="connsiteY37" fmla="*/ 257319 h 1337138"/>
                  <a:gd name="connsiteX38" fmla="*/ 1764471 w 1989624"/>
                  <a:gd name="connsiteY38" fmla="*/ 312459 h 1337138"/>
                  <a:gd name="connsiteX39" fmla="*/ 1709331 w 1989624"/>
                  <a:gd name="connsiteY39" fmla="*/ 363003 h 1337138"/>
                  <a:gd name="connsiteX40" fmla="*/ 1617431 w 1989624"/>
                  <a:gd name="connsiteY40" fmla="*/ 408953 h 1337138"/>
                  <a:gd name="connsiteX41" fmla="*/ 1543912 w 1989624"/>
                  <a:gd name="connsiteY41" fmla="*/ 459498 h 1337138"/>
                  <a:gd name="connsiteX42" fmla="*/ 1442822 w 1989624"/>
                  <a:gd name="connsiteY42" fmla="*/ 496258 h 1337138"/>
                  <a:gd name="connsiteX43" fmla="*/ 1337138 w 1989624"/>
                  <a:gd name="connsiteY43" fmla="*/ 537612 h 1337138"/>
                  <a:gd name="connsiteX44" fmla="*/ 1240643 w 1989624"/>
                  <a:gd name="connsiteY44" fmla="*/ 583562 h 1337138"/>
                  <a:gd name="connsiteX45" fmla="*/ 1171719 w 1989624"/>
                  <a:gd name="connsiteY45" fmla="*/ 597347 h 1337138"/>
                  <a:gd name="connsiteX46" fmla="*/ 1107389 w 1989624"/>
                  <a:gd name="connsiteY46" fmla="*/ 661677 h 1337138"/>
                  <a:gd name="connsiteX47" fmla="*/ 1043060 w 1989624"/>
                  <a:gd name="connsiteY47" fmla="*/ 698437 h 1337138"/>
                  <a:gd name="connsiteX48" fmla="*/ 951160 w 1989624"/>
                  <a:gd name="connsiteY48" fmla="*/ 748981 h 1337138"/>
                  <a:gd name="connsiteX49" fmla="*/ 836286 w 1989624"/>
                  <a:gd name="connsiteY49" fmla="*/ 831691 h 1337138"/>
                  <a:gd name="connsiteX50" fmla="*/ 758171 w 1989624"/>
                  <a:gd name="connsiteY50" fmla="*/ 854666 h 1337138"/>
                  <a:gd name="connsiteX51" fmla="*/ 675462 w 1989624"/>
                  <a:gd name="connsiteY51" fmla="*/ 914400 h 1337138"/>
                  <a:gd name="connsiteX52" fmla="*/ 611132 w 1989624"/>
                  <a:gd name="connsiteY52" fmla="*/ 955755 h 1337138"/>
                  <a:gd name="connsiteX53" fmla="*/ 523827 w 1989624"/>
                  <a:gd name="connsiteY53" fmla="*/ 1015490 h 1337138"/>
                  <a:gd name="connsiteX54" fmla="*/ 445713 w 1989624"/>
                  <a:gd name="connsiteY54" fmla="*/ 1066035 h 1337138"/>
                  <a:gd name="connsiteX55" fmla="*/ 358408 w 1989624"/>
                  <a:gd name="connsiteY55" fmla="*/ 1116579 h 1337138"/>
                  <a:gd name="connsiteX56" fmla="*/ 289484 w 1989624"/>
                  <a:gd name="connsiteY56" fmla="*/ 1190099 h 1337138"/>
                  <a:gd name="connsiteX57" fmla="*/ 225154 w 1989624"/>
                  <a:gd name="connsiteY57" fmla="*/ 1249834 h 1337138"/>
                  <a:gd name="connsiteX58" fmla="*/ 179204 w 1989624"/>
                  <a:gd name="connsiteY58" fmla="*/ 1300378 h 1337138"/>
                  <a:gd name="connsiteX59" fmla="*/ 128660 w 1989624"/>
                  <a:gd name="connsiteY59" fmla="*/ 1332543 h 1337138"/>
                  <a:gd name="connsiteX60" fmla="*/ 64330 w 1989624"/>
                  <a:gd name="connsiteY60" fmla="*/ 1337138 h 1337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89624" h="1337138">
                    <a:moveTo>
                      <a:pt x="64330" y="1337138"/>
                    </a:moveTo>
                    <a:lnTo>
                      <a:pt x="13785" y="1304973"/>
                    </a:lnTo>
                    <a:lnTo>
                      <a:pt x="0" y="1291188"/>
                    </a:lnTo>
                    <a:lnTo>
                      <a:pt x="4595" y="1222264"/>
                    </a:lnTo>
                    <a:lnTo>
                      <a:pt x="18380" y="1176314"/>
                    </a:lnTo>
                    <a:lnTo>
                      <a:pt x="45950" y="1121174"/>
                    </a:lnTo>
                    <a:lnTo>
                      <a:pt x="147039" y="1043060"/>
                    </a:lnTo>
                    <a:lnTo>
                      <a:pt x="197584" y="997110"/>
                    </a:lnTo>
                    <a:lnTo>
                      <a:pt x="298674" y="951160"/>
                    </a:lnTo>
                    <a:lnTo>
                      <a:pt x="372193" y="891425"/>
                    </a:lnTo>
                    <a:lnTo>
                      <a:pt x="491663" y="817906"/>
                    </a:lnTo>
                    <a:lnTo>
                      <a:pt x="569777" y="771956"/>
                    </a:lnTo>
                    <a:lnTo>
                      <a:pt x="615727" y="735196"/>
                    </a:lnTo>
                    <a:lnTo>
                      <a:pt x="680057" y="684652"/>
                    </a:lnTo>
                    <a:lnTo>
                      <a:pt x="744386" y="657082"/>
                    </a:lnTo>
                    <a:lnTo>
                      <a:pt x="822501" y="624917"/>
                    </a:lnTo>
                    <a:lnTo>
                      <a:pt x="882235" y="588157"/>
                    </a:lnTo>
                    <a:lnTo>
                      <a:pt x="960350" y="555992"/>
                    </a:lnTo>
                    <a:lnTo>
                      <a:pt x="1061439" y="519232"/>
                    </a:lnTo>
                    <a:lnTo>
                      <a:pt x="1148744" y="468688"/>
                    </a:lnTo>
                    <a:lnTo>
                      <a:pt x="1190099" y="427333"/>
                    </a:lnTo>
                    <a:lnTo>
                      <a:pt x="1245238" y="395168"/>
                    </a:lnTo>
                    <a:lnTo>
                      <a:pt x="1309568" y="381383"/>
                    </a:lnTo>
                    <a:lnTo>
                      <a:pt x="1341733" y="330839"/>
                    </a:lnTo>
                    <a:lnTo>
                      <a:pt x="1419848" y="303269"/>
                    </a:lnTo>
                    <a:lnTo>
                      <a:pt x="1470392" y="266509"/>
                    </a:lnTo>
                    <a:lnTo>
                      <a:pt x="1571482" y="229749"/>
                    </a:lnTo>
                    <a:lnTo>
                      <a:pt x="1667976" y="174609"/>
                    </a:lnTo>
                    <a:lnTo>
                      <a:pt x="1769066" y="82710"/>
                    </a:lnTo>
                    <a:lnTo>
                      <a:pt x="1824205" y="41355"/>
                    </a:lnTo>
                    <a:lnTo>
                      <a:pt x="1874750" y="0"/>
                    </a:lnTo>
                    <a:lnTo>
                      <a:pt x="1934485" y="0"/>
                    </a:lnTo>
                    <a:lnTo>
                      <a:pt x="1971245" y="22975"/>
                    </a:lnTo>
                    <a:lnTo>
                      <a:pt x="1989624" y="50545"/>
                    </a:lnTo>
                    <a:lnTo>
                      <a:pt x="1980434" y="124065"/>
                    </a:lnTo>
                    <a:lnTo>
                      <a:pt x="1948270" y="179204"/>
                    </a:lnTo>
                    <a:lnTo>
                      <a:pt x="1897725" y="206774"/>
                    </a:lnTo>
                    <a:lnTo>
                      <a:pt x="1828800" y="257319"/>
                    </a:lnTo>
                    <a:lnTo>
                      <a:pt x="1764471" y="312459"/>
                    </a:lnTo>
                    <a:lnTo>
                      <a:pt x="1709331" y="363003"/>
                    </a:lnTo>
                    <a:lnTo>
                      <a:pt x="1617431" y="408953"/>
                    </a:lnTo>
                    <a:lnTo>
                      <a:pt x="1543912" y="459498"/>
                    </a:lnTo>
                    <a:lnTo>
                      <a:pt x="1442822" y="496258"/>
                    </a:lnTo>
                    <a:lnTo>
                      <a:pt x="1337138" y="537612"/>
                    </a:lnTo>
                    <a:lnTo>
                      <a:pt x="1240643" y="583562"/>
                    </a:lnTo>
                    <a:lnTo>
                      <a:pt x="1171719" y="597347"/>
                    </a:lnTo>
                    <a:lnTo>
                      <a:pt x="1107389" y="661677"/>
                    </a:lnTo>
                    <a:lnTo>
                      <a:pt x="1043060" y="698437"/>
                    </a:lnTo>
                    <a:lnTo>
                      <a:pt x="951160" y="748981"/>
                    </a:lnTo>
                    <a:lnTo>
                      <a:pt x="836286" y="831691"/>
                    </a:lnTo>
                    <a:lnTo>
                      <a:pt x="758171" y="854666"/>
                    </a:lnTo>
                    <a:lnTo>
                      <a:pt x="675462" y="914400"/>
                    </a:lnTo>
                    <a:lnTo>
                      <a:pt x="611132" y="955755"/>
                    </a:lnTo>
                    <a:lnTo>
                      <a:pt x="523827" y="1015490"/>
                    </a:lnTo>
                    <a:lnTo>
                      <a:pt x="445713" y="1066035"/>
                    </a:lnTo>
                    <a:lnTo>
                      <a:pt x="358408" y="1116579"/>
                    </a:lnTo>
                    <a:lnTo>
                      <a:pt x="289484" y="1190099"/>
                    </a:lnTo>
                    <a:lnTo>
                      <a:pt x="225154" y="1249834"/>
                    </a:lnTo>
                    <a:lnTo>
                      <a:pt x="179204" y="1300378"/>
                    </a:lnTo>
                    <a:lnTo>
                      <a:pt x="128660" y="1332543"/>
                    </a:lnTo>
                    <a:lnTo>
                      <a:pt x="64330" y="1337138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Elipsa 26"/>
            <p:cNvSpPr/>
            <p:nvPr/>
          </p:nvSpPr>
          <p:spPr bwMode="auto">
            <a:xfrm>
              <a:off x="5032061" y="1676185"/>
              <a:ext cx="157088" cy="15299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4510021" y="1278777"/>
              <a:ext cx="90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pl-PL" sz="2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</a:p>
          </p:txBody>
        </p:sp>
      </p:grpSp>
      <p:sp>
        <p:nvSpPr>
          <p:cNvPr id="26" name="Prostokąt 25"/>
          <p:cNvSpPr/>
          <p:nvPr/>
        </p:nvSpPr>
        <p:spPr bwMode="auto">
          <a:xfrm>
            <a:off x="3112045" y="4540652"/>
            <a:ext cx="306792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</a:endParaRP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xmlns="" id="{708DDE60-C0E7-7346-849D-1239CC65DDB3}"/>
              </a:ext>
            </a:extLst>
          </p:cNvPr>
          <p:cNvGrpSpPr/>
          <p:nvPr/>
        </p:nvGrpSpPr>
        <p:grpSpPr>
          <a:xfrm>
            <a:off x="-2130052" y="407829"/>
            <a:ext cx="9328150" cy="6072187"/>
            <a:chOff x="-1985001" y="341547"/>
            <a:chExt cx="9328150" cy="6072187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xmlns="" id="{8FECBCC7-66E2-0741-9705-C845FA870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85001" y="341547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Elipsa 26">
              <a:extLst>
                <a:ext uri="{FF2B5EF4-FFF2-40B4-BE49-F238E27FC236}">
                  <a16:creationId xmlns:a16="http://schemas.microsoft.com/office/drawing/2014/main" xmlns="" id="{522D3A8B-093E-464A-82BC-09B7137D5E66}"/>
                </a:ext>
              </a:extLst>
            </p:cNvPr>
            <p:cNvSpPr/>
            <p:nvPr/>
          </p:nvSpPr>
          <p:spPr bwMode="auto">
            <a:xfrm>
              <a:off x="4637738" y="1860413"/>
              <a:ext cx="157088" cy="15299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xmlns="" id="{8C9FCA36-AC2E-E645-A144-FCD8320BE8BE}"/>
                </a:ext>
              </a:extLst>
            </p:cNvPr>
            <p:cNvSpPr txBox="1"/>
            <p:nvPr/>
          </p:nvSpPr>
          <p:spPr>
            <a:xfrm>
              <a:off x="3966812" y="1449585"/>
              <a:ext cx="920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226</a:t>
              </a:r>
              <a:r>
                <a:rPr lang="pl-PL" sz="2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Ra</a:t>
              </a:r>
            </a:p>
          </p:txBody>
        </p:sp>
        <p:sp>
          <p:nvSpPr>
            <p:cNvPr id="55" name="Elipsa 26">
              <a:extLst>
                <a:ext uri="{FF2B5EF4-FFF2-40B4-BE49-F238E27FC236}">
                  <a16:creationId xmlns:a16="http://schemas.microsoft.com/office/drawing/2014/main" xmlns="" id="{5F447729-5BB1-DA4D-8B54-A349EA273471}"/>
                </a:ext>
              </a:extLst>
            </p:cNvPr>
            <p:cNvSpPr/>
            <p:nvPr/>
          </p:nvSpPr>
          <p:spPr bwMode="auto">
            <a:xfrm>
              <a:off x="4907513" y="1680417"/>
              <a:ext cx="157088" cy="15299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xmlns="" id="{0C26388A-6C7D-FC41-B5B6-60CBAD83127C}"/>
                </a:ext>
              </a:extLst>
            </p:cNvPr>
            <p:cNvSpPr txBox="1"/>
            <p:nvPr/>
          </p:nvSpPr>
          <p:spPr>
            <a:xfrm>
              <a:off x="4413094" y="1254903"/>
              <a:ext cx="90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230</a:t>
              </a:r>
              <a:r>
                <a:rPr lang="pl-PL" sz="2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</a:p>
          </p:txBody>
        </p:sp>
      </p:grpSp>
      <p:sp>
        <p:nvSpPr>
          <p:cNvPr id="9" name="Prostokąt 8"/>
          <p:cNvSpPr/>
          <p:nvPr/>
        </p:nvSpPr>
        <p:spPr bwMode="auto">
          <a:xfrm>
            <a:off x="8738713" y="4506062"/>
            <a:ext cx="306792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</a:endParaRP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xmlns="" id="{3937495F-AC0E-144F-B770-F31D47F8F59A}"/>
              </a:ext>
            </a:extLst>
          </p:cNvPr>
          <p:cNvSpPr/>
          <p:nvPr/>
        </p:nvSpPr>
        <p:spPr bwMode="auto">
          <a:xfrm>
            <a:off x="591237" y="4523357"/>
            <a:ext cx="306792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BC732668-DEFA-2946-BE92-18292AF79994}"/>
              </a:ext>
            </a:extLst>
          </p:cNvPr>
          <p:cNvSpPr txBox="1"/>
          <p:nvPr/>
        </p:nvSpPr>
        <p:spPr>
          <a:xfrm>
            <a:off x="938439" y="3486158"/>
            <a:ext cx="505267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D01E7CEA-9D9A-8E48-ACB5-0C580C7CED2C}"/>
              </a:ext>
            </a:extLst>
          </p:cNvPr>
          <p:cNvGrpSpPr/>
          <p:nvPr/>
        </p:nvGrpSpPr>
        <p:grpSpPr>
          <a:xfrm>
            <a:off x="10459215" y="1161390"/>
            <a:ext cx="748923" cy="514063"/>
            <a:chOff x="10459215" y="1161390"/>
            <a:chExt cx="748923" cy="514063"/>
          </a:xfrm>
        </p:grpSpPr>
        <p:sp>
          <p:nvSpPr>
            <p:cNvPr id="53" name="Elipsa 26">
              <a:extLst>
                <a:ext uri="{FF2B5EF4-FFF2-40B4-BE49-F238E27FC236}">
                  <a16:creationId xmlns:a16="http://schemas.microsoft.com/office/drawing/2014/main" xmlns="" id="{FA9FAA30-EDE0-5449-9134-E2DE306652ED}"/>
                </a:ext>
              </a:extLst>
            </p:cNvPr>
            <p:cNvSpPr/>
            <p:nvPr/>
          </p:nvSpPr>
          <p:spPr bwMode="auto">
            <a:xfrm>
              <a:off x="10697724" y="1522454"/>
              <a:ext cx="157088" cy="15299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xmlns="" id="{50E01FA7-42DC-1A46-B051-1D39C4BECD98}"/>
                </a:ext>
              </a:extLst>
            </p:cNvPr>
            <p:cNvSpPr txBox="1"/>
            <p:nvPr/>
          </p:nvSpPr>
          <p:spPr>
            <a:xfrm>
              <a:off x="10459215" y="1161390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235</a:t>
              </a:r>
              <a:r>
                <a:rPr lang="pl-PL" sz="2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</a:t>
              </a:r>
            </a:p>
          </p:txBody>
        </p:sp>
      </p:grpSp>
      <p:sp>
        <p:nvSpPr>
          <p:cNvPr id="57" name="Text Box 12">
            <a:extLst>
              <a:ext uri="{FF2B5EF4-FFF2-40B4-BE49-F238E27FC236}">
                <a16:creationId xmlns:a16="http://schemas.microsoft.com/office/drawing/2014/main" xmlns="" id="{C7EBDA52-36CA-1745-9670-49E9EDB4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392" y="909006"/>
            <a:ext cx="3523722" cy="584775"/>
          </a:xfrm>
          <a:prstGeom prst="rect">
            <a:avLst/>
          </a:prstGeom>
          <a:solidFill>
            <a:schemeClr val="tx1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1600" b="1" dirty="0">
                <a:solidFill>
                  <a:srgbClr val="7030A0"/>
                </a:solidFill>
                <a:latin typeface="Arial" charset="0"/>
              </a:rPr>
              <a:t>Fast-</a:t>
            </a: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neutron-induced fission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of radioactive targets </a:t>
            </a:r>
            <a:r>
              <a:rPr lang="en-US" sz="1600" b="1" baseline="30000" dirty="0">
                <a:solidFill>
                  <a:srgbClr val="FF0000"/>
                </a:solidFill>
                <a:latin typeface="Arial" charset="0"/>
              </a:rPr>
              <a:t>23</a:t>
            </a:r>
            <a:r>
              <a:rPr lang="pl-PL" sz="1600" b="1" baseline="30000" dirty="0">
                <a:solidFill>
                  <a:srgbClr val="FF0000"/>
                </a:solidFill>
                <a:latin typeface="Arial" charset="0"/>
              </a:rPr>
              <a:t>0</a:t>
            </a:r>
            <a:r>
              <a:rPr lang="pl-PL" sz="1600" b="1" dirty="0">
                <a:solidFill>
                  <a:srgbClr val="FF0000"/>
                </a:solidFill>
                <a:latin typeface="Arial" charset="0"/>
              </a:rPr>
              <a:t>Th, </a:t>
            </a:r>
            <a:r>
              <a:rPr lang="pl-PL" sz="1600" b="1" baseline="30000" dirty="0">
                <a:solidFill>
                  <a:srgbClr val="FF0000"/>
                </a:solidFill>
                <a:latin typeface="Arial" charset="0"/>
              </a:rPr>
              <a:t>226</a:t>
            </a:r>
            <a:r>
              <a:rPr lang="pl-PL" sz="1600" b="1" dirty="0">
                <a:solidFill>
                  <a:srgbClr val="FF0000"/>
                </a:solidFill>
                <a:latin typeface="Arial" charset="0"/>
              </a:rPr>
              <a:t>Ra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9571843" y="626146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</a:rPr>
              <a:t>Courtesy</a:t>
            </a:r>
            <a:r>
              <a:rPr lang="pl-PL" dirty="0" smtClean="0">
                <a:solidFill>
                  <a:schemeClr val="bg1"/>
                </a:solidFill>
              </a:rPr>
              <a:t> of B. Fornal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89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9" grpId="0" animBg="1"/>
      <p:bldP spid="52" grpId="0" animBg="1"/>
      <p:bldP spid="3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5" y="1528467"/>
            <a:ext cx="3352105" cy="200788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6" y="3624584"/>
            <a:ext cx="3301684" cy="1977688"/>
          </a:xfrm>
          <a:prstGeom prst="rect">
            <a:avLst/>
          </a:prstGeom>
        </p:spPr>
      </p:pic>
      <p:grpSp>
        <p:nvGrpSpPr>
          <p:cNvPr id="9" name="Grupa 8"/>
          <p:cNvGrpSpPr/>
          <p:nvPr/>
        </p:nvGrpSpPr>
        <p:grpSpPr>
          <a:xfrm>
            <a:off x="2968472" y="1623833"/>
            <a:ext cx="9131062" cy="5101523"/>
            <a:chOff x="214274" y="2255622"/>
            <a:chExt cx="10520581" cy="589468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274" y="2255622"/>
              <a:ext cx="10487025" cy="1028700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830" y="3254460"/>
              <a:ext cx="10410825" cy="2038350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780" y="5292810"/>
              <a:ext cx="10506075" cy="2857500"/>
            </a:xfrm>
            <a:prstGeom prst="rect">
              <a:avLst/>
            </a:prstGeom>
          </p:spPr>
        </p:pic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280" y="35812"/>
            <a:ext cx="6105525" cy="1733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6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2" y="225792"/>
            <a:ext cx="7416824" cy="4703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848" y="2345948"/>
            <a:ext cx="4373685" cy="288199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E6B34B07-0024-6E4C-9E5C-9C6B1C083883}"/>
              </a:ext>
            </a:extLst>
          </p:cNvPr>
          <p:cNvSpPr txBox="1"/>
          <p:nvPr/>
        </p:nvSpPr>
        <p:spPr>
          <a:xfrm>
            <a:off x="313782" y="5526901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„</a:t>
            </a:r>
            <a:r>
              <a:rPr lang="en-US" dirty="0"/>
              <a:t>Left” fragment stopped in the backing</a:t>
            </a:r>
          </a:p>
          <a:p>
            <a:r>
              <a:rPr lang="en-US" dirty="0"/>
              <a:t>→ Doppler free</a:t>
            </a:r>
            <a:r>
              <a:rPr lang="pl-PL" dirty="0"/>
              <a:t> </a:t>
            </a:r>
            <a:r>
              <a:rPr lang="pl-PL" dirty="0" err="1"/>
              <a:t>prompt</a:t>
            </a:r>
            <a:r>
              <a:rPr lang="en-US" dirty="0"/>
              <a:t> </a:t>
            </a:r>
            <a:r>
              <a:rPr lang="el-GR" dirty="0"/>
              <a:t>γ </a:t>
            </a:r>
            <a:r>
              <a:rPr lang="en-US" dirty="0"/>
              <a:t>detection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CFE5EDC-881F-834E-84B5-F290074A1038}"/>
              </a:ext>
            </a:extLst>
          </p:cNvPr>
          <p:cNvSpPr txBox="1"/>
          <p:nvPr/>
        </p:nvSpPr>
        <p:spPr>
          <a:xfrm>
            <a:off x="6043021" y="5526900"/>
            <a:ext cx="457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„Right</a:t>
            </a:r>
            <a:r>
              <a:rPr lang="en-US" dirty="0"/>
              <a:t>” fragment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fly</a:t>
            </a:r>
            <a:r>
              <a:rPr lang="pl-PL" dirty="0"/>
              <a:t> to the </a:t>
            </a:r>
            <a:r>
              <a:rPr lang="pl-PL" dirty="0" err="1"/>
              <a:t>spectrometer</a:t>
            </a:r>
            <a:endParaRPr lang="en-US" dirty="0"/>
          </a:p>
          <a:p>
            <a:r>
              <a:rPr lang="en-US" dirty="0"/>
              <a:t>→ </a:t>
            </a:r>
            <a:r>
              <a:rPr lang="pl-PL" dirty="0"/>
              <a:t>A, Z </a:t>
            </a:r>
            <a:r>
              <a:rPr lang="pl-PL" dirty="0" err="1"/>
              <a:t>determination</a:t>
            </a:r>
            <a:r>
              <a:rPr lang="pl-PL" dirty="0"/>
              <a:t>; </a:t>
            </a:r>
            <a:r>
              <a:rPr lang="pl-PL" dirty="0" err="1"/>
              <a:t>delayed</a:t>
            </a:r>
            <a:r>
              <a:rPr lang="en-US" dirty="0"/>
              <a:t> </a:t>
            </a:r>
            <a:r>
              <a:rPr lang="el-GR" dirty="0"/>
              <a:t>γ </a:t>
            </a:r>
            <a:r>
              <a:rPr lang="pl-PL" dirty="0" err="1"/>
              <a:t>spectroscopy</a:t>
            </a:r>
            <a:endParaRPr lang="en-US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73FF3192-D088-154D-9609-028CA5E5511A}"/>
              </a:ext>
            </a:extLst>
          </p:cNvPr>
          <p:cNvCxnSpPr>
            <a:cxnSpLocks/>
          </p:cNvCxnSpPr>
          <p:nvPr/>
        </p:nvCxnSpPr>
        <p:spPr>
          <a:xfrm flipV="1">
            <a:off x="4009462" y="5891664"/>
            <a:ext cx="1922871" cy="1554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501CE6F2-69A3-E441-9EE1-AE5DCD36DDD3}"/>
              </a:ext>
            </a:extLst>
          </p:cNvPr>
          <p:cNvSpPr txBox="1"/>
          <p:nvPr/>
        </p:nvSpPr>
        <p:spPr>
          <a:xfrm>
            <a:off x="4328103" y="5480734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coincidences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7745172" y="930265"/>
            <a:ext cx="4277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Gas-filled</a:t>
            </a:r>
            <a:r>
              <a:rPr lang="pl-PL" sz="2800" dirty="0">
                <a:solidFill>
                  <a:srgbClr val="FFFF00"/>
                </a:solidFill>
                <a:latin typeface="Britannic Bold" panose="020B0903060703020204" pitchFamily="34" charset="0"/>
              </a:rPr>
              <a:t> magnet </a:t>
            </a:r>
            <a:r>
              <a:rPr lang="pl-PL" sz="28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concept</a:t>
            </a:r>
            <a:endParaRPr lang="pl-PL" sz="2800" dirty="0">
              <a:solidFill>
                <a:srgbClr val="FFFF00"/>
              </a:solidFill>
              <a:latin typeface="Britannic Bold" panose="020B0903060703020204" pitchFamily="34" charset="0"/>
            </a:endParaRPr>
          </a:p>
          <a:p>
            <a:r>
              <a:rPr lang="pl-PL" sz="1200" dirty="0">
                <a:solidFill>
                  <a:srgbClr val="FFFF00"/>
                </a:solidFill>
              </a:rPr>
              <a:t>(</a:t>
            </a:r>
            <a:r>
              <a:rPr lang="da-DK" sz="1200" dirty="0">
                <a:solidFill>
                  <a:srgbClr val="FFFF00"/>
                </a:solidFill>
              </a:rPr>
              <a:t>P. Armbruster et al., Nucl. Instr. Meth 137</a:t>
            </a:r>
            <a:r>
              <a:rPr lang="pl-PL" sz="1200" dirty="0">
                <a:solidFill>
                  <a:srgbClr val="FFFF00"/>
                </a:solidFill>
              </a:rPr>
              <a:t>, 103</a:t>
            </a:r>
            <a:r>
              <a:rPr lang="da-DK" sz="1200" dirty="0">
                <a:solidFill>
                  <a:srgbClr val="FFFF00"/>
                </a:solidFill>
              </a:rPr>
              <a:t> (1976).</a:t>
            </a:r>
            <a:r>
              <a:rPr lang="pl-PL" sz="1200" dirty="0">
                <a:solidFill>
                  <a:srgbClr val="FFFF00"/>
                </a:solidFill>
              </a:rPr>
              <a:t>)</a:t>
            </a:r>
            <a:endParaRPr lang="en-US" sz="1200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686190" y="4869592"/>
            <a:ext cx="2002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err="1" smtClean="0">
                <a:solidFill>
                  <a:schemeClr val="bg1"/>
                </a:solidFill>
              </a:rPr>
              <a:t>Courtesy</a:t>
            </a:r>
            <a:r>
              <a:rPr lang="pl-PL" sz="1600" b="1" dirty="0" smtClean="0">
                <a:solidFill>
                  <a:schemeClr val="bg1"/>
                </a:solidFill>
              </a:rPr>
              <a:t> of  Y-H Kim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69" y="1735983"/>
            <a:ext cx="7713738" cy="48884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le tekstowe 5"/>
          <p:cNvSpPr txBox="1"/>
          <p:nvPr/>
        </p:nvSpPr>
        <p:spPr>
          <a:xfrm>
            <a:off x="8330338" y="1065777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b="1" dirty="0" err="1" smtClean="0">
                <a:solidFill>
                  <a:srgbClr val="FFFF00"/>
                </a:solidFill>
              </a:rPr>
              <a:t>Summary</a:t>
            </a:r>
            <a:r>
              <a:rPr lang="pl-PL" sz="3200" b="1" dirty="0" smtClean="0">
                <a:solidFill>
                  <a:srgbClr val="FFFF00"/>
                </a:solidFill>
              </a:rPr>
              <a:t> </a:t>
            </a:r>
            <a:r>
              <a:rPr lang="pl-PL" sz="3200" b="1" dirty="0" err="1" smtClean="0">
                <a:solidFill>
                  <a:srgbClr val="FFFF00"/>
                </a:solidFill>
              </a:rPr>
              <a:t>table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29" y="107731"/>
            <a:ext cx="6105525" cy="1733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38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38729" y="80457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err="1" smtClean="0">
                <a:solidFill>
                  <a:srgbClr val="FFFF00"/>
                </a:solidFill>
              </a:rPr>
              <a:t>Summary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243140" y="1153874"/>
            <a:ext cx="7476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Gamma spectroscopy of neutron-rich isotopes produced in fission </a:t>
            </a:r>
            <a:r>
              <a:rPr lang="en-US" dirty="0" smtClean="0"/>
              <a:t>process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</a:t>
            </a:r>
            <a:r>
              <a:rPr lang="en-US" dirty="0"/>
              <a:t>is powerful tool in nuclear structure studies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243140" y="1937534"/>
            <a:ext cx="641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rich history and ongoing development of fission experiments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528057" y="3384138"/>
            <a:ext cx="848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fast-</a:t>
            </a:r>
            <a:r>
              <a:rPr lang="pl-PL" dirty="0" err="1" smtClean="0"/>
              <a:t>nautron</a:t>
            </a:r>
            <a:r>
              <a:rPr lang="pl-PL" dirty="0" smtClean="0"/>
              <a:t>-</a:t>
            </a:r>
            <a:r>
              <a:rPr lang="pl-PL" dirty="0" err="1" smtClean="0"/>
              <a:t>induced</a:t>
            </a:r>
            <a:r>
              <a:rPr lang="pl-PL" dirty="0" smtClean="0"/>
              <a:t> </a:t>
            </a:r>
            <a:r>
              <a:rPr lang="pl-PL" dirty="0" err="1" smtClean="0"/>
              <a:t>fission</a:t>
            </a:r>
            <a:r>
              <a:rPr lang="pl-PL" dirty="0" smtClean="0"/>
              <a:t> of </a:t>
            </a:r>
            <a:r>
              <a:rPr lang="pl-PL" baseline="30000" dirty="0" smtClean="0"/>
              <a:t>232</a:t>
            </a:r>
            <a:r>
              <a:rPr lang="pl-PL" dirty="0" smtClean="0"/>
              <a:t>Th and </a:t>
            </a:r>
            <a:r>
              <a:rPr lang="pl-PL" baseline="30000" dirty="0" smtClean="0"/>
              <a:t>238</a:t>
            </a:r>
            <a:r>
              <a:rPr lang="pl-PL" dirty="0" smtClean="0"/>
              <a:t>U target ( </a:t>
            </a:r>
            <a:r>
              <a:rPr lang="fr-FR" i="1" dirty="0" smtClean="0"/>
              <a:t>IJCLab</a:t>
            </a:r>
            <a:r>
              <a:rPr lang="pl-PL" dirty="0" smtClean="0"/>
              <a:t> Orsay with v-</a:t>
            </a:r>
            <a:r>
              <a:rPr lang="pl-PL" dirty="0" err="1" smtClean="0"/>
              <a:t>ball</a:t>
            </a:r>
            <a:r>
              <a:rPr lang="pl-PL" dirty="0" smtClean="0"/>
              <a:t> </a:t>
            </a:r>
            <a:r>
              <a:rPr lang="pl-PL" dirty="0" err="1" smtClean="0"/>
              <a:t>array</a:t>
            </a:r>
            <a:r>
              <a:rPr lang="pl-PL" dirty="0" smtClean="0"/>
              <a:t>)</a:t>
            </a:r>
            <a:endParaRPr lang="en-US" i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528057" y="2877477"/>
            <a:ext cx="891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thermal</a:t>
            </a:r>
            <a:r>
              <a:rPr lang="pl-PL" dirty="0" smtClean="0"/>
              <a:t>-neutron-</a:t>
            </a:r>
            <a:r>
              <a:rPr lang="pl-PL" dirty="0" err="1" smtClean="0"/>
              <a:t>induced</a:t>
            </a:r>
            <a:r>
              <a:rPr lang="pl-PL" dirty="0" smtClean="0"/>
              <a:t> </a:t>
            </a:r>
            <a:r>
              <a:rPr lang="pl-PL" dirty="0" err="1" smtClean="0"/>
              <a:t>fission</a:t>
            </a:r>
            <a:r>
              <a:rPr lang="pl-PL" dirty="0" smtClean="0"/>
              <a:t> of </a:t>
            </a:r>
            <a:r>
              <a:rPr lang="pl-PL" baseline="30000" dirty="0" smtClean="0"/>
              <a:t>233</a:t>
            </a:r>
            <a:r>
              <a:rPr lang="pl-PL" dirty="0" smtClean="0"/>
              <a:t>U and </a:t>
            </a:r>
            <a:r>
              <a:rPr lang="pl-PL" baseline="30000" dirty="0" smtClean="0"/>
              <a:t>235</a:t>
            </a:r>
            <a:r>
              <a:rPr lang="pl-PL" dirty="0" smtClean="0"/>
              <a:t>U </a:t>
            </a:r>
            <a:r>
              <a:rPr lang="pl-PL" dirty="0" err="1" smtClean="0"/>
              <a:t>targets</a:t>
            </a:r>
            <a:r>
              <a:rPr lang="pl-PL" dirty="0" smtClean="0"/>
              <a:t> (ILL Grenoble with FIPPS </a:t>
            </a:r>
            <a:r>
              <a:rPr lang="pl-PL" dirty="0" err="1" smtClean="0"/>
              <a:t>array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528057" y="2444195"/>
            <a:ext cx="656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spontanous</a:t>
            </a:r>
            <a:r>
              <a:rPr lang="pl-PL" dirty="0" smtClean="0"/>
              <a:t> </a:t>
            </a:r>
            <a:r>
              <a:rPr lang="pl-PL" dirty="0" err="1" smtClean="0"/>
              <a:t>fission</a:t>
            </a:r>
            <a:r>
              <a:rPr lang="pl-PL" dirty="0" smtClean="0"/>
              <a:t> of </a:t>
            </a:r>
            <a:r>
              <a:rPr lang="pl-PL" baseline="30000" dirty="0" smtClean="0"/>
              <a:t>252</a:t>
            </a:r>
            <a:r>
              <a:rPr lang="pl-PL" dirty="0" smtClean="0"/>
              <a:t>Cf and </a:t>
            </a:r>
            <a:r>
              <a:rPr lang="pl-PL" baseline="30000" dirty="0" smtClean="0"/>
              <a:t>248</a:t>
            </a:r>
            <a:r>
              <a:rPr lang="pl-PL" dirty="0" smtClean="0"/>
              <a:t>Cm (</a:t>
            </a:r>
            <a:r>
              <a:rPr lang="pl-PL" dirty="0" err="1" smtClean="0"/>
              <a:t>Gammasphare</a:t>
            </a:r>
            <a:r>
              <a:rPr lang="pl-PL" dirty="0" smtClean="0"/>
              <a:t>, </a:t>
            </a:r>
            <a:r>
              <a:rPr lang="pl-PL" dirty="0" err="1" smtClean="0"/>
              <a:t>Euroball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528056" y="3890799"/>
            <a:ext cx="385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measurements at NFS (GANIL)</a:t>
            </a:r>
            <a:endParaRPr lang="en-US" i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258294" y="4397460"/>
            <a:ext cx="709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Opportunity for </a:t>
            </a:r>
            <a:r>
              <a:rPr lang="pl-PL" dirty="0" smtClean="0"/>
              <a:t>D</a:t>
            </a:r>
            <a:r>
              <a:rPr lang="en-US" dirty="0" smtClean="0"/>
              <a:t>ONES </a:t>
            </a:r>
            <a:r>
              <a:rPr lang="en-US" dirty="0"/>
              <a:t>to become a world leader in nuclear </a:t>
            </a:r>
            <a:r>
              <a:rPr lang="pl-PL" dirty="0" err="1" smtClean="0"/>
              <a:t>structure</a:t>
            </a:r>
            <a:endParaRPr lang="en-US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1528056" y="4878737"/>
            <a:ext cx="422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High </a:t>
            </a:r>
            <a:r>
              <a:rPr lang="pl-PL" dirty="0" err="1"/>
              <a:t>intense</a:t>
            </a:r>
            <a:r>
              <a:rPr lang="pl-PL" dirty="0"/>
              <a:t> </a:t>
            </a:r>
            <a:r>
              <a:rPr lang="pl-PL" dirty="0" err="1"/>
              <a:t>pulsed</a:t>
            </a:r>
            <a:r>
              <a:rPr lang="pl-PL" dirty="0"/>
              <a:t> fast neutron </a:t>
            </a:r>
            <a:r>
              <a:rPr lang="pl-PL" dirty="0" err="1"/>
              <a:t>beam</a:t>
            </a:r>
            <a:endParaRPr lang="en-US" i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539896" y="5248069"/>
            <a:ext cx="552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Possibility of using many different radioactive targets</a:t>
            </a:r>
            <a:endParaRPr lang="en-US" i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528056" y="5659398"/>
            <a:ext cx="797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duration of measurements in respect to standard nuclear physics facilities</a:t>
            </a:r>
            <a:endParaRPr lang="en-US" i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1528056" y="6028730"/>
            <a:ext cx="538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Innovative</a:t>
            </a:r>
            <a:r>
              <a:rPr lang="pl-PL" dirty="0" smtClean="0"/>
              <a:t> </a:t>
            </a:r>
            <a:r>
              <a:rPr lang="pl-PL" dirty="0" err="1" smtClean="0"/>
              <a:t>technical</a:t>
            </a:r>
            <a:r>
              <a:rPr lang="pl-PL" dirty="0" smtClean="0"/>
              <a:t> </a:t>
            </a:r>
            <a:r>
              <a:rPr lang="pl-PL" dirty="0" err="1" smtClean="0"/>
              <a:t>solutions</a:t>
            </a:r>
            <a:r>
              <a:rPr lang="pl-PL" dirty="0"/>
              <a:t> </a:t>
            </a:r>
            <a:r>
              <a:rPr lang="pl-PL" dirty="0" err="1"/>
              <a:t>eg</a:t>
            </a:r>
            <a:r>
              <a:rPr lang="pl-PL" dirty="0"/>
              <a:t>. </a:t>
            </a:r>
            <a:r>
              <a:rPr lang="pl-PL" dirty="0" err="1"/>
              <a:t>gas-filled</a:t>
            </a:r>
            <a:r>
              <a:rPr lang="pl-PL" dirty="0"/>
              <a:t> </a:t>
            </a:r>
            <a:r>
              <a:rPr lang="pl-PL" dirty="0" smtClean="0"/>
              <a:t>magnet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945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 dirty="0">
              <a:latin typeface="Gill Sans MT" pitchFamily="34" charset="-18"/>
            </a:endParaRP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 dirty="0">
              <a:latin typeface="Gill Sans MT" pitchFamily="34" charset="-18"/>
            </a:endParaRPr>
          </a:p>
        </p:txBody>
      </p:sp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 dirty="0">
              <a:latin typeface="Gill Sans MT" pitchFamily="34" charset="-18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351584" y="173591"/>
            <a:ext cx="3766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</a:p>
        </p:txBody>
      </p:sp>
      <p:sp>
        <p:nvSpPr>
          <p:cNvPr id="4" name="Prostokąt 3"/>
          <p:cNvSpPr/>
          <p:nvPr/>
        </p:nvSpPr>
        <p:spPr>
          <a:xfrm>
            <a:off x="986468" y="999264"/>
            <a:ext cx="83656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Fornal</a:t>
            </a:r>
            <a:r>
              <a:rPr lang="pl-PL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W. Królas, A. Maj,  </a:t>
            </a:r>
            <a:r>
              <a:rPr lang="pl-PL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K. Gajewska, </a:t>
            </a:r>
            <a: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et al.</a:t>
            </a:r>
            <a:endParaRPr lang="pl-PL" sz="16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Institute of Nuclear Physics, Polish Academy of Sciences, Krakow, </a:t>
            </a:r>
            <a:r>
              <a:rPr lang="en-US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Poland</a:t>
            </a:r>
            <a: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600" dirty="0"/>
          </a:p>
          <a:p>
            <a:r>
              <a:rPr lang="en-US" sz="1600" b="1" dirty="0" smtClean="0">
                <a:solidFill>
                  <a:srgbClr val="FFFF00"/>
                </a:solidFill>
              </a:rPr>
              <a:t>D</a:t>
            </a:r>
            <a:r>
              <a:rPr lang="en-US" sz="1600" b="1" dirty="0">
                <a:solidFill>
                  <a:srgbClr val="FFFF00"/>
                </a:solidFill>
              </a:rPr>
              <a:t>. Cano-</a:t>
            </a:r>
            <a:r>
              <a:rPr lang="en-US" sz="1600" b="1" dirty="0" err="1">
                <a:solidFill>
                  <a:srgbClr val="FFFF00"/>
                </a:solidFill>
              </a:rPr>
              <a:t>Ott</a:t>
            </a:r>
            <a:r>
              <a:rPr lang="en-US" sz="1600" b="1" dirty="0">
                <a:solidFill>
                  <a:srgbClr val="FFFF00"/>
                </a:solidFill>
              </a:rPr>
              <a:t> and E. Mendoza </a:t>
            </a:r>
            <a:r>
              <a:rPr lang="en-US" sz="1600" i="1" dirty="0">
                <a:solidFill>
                  <a:srgbClr val="FFFF00"/>
                </a:solidFill>
              </a:rPr>
              <a:t>(CIEMAT, Madrid, Spain</a:t>
            </a:r>
            <a:r>
              <a:rPr lang="en-US" sz="1600" i="1" dirty="0" smtClean="0">
                <a:solidFill>
                  <a:srgbClr val="FFFF00"/>
                </a:solidFill>
              </a:rPr>
              <a:t>)</a:t>
            </a:r>
            <a:r>
              <a:rPr lang="pl-PL" sz="1600" i="1" dirty="0" smtClean="0">
                <a:solidFill>
                  <a:srgbClr val="FFFF00"/>
                </a:solidFill>
              </a:rPr>
              <a:t/>
            </a:r>
            <a:br>
              <a:rPr lang="pl-PL" sz="1600" i="1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C</a:t>
            </a:r>
            <a:r>
              <a:rPr lang="en-US" sz="1600" dirty="0">
                <a:solidFill>
                  <a:srgbClr val="FFFF00"/>
                </a:solidFill>
              </a:rPr>
              <a:t>. Guerrero </a:t>
            </a:r>
            <a:r>
              <a:rPr lang="en-US" sz="1600" i="1" dirty="0">
                <a:solidFill>
                  <a:srgbClr val="FFFF00"/>
                </a:solidFill>
              </a:rPr>
              <a:t>(University of </a:t>
            </a:r>
            <a:r>
              <a:rPr lang="en-US" sz="1600" i="1" dirty="0" err="1">
                <a:solidFill>
                  <a:srgbClr val="FFFF00"/>
                </a:solidFill>
              </a:rPr>
              <a:t>Sevilla</a:t>
            </a:r>
            <a:r>
              <a:rPr lang="en-US" sz="1600" i="1" dirty="0">
                <a:solidFill>
                  <a:srgbClr val="FFFF00"/>
                </a:solidFill>
              </a:rPr>
              <a:t>, Spain) </a:t>
            </a:r>
            <a:r>
              <a:rPr lang="pl-PL" sz="1600" i="1" dirty="0" smtClean="0">
                <a:solidFill>
                  <a:srgbClr val="FFFF00"/>
                </a:solidFill>
              </a:rPr>
              <a:t/>
            </a:r>
            <a:br>
              <a:rPr lang="pl-PL" sz="1600" i="1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C</a:t>
            </a:r>
            <a:r>
              <a:rPr lang="en-US" sz="1600" dirty="0">
                <a:solidFill>
                  <a:srgbClr val="FFFF00"/>
                </a:solidFill>
              </a:rPr>
              <a:t>. Domingo </a:t>
            </a:r>
            <a:r>
              <a:rPr lang="en-US" sz="1600" i="1" dirty="0">
                <a:solidFill>
                  <a:srgbClr val="FFFF00"/>
                </a:solidFill>
              </a:rPr>
              <a:t>(Institute for Corpuscular Physics, Spain</a:t>
            </a:r>
            <a:r>
              <a:rPr lang="en-US" sz="1600" i="1" dirty="0" smtClean="0">
                <a:solidFill>
                  <a:srgbClr val="FFFF00"/>
                </a:solidFill>
              </a:rPr>
              <a:t>)</a:t>
            </a:r>
            <a:r>
              <a:rPr lang="pl-PL" sz="1600" i="1" dirty="0" smtClean="0">
                <a:solidFill>
                  <a:srgbClr val="FFFF00"/>
                </a:solidFill>
              </a:rPr>
              <a:t/>
            </a:r>
            <a:br>
              <a:rPr lang="pl-PL" sz="1600" i="1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A</a:t>
            </a:r>
            <a:r>
              <a:rPr lang="en-US" sz="1600" dirty="0">
                <a:solidFill>
                  <a:srgbClr val="FFFF00"/>
                </a:solidFill>
              </a:rPr>
              <a:t>. </a:t>
            </a:r>
            <a:r>
              <a:rPr lang="en-US" sz="1600" dirty="0" err="1">
                <a:solidFill>
                  <a:srgbClr val="FFFF00"/>
                </a:solidFill>
              </a:rPr>
              <a:t>Lallena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i="1" dirty="0">
                <a:solidFill>
                  <a:srgbClr val="FFFF00"/>
                </a:solidFill>
              </a:rPr>
              <a:t>(University of Granada, Spain</a:t>
            </a:r>
            <a:r>
              <a:rPr lang="en-US" sz="1600" i="1" dirty="0" smtClean="0">
                <a:solidFill>
                  <a:srgbClr val="FFFF00"/>
                </a:solidFill>
              </a:rPr>
              <a:t>)</a:t>
            </a:r>
            <a:r>
              <a:rPr lang="pl-PL" sz="1600" i="1" dirty="0" smtClean="0">
                <a:solidFill>
                  <a:srgbClr val="FFFF00"/>
                </a:solidFill>
              </a:rPr>
              <a:t/>
            </a:r>
            <a:br>
              <a:rPr lang="pl-PL" sz="1600" i="1" dirty="0" smtClean="0">
                <a:solidFill>
                  <a:srgbClr val="FFFF00"/>
                </a:solidFill>
              </a:rPr>
            </a:br>
            <a:r>
              <a:rPr lang="pl-PL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pl-PL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N. Wilson, </a:t>
            </a:r>
            <a:r>
              <a:rPr lang="pl-PL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pl-PL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Lebois</a:t>
            </a:r>
            <a:r>
              <a:rPr lang="pl-PL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D. </a:t>
            </a:r>
            <a:r>
              <a:rPr lang="pl-PL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Thisse</a:t>
            </a:r>
            <a:r>
              <a:rPr lang="pl-PL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pl-PL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Jovancevic</a:t>
            </a:r>
            <a:r>
              <a:rPr lang="pl-PL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br>
              <a:rPr lang="pl-PL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IJCLab</a:t>
            </a:r>
            <a: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Orsay, France</a:t>
            </a:r>
          </a:p>
          <a:p>
            <a:endParaRPr lang="pl-PL" sz="16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Michelagnoli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  <a:r>
              <a:rPr lang="de-DE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Köster,</a:t>
            </a:r>
            <a:r>
              <a:rPr lang="pl-PL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Kandzia,</a:t>
            </a:r>
            <a:r>
              <a:rPr lang="pl-PL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H. </a:t>
            </a:r>
            <a:r>
              <a:rPr lang="de-DE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pl-PL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de-DE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Jentschel</a:t>
            </a:r>
            <a:r>
              <a:rPr lang="pl-PL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pl-PL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ILL, Grenoble, France</a:t>
            </a:r>
            <a:endParaRPr lang="pl-PL" sz="16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16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914018" y="4969582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Britannic Bold" pitchFamily="34" charset="0"/>
              </a:rPr>
              <a:t>Thank you </a:t>
            </a:r>
            <a:r>
              <a:rPr lang="pl-PL" sz="3200" dirty="0">
                <a:solidFill>
                  <a:srgbClr val="FFFF00"/>
                </a:solidFill>
                <a:latin typeface="Britannic Bold" pitchFamily="34" charset="0"/>
              </a:rPr>
              <a:t/>
            </a:r>
            <a:br>
              <a:rPr lang="pl-PL" sz="3200" dirty="0">
                <a:solidFill>
                  <a:srgbClr val="FFFF00"/>
                </a:solidFill>
                <a:latin typeface="Britannic Bold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Britannic Bold" pitchFamily="34" charset="0"/>
              </a:rPr>
              <a:t>for your attention</a:t>
            </a:r>
            <a:endParaRPr lang="pl-PL" sz="3200" dirty="0">
              <a:solidFill>
                <a:srgbClr val="FFFF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7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58788" y="648070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err="1" smtClean="0"/>
              <a:t>Outline</a:t>
            </a:r>
            <a:r>
              <a:rPr lang="pl-PL" sz="2800" b="1" dirty="0" smtClean="0"/>
              <a:t>: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763480" y="1589103"/>
            <a:ext cx="466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Nuclear structure and gamma spectroscopy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63480" y="2191582"/>
            <a:ext cx="4378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Gamma spectroscopy of fission products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- </a:t>
            </a:r>
            <a:r>
              <a:rPr lang="pl-PL" dirty="0" err="1"/>
              <a:t>spontaneous</a:t>
            </a:r>
            <a:r>
              <a:rPr lang="pl-PL" dirty="0"/>
              <a:t> </a:t>
            </a:r>
            <a:r>
              <a:rPr lang="pl-PL" dirty="0" err="1"/>
              <a:t>fission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- </a:t>
            </a:r>
            <a:r>
              <a:rPr lang="pl-PL" dirty="0" err="1" smtClean="0"/>
              <a:t>thermal</a:t>
            </a:r>
            <a:r>
              <a:rPr lang="pl-PL" dirty="0" smtClean="0"/>
              <a:t>-neutron-</a:t>
            </a:r>
            <a:r>
              <a:rPr lang="pl-PL" dirty="0" err="1" smtClean="0"/>
              <a:t>induced</a:t>
            </a:r>
            <a:r>
              <a:rPr lang="pl-PL" dirty="0" smtClean="0"/>
              <a:t> </a:t>
            </a:r>
            <a:r>
              <a:rPr lang="pl-PL" dirty="0" err="1" smtClean="0"/>
              <a:t>fission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- fast-neutron-</a:t>
            </a:r>
            <a:r>
              <a:rPr lang="pl-PL" dirty="0" err="1" smtClean="0"/>
              <a:t>induced</a:t>
            </a:r>
            <a:r>
              <a:rPr lang="pl-PL" dirty="0" smtClean="0"/>
              <a:t> </a:t>
            </a:r>
            <a:r>
              <a:rPr lang="pl-PL" dirty="0" err="1" smtClean="0"/>
              <a:t>fission</a:t>
            </a:r>
            <a:endParaRPr lang="en-US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63480" y="3625058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/>
              <a:t>Fission</a:t>
            </a:r>
            <a:r>
              <a:rPr lang="pl-PL" dirty="0"/>
              <a:t> </a:t>
            </a:r>
            <a:r>
              <a:rPr lang="pl-PL" dirty="0" err="1"/>
              <a:t>experiments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smtClean="0"/>
              <a:t>DONES </a:t>
            </a:r>
            <a:r>
              <a:rPr lang="pl-PL" dirty="0"/>
              <a:t>– </a:t>
            </a:r>
            <a:r>
              <a:rPr lang="pl-PL" dirty="0" err="1"/>
              <a:t>concept</a:t>
            </a:r>
            <a:r>
              <a:rPr lang="pl-PL" dirty="0"/>
              <a:t> and </a:t>
            </a:r>
            <a:r>
              <a:rPr lang="pl-PL" dirty="0" err="1"/>
              <a:t>uniqueness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80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47875" y="272456"/>
            <a:ext cx="4277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>
                <a:latin typeface="Britannic Bold" panose="020B0903060703020204" pitchFamily="34" charset="0"/>
              </a:rPr>
              <a:t>Gas-filled</a:t>
            </a:r>
            <a:r>
              <a:rPr lang="pl-PL" sz="2800" dirty="0">
                <a:latin typeface="Britannic Bold" panose="020B0903060703020204" pitchFamily="34" charset="0"/>
              </a:rPr>
              <a:t> magnet </a:t>
            </a:r>
            <a:r>
              <a:rPr lang="pl-PL" sz="2800" dirty="0" err="1">
                <a:latin typeface="Britannic Bold" panose="020B0903060703020204" pitchFamily="34" charset="0"/>
              </a:rPr>
              <a:t>concept</a:t>
            </a:r>
            <a:endParaRPr lang="pl-PL" sz="2800" dirty="0">
              <a:latin typeface="Britannic Bold" panose="020B0903060703020204" pitchFamily="34" charset="0"/>
            </a:endParaRPr>
          </a:p>
          <a:p>
            <a:r>
              <a:rPr lang="pl-PL" sz="1200" dirty="0"/>
              <a:t>(</a:t>
            </a:r>
            <a:r>
              <a:rPr lang="da-DK" sz="1200" dirty="0"/>
              <a:t>P. Armbruster et al., Nucl. Instr. Meth 137</a:t>
            </a:r>
            <a:r>
              <a:rPr lang="pl-PL" sz="1200" dirty="0"/>
              <a:t>, 103</a:t>
            </a:r>
            <a:r>
              <a:rPr lang="da-DK" sz="1200" dirty="0"/>
              <a:t> (1976).</a:t>
            </a:r>
            <a:r>
              <a:rPr lang="pl-PL" sz="1200" dirty="0"/>
              <a:t>)</a:t>
            </a:r>
            <a:endParaRPr lang="en-US" sz="1200" dirty="0">
              <a:latin typeface="Britannic Bold" panose="020B0903060703020204" pitchFamily="34" charset="0"/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180380" y="2316173"/>
            <a:ext cx="3493125" cy="4545796"/>
            <a:chOff x="251520" y="980728"/>
            <a:chExt cx="3493125" cy="4545796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980728"/>
              <a:ext cx="3493125" cy="40998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pole tekstowe 3"/>
            <p:cNvSpPr txBox="1"/>
            <p:nvPr/>
          </p:nvSpPr>
          <p:spPr>
            <a:xfrm>
              <a:off x="467544" y="5157192"/>
              <a:ext cx="2099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Courtesy of </a:t>
              </a:r>
              <a:r>
                <a:rPr lang="pl-PL" dirty="0"/>
                <a:t>A. Blanc</a:t>
              </a:r>
              <a:endParaRPr lang="en-US" dirty="0"/>
            </a:p>
          </p:txBody>
        </p:sp>
      </p:grp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425" y="3588144"/>
            <a:ext cx="3116807" cy="3126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3631676" y="1083483"/>
            <a:ext cx="353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„</a:t>
            </a:r>
            <a:r>
              <a:rPr lang="en-US" dirty="0"/>
              <a:t>Left” fragment stopped in backing</a:t>
            </a:r>
          </a:p>
          <a:p>
            <a:r>
              <a:rPr lang="en-US" dirty="0"/>
              <a:t>→ Doppler free</a:t>
            </a:r>
            <a:r>
              <a:rPr lang="pl-PL" dirty="0"/>
              <a:t> </a:t>
            </a:r>
            <a:r>
              <a:rPr lang="pl-PL" dirty="0" err="1"/>
              <a:t>prompt</a:t>
            </a:r>
            <a:r>
              <a:rPr lang="en-US" dirty="0"/>
              <a:t> </a:t>
            </a:r>
            <a:r>
              <a:rPr lang="el-GR" dirty="0"/>
              <a:t>γ </a:t>
            </a:r>
            <a:r>
              <a:rPr lang="en-US" dirty="0"/>
              <a:t>detection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7368611" y="1083483"/>
            <a:ext cx="4575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„Right</a:t>
            </a:r>
            <a:r>
              <a:rPr lang="en-US" dirty="0"/>
              <a:t>” fragment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fly</a:t>
            </a:r>
            <a:r>
              <a:rPr lang="pl-PL" dirty="0"/>
              <a:t> to the </a:t>
            </a:r>
            <a:r>
              <a:rPr lang="pl-PL" dirty="0" err="1"/>
              <a:t>spectrometer</a:t>
            </a:r>
            <a:endParaRPr lang="en-US" dirty="0"/>
          </a:p>
          <a:p>
            <a:r>
              <a:rPr lang="en-US" dirty="0"/>
              <a:t>→ </a:t>
            </a:r>
            <a:r>
              <a:rPr lang="pl-PL" dirty="0"/>
              <a:t>A, Z </a:t>
            </a:r>
            <a:r>
              <a:rPr lang="pl-PL" dirty="0" err="1"/>
              <a:t>determination</a:t>
            </a:r>
            <a:r>
              <a:rPr lang="pl-PL" dirty="0"/>
              <a:t>; </a:t>
            </a:r>
            <a:r>
              <a:rPr lang="pl-PL" dirty="0" err="1"/>
              <a:t>daleyed</a:t>
            </a:r>
            <a:r>
              <a:rPr lang="en-US" dirty="0"/>
              <a:t> </a:t>
            </a:r>
            <a:r>
              <a:rPr lang="el-GR" dirty="0"/>
              <a:t>γ </a:t>
            </a:r>
            <a:r>
              <a:rPr lang="pl-PL" dirty="0" err="1"/>
              <a:t>spectroscopy</a:t>
            </a:r>
            <a:endParaRPr lang="en-US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6806026" y="1897242"/>
            <a:ext cx="720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/>
              <a:t>}</a:t>
            </a:r>
            <a:endParaRPr lang="en-US" sz="9600" dirty="0"/>
          </a:p>
        </p:txBody>
      </p:sp>
      <p:grpSp>
        <p:nvGrpSpPr>
          <p:cNvPr id="17" name="Grupa 16"/>
          <p:cNvGrpSpPr/>
          <p:nvPr/>
        </p:nvGrpSpPr>
        <p:grpSpPr>
          <a:xfrm>
            <a:off x="4799521" y="2018489"/>
            <a:ext cx="4936263" cy="1640366"/>
            <a:chOff x="6753407" y="2131507"/>
            <a:chExt cx="4936263" cy="1640366"/>
          </a:xfrm>
        </p:grpSpPr>
        <p:sp>
          <p:nvSpPr>
            <p:cNvPr id="8" name="pole tekstowe 7"/>
            <p:cNvSpPr txBox="1"/>
            <p:nvPr/>
          </p:nvSpPr>
          <p:spPr>
            <a:xfrm>
              <a:off x="6753407" y="2131507"/>
              <a:ext cx="1634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TOF </a:t>
              </a:r>
              <a:r>
                <a:rPr lang="en-US" dirty="0"/>
                <a:t>→</a:t>
              </a:r>
              <a:r>
                <a:rPr lang="pl-PL" dirty="0"/>
                <a:t> </a:t>
              </a:r>
              <a:r>
                <a:rPr lang="pl-PL" i="1" dirty="0"/>
                <a:t>v </a:t>
              </a:r>
              <a:r>
                <a:rPr lang="pl-PL" dirty="0"/>
                <a:t>(A, E)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pole tekstowe 9"/>
                <p:cNvSpPr txBox="1"/>
                <p:nvPr/>
              </p:nvSpPr>
              <p:spPr>
                <a:xfrm>
                  <a:off x="6794156" y="2562066"/>
                  <a:ext cx="876650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pl-PL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pl-PL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~</m:t>
                        </m:r>
                        <m:f>
                          <m:fPr>
                            <m:ctrlPr>
                              <a:rPr lang="pl-PL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num>
                          <m:den>
                            <m:sSup>
                              <m:sSupPr>
                                <m:ctrlPr>
                                  <a:rPr lang="pl-PL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l-PL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pl-PL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pole tekstowe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4156" y="2562066"/>
                  <a:ext cx="876650" cy="51860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pole tekstowe 10"/>
            <p:cNvSpPr txBox="1"/>
            <p:nvPr/>
          </p:nvSpPr>
          <p:spPr>
            <a:xfrm>
              <a:off x="7825008" y="2680729"/>
              <a:ext cx="1010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B</a:t>
              </a:r>
              <a:r>
                <a:rPr lang="el-GR" dirty="0"/>
                <a:t>ρ</a:t>
              </a:r>
              <a:r>
                <a:rPr lang="pl-PL" dirty="0"/>
                <a:t> (A, Z)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pole tekstowe 11"/>
                <p:cNvSpPr txBox="1"/>
                <p:nvPr/>
              </p:nvSpPr>
              <p:spPr>
                <a:xfrm>
                  <a:off x="7076537" y="3187482"/>
                  <a:ext cx="1068819" cy="5843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pl-PL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  <m:r>
                          <a:rPr lang="pl-P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pl-P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pl-P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pole tekstow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537" y="3187482"/>
                  <a:ext cx="1068819" cy="584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pole tekstowe 13"/>
            <p:cNvSpPr txBox="1"/>
            <p:nvPr/>
          </p:nvSpPr>
          <p:spPr>
            <a:xfrm>
              <a:off x="9443414" y="2636702"/>
              <a:ext cx="224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>
                  <a:solidFill>
                    <a:srgbClr val="FF0000"/>
                  </a:solidFill>
                </a:rPr>
                <a:t>A, E, Z for </a:t>
              </a:r>
              <a:r>
                <a:rPr lang="pl-PL" b="1" dirty="0" err="1">
                  <a:solidFill>
                    <a:srgbClr val="FF0000"/>
                  </a:solidFill>
                </a:rPr>
                <a:t>each</a:t>
              </a:r>
              <a:r>
                <a:rPr lang="pl-PL" b="1" dirty="0">
                  <a:solidFill>
                    <a:srgbClr val="FF0000"/>
                  </a:solidFill>
                </a:rPr>
                <a:t> </a:t>
              </a:r>
              <a:r>
                <a:rPr lang="pl-PL" b="1" dirty="0" err="1">
                  <a:solidFill>
                    <a:srgbClr val="FF0000"/>
                  </a:solidFill>
                </a:rPr>
                <a:t>track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240" y="3990025"/>
            <a:ext cx="3516460" cy="2622871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52" y="207168"/>
            <a:ext cx="3094033" cy="2053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28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AE42688-9796-40F5-1788-5F1855237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7" y="3439861"/>
            <a:ext cx="4796629" cy="3019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83C80AC-1F69-F51C-C6BB-0F952B5F6733}"/>
              </a:ext>
            </a:extLst>
          </p:cNvPr>
          <p:cNvSpPr txBox="1"/>
          <p:nvPr/>
        </p:nvSpPr>
        <p:spPr>
          <a:xfrm>
            <a:off x="923535" y="6459466"/>
            <a:ext cx="425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L.K. Peker et al., Phys. Lett. B36 (1971) 547.</a:t>
            </a:r>
            <a:endParaRPr lang="en-US" dirty="0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25C35721-1215-6766-60FA-F916459160DB}"/>
              </a:ext>
            </a:extLst>
          </p:cNvPr>
          <p:cNvGrpSpPr/>
          <p:nvPr/>
        </p:nvGrpSpPr>
        <p:grpSpPr>
          <a:xfrm>
            <a:off x="15166" y="160635"/>
            <a:ext cx="5795158" cy="4095563"/>
            <a:chOff x="15166" y="160635"/>
            <a:chExt cx="5795158" cy="4095563"/>
          </a:xfrm>
        </p:grpSpPr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xmlns="" id="{9F3CB75F-E2C9-0944-A294-483009E4EC92}"/>
                </a:ext>
              </a:extLst>
            </p:cNvPr>
            <p:cNvSpPr txBox="1"/>
            <p:nvPr/>
          </p:nvSpPr>
          <p:spPr>
            <a:xfrm>
              <a:off x="15166" y="3917644"/>
              <a:ext cx="5362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Philip Walker and </a:t>
              </a:r>
              <a:r>
                <a:rPr lang="en-US" sz="1600" dirty="0" err="1">
                  <a:solidFill>
                    <a:srgbClr val="FFFF00"/>
                  </a:solidFill>
                </a:rPr>
                <a:t>Zsolt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r>
                <a:rPr lang="en-US" sz="1600" dirty="0" err="1">
                  <a:solidFill>
                    <a:srgbClr val="FFFF00"/>
                  </a:solidFill>
                </a:rPr>
                <a:t>Podolyák</a:t>
              </a:r>
              <a:r>
                <a:rPr lang="pl-PL" sz="1600" dirty="0">
                  <a:solidFill>
                    <a:srgbClr val="FFFF00"/>
                  </a:solidFill>
                </a:rPr>
                <a:t>, </a:t>
              </a:r>
              <a:r>
                <a:rPr lang="en-US" sz="1600" dirty="0">
                  <a:solidFill>
                    <a:srgbClr val="FFFF00"/>
                  </a:solidFill>
                </a:rPr>
                <a:t>Phys. Scr.95</a:t>
              </a:r>
              <a:r>
                <a:rPr lang="pl-PL" sz="1600" dirty="0">
                  <a:solidFill>
                    <a:srgbClr val="FFFF00"/>
                  </a:solidFill>
                </a:rPr>
                <a:t>, </a:t>
              </a:r>
              <a:r>
                <a:rPr lang="en-US" sz="1600" dirty="0">
                  <a:solidFill>
                    <a:srgbClr val="FFFF00"/>
                  </a:solidFill>
                </a:rPr>
                <a:t>044004</a:t>
              </a:r>
              <a:r>
                <a:rPr lang="pl-PL" sz="1600" dirty="0">
                  <a:solidFill>
                    <a:srgbClr val="FFFF00"/>
                  </a:solidFill>
                </a:rPr>
                <a:t> (2020)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xmlns="" id="{6C1B3703-855D-E07E-E2B7-2DC4A23540C4}"/>
                </a:ext>
              </a:extLst>
            </p:cNvPr>
            <p:cNvGrpSpPr/>
            <p:nvPr/>
          </p:nvGrpSpPr>
          <p:grpSpPr>
            <a:xfrm>
              <a:off x="108867" y="160635"/>
              <a:ext cx="5701457" cy="3752489"/>
              <a:chOff x="438602" y="912150"/>
              <a:chExt cx="5701457" cy="3752489"/>
            </a:xfrm>
          </p:grpSpPr>
          <p:pic>
            <p:nvPicPr>
              <p:cNvPr id="9" name="Obraz 8">
                <a:extLst>
                  <a:ext uri="{FF2B5EF4-FFF2-40B4-BE49-F238E27FC236}">
                    <a16:creationId xmlns:a16="http://schemas.microsoft.com/office/drawing/2014/main" xmlns="" id="{1D16FBCA-4C97-564A-7AC4-9F56FCA7A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602" y="912150"/>
                <a:ext cx="5701457" cy="375248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0" name="Strzałka w prawo 7">
                <a:extLst>
                  <a:ext uri="{FF2B5EF4-FFF2-40B4-BE49-F238E27FC236}">
                    <a16:creationId xmlns:a16="http://schemas.microsoft.com/office/drawing/2014/main" xmlns="" id="{BB8E7E7A-F486-989C-F7CB-CDAC2284CD66}"/>
                  </a:ext>
                </a:extLst>
              </p:cNvPr>
              <p:cNvSpPr/>
              <p:nvPr/>
            </p:nvSpPr>
            <p:spPr>
              <a:xfrm rot="11191193">
                <a:off x="2583691" y="3675277"/>
                <a:ext cx="483080" cy="144634"/>
              </a:xfrm>
              <a:prstGeom prst="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lipsa 8">
                <a:extLst>
                  <a:ext uri="{FF2B5EF4-FFF2-40B4-BE49-F238E27FC236}">
                    <a16:creationId xmlns:a16="http://schemas.microsoft.com/office/drawing/2014/main" xmlns="" id="{F30C8EC4-DB06-DFB1-9E8C-68B66803461E}"/>
                  </a:ext>
                </a:extLst>
              </p:cNvPr>
              <p:cNvSpPr/>
              <p:nvPr/>
            </p:nvSpPr>
            <p:spPr>
              <a:xfrm>
                <a:off x="2225615" y="3536831"/>
                <a:ext cx="276045" cy="310040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xmlns="" id="{595CCBCA-C07B-C98E-A772-F6825C4AED4A}"/>
                  </a:ext>
                </a:extLst>
              </p:cNvPr>
              <p:cNvSpPr txBox="1"/>
              <p:nvPr/>
            </p:nvSpPr>
            <p:spPr>
              <a:xfrm>
                <a:off x="3076559" y="3536831"/>
                <a:ext cx="7222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 b="1" baseline="30000" dirty="0">
                    <a:solidFill>
                      <a:schemeClr val="bg1"/>
                    </a:solidFill>
                  </a:rPr>
                  <a:t>78</a:t>
                </a:r>
                <a:r>
                  <a:rPr lang="pl-PL" sz="2400" b="1" dirty="0">
                    <a:solidFill>
                      <a:schemeClr val="bg1"/>
                    </a:solidFill>
                  </a:rPr>
                  <a:t>Ni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Strzałka w prawo 10">
                <a:extLst>
                  <a:ext uri="{FF2B5EF4-FFF2-40B4-BE49-F238E27FC236}">
                    <a16:creationId xmlns:a16="http://schemas.microsoft.com/office/drawing/2014/main" xmlns="" id="{FE401CAC-07EF-5BE5-28EC-9E2AB70AEC7E}"/>
                  </a:ext>
                </a:extLst>
              </p:cNvPr>
              <p:cNvSpPr/>
              <p:nvPr/>
            </p:nvSpPr>
            <p:spPr>
              <a:xfrm rot="11191193">
                <a:off x="3557221" y="3070814"/>
                <a:ext cx="483080" cy="144634"/>
              </a:xfrm>
              <a:prstGeom prst="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Strzałka w prawo 11">
                <a:extLst>
                  <a:ext uri="{FF2B5EF4-FFF2-40B4-BE49-F238E27FC236}">
                    <a16:creationId xmlns:a16="http://schemas.microsoft.com/office/drawing/2014/main" xmlns="" id="{EEE90D33-22DC-E4C3-FD51-17A86A6B05EB}"/>
                  </a:ext>
                </a:extLst>
              </p:cNvPr>
              <p:cNvSpPr/>
              <p:nvPr/>
            </p:nvSpPr>
            <p:spPr>
              <a:xfrm rot="11191193">
                <a:off x="4875442" y="2050635"/>
                <a:ext cx="483080" cy="144634"/>
              </a:xfrm>
              <a:prstGeom prst="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xmlns="" id="{453EA7E7-CC15-A0C7-B616-4DECD5270558}"/>
                  </a:ext>
                </a:extLst>
              </p:cNvPr>
              <p:cNvSpPr txBox="1"/>
              <p:nvPr/>
            </p:nvSpPr>
            <p:spPr>
              <a:xfrm>
                <a:off x="5142485" y="2103637"/>
                <a:ext cx="9111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 b="1" baseline="30000" dirty="0">
                    <a:solidFill>
                      <a:schemeClr val="bg1"/>
                    </a:solidFill>
                  </a:rPr>
                  <a:t>208</a:t>
                </a:r>
                <a:r>
                  <a:rPr lang="pl-PL" sz="2400" b="1" dirty="0">
                    <a:solidFill>
                      <a:schemeClr val="bg1"/>
                    </a:solidFill>
                  </a:rPr>
                  <a:t>Pb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xmlns="" id="{F610A7E6-3C1A-FFDE-00FF-A75026AC279E}"/>
                  </a:ext>
                </a:extLst>
              </p:cNvPr>
              <p:cNvSpPr txBox="1"/>
              <p:nvPr/>
            </p:nvSpPr>
            <p:spPr>
              <a:xfrm>
                <a:off x="4046951" y="2908377"/>
                <a:ext cx="90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 b="1" baseline="30000" dirty="0">
                    <a:solidFill>
                      <a:schemeClr val="bg1"/>
                    </a:solidFill>
                  </a:rPr>
                  <a:t>132</a:t>
                </a:r>
                <a:r>
                  <a:rPr lang="pl-PL" sz="2400" b="1" dirty="0">
                    <a:solidFill>
                      <a:schemeClr val="bg1"/>
                    </a:solidFill>
                  </a:rPr>
                  <a:t>Sn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xmlns="" id="{ABFC45E2-327C-138D-EAA9-160D87D3131F}"/>
              </a:ext>
            </a:extLst>
          </p:cNvPr>
          <p:cNvGrpSpPr/>
          <p:nvPr/>
        </p:nvGrpSpPr>
        <p:grpSpPr>
          <a:xfrm>
            <a:off x="5283894" y="2059618"/>
            <a:ext cx="6771312" cy="4636431"/>
            <a:chOff x="5181908" y="2051830"/>
            <a:chExt cx="6771312" cy="4651480"/>
          </a:xfrm>
        </p:grpSpPr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xmlns="" id="{7A31F0BA-D391-E5EC-BA64-9D91B8DA0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1908" y="2051830"/>
              <a:ext cx="6771312" cy="46514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xmlns="" id="{B6ED4502-5555-3C92-6999-4C4113B30287}"/>
                </a:ext>
              </a:extLst>
            </p:cNvPr>
            <p:cNvSpPr txBox="1"/>
            <p:nvPr/>
          </p:nvSpPr>
          <p:spPr>
            <a:xfrm>
              <a:off x="9271461" y="6227164"/>
              <a:ext cx="2268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err="1">
                  <a:solidFill>
                    <a:schemeClr val="bg1"/>
                  </a:solidFill>
                </a:rPr>
                <a:t>Courtesy</a:t>
              </a:r>
              <a:r>
                <a:rPr lang="pl-PL" b="1" dirty="0">
                  <a:solidFill>
                    <a:schemeClr val="bg1"/>
                  </a:solidFill>
                </a:rPr>
                <a:t> of B. Fornal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3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4586" y="287151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Active </a:t>
            </a:r>
            <a:r>
              <a:rPr lang="en-US" sz="2800" b="1" dirty="0">
                <a:solidFill>
                  <a:srgbClr val="FFFF00"/>
                </a:solidFill>
              </a:rPr>
              <a:t>fission </a:t>
            </a:r>
            <a:r>
              <a:rPr lang="en-US" sz="2800" b="1" dirty="0" smtClean="0">
                <a:solidFill>
                  <a:srgbClr val="FFFF00"/>
                </a:solidFill>
              </a:rPr>
              <a:t>target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2" y="986299"/>
            <a:ext cx="4714875" cy="5133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092" y="548761"/>
            <a:ext cx="5533183" cy="4035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5836914" y="6062862"/>
            <a:ext cx="573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F. </a:t>
            </a:r>
            <a:r>
              <a:rPr lang="fr-FR" dirty="0" smtClean="0">
                <a:solidFill>
                  <a:srgbClr val="FFFF00"/>
                </a:solidFill>
              </a:rPr>
              <a:t>Kandzia</a:t>
            </a:r>
            <a:r>
              <a:rPr lang="pl-PL" dirty="0" smtClean="0">
                <a:solidFill>
                  <a:srgbClr val="FFFF00"/>
                </a:solidFill>
              </a:rPr>
              <a:t> (Ł. W . Iskra)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i="1" dirty="0">
                <a:solidFill>
                  <a:srgbClr val="FFFF00"/>
                </a:solidFill>
              </a:rPr>
              <a:t>et al.</a:t>
            </a:r>
            <a:r>
              <a:rPr lang="fr-FR" dirty="0">
                <a:solidFill>
                  <a:srgbClr val="FFFF00"/>
                </a:solidFill>
              </a:rPr>
              <a:t>, Eur. Phys. J. A </a:t>
            </a:r>
            <a:r>
              <a:rPr lang="fr-FR" b="1" dirty="0">
                <a:solidFill>
                  <a:srgbClr val="FFFF00"/>
                </a:solidFill>
              </a:rPr>
              <a:t>56</a:t>
            </a:r>
            <a:r>
              <a:rPr lang="fr-FR" dirty="0">
                <a:solidFill>
                  <a:srgbClr val="FFFF00"/>
                </a:solidFill>
              </a:rPr>
              <a:t>, 207 (2020).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8238478" y="736846"/>
            <a:ext cx="1550074" cy="4846793"/>
            <a:chOff x="8238478" y="736846"/>
            <a:chExt cx="1550074" cy="4846793"/>
          </a:xfrm>
        </p:grpSpPr>
        <p:sp>
          <p:nvSpPr>
            <p:cNvPr id="6" name="Prostokąt 5"/>
            <p:cNvSpPr/>
            <p:nvPr/>
          </p:nvSpPr>
          <p:spPr>
            <a:xfrm>
              <a:off x="8238478" y="736846"/>
              <a:ext cx="790112" cy="384748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Łącznik prosty ze strzałką 8"/>
            <p:cNvCxnSpPr/>
            <p:nvPr/>
          </p:nvCxnSpPr>
          <p:spPr>
            <a:xfrm>
              <a:off x="8673483" y="4509856"/>
              <a:ext cx="355107" cy="5948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ole tekstowe 11"/>
            <p:cNvSpPr txBox="1"/>
            <p:nvPr/>
          </p:nvSpPr>
          <p:spPr>
            <a:xfrm>
              <a:off x="8534683" y="5060419"/>
              <a:ext cx="1253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b="1" dirty="0" err="1"/>
                <a:t>F</a:t>
              </a:r>
              <a:r>
                <a:rPr lang="pl-PL" sz="2800" b="1" dirty="0" err="1" smtClean="0"/>
                <a:t>ission</a:t>
              </a:r>
              <a:endParaRPr lang="en-US" sz="2800" b="1" dirty="0"/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6974373" y="736845"/>
            <a:ext cx="1264104" cy="4793381"/>
            <a:chOff x="6974373" y="736845"/>
            <a:chExt cx="1264104" cy="4793381"/>
          </a:xfrm>
        </p:grpSpPr>
        <p:sp>
          <p:nvSpPr>
            <p:cNvPr id="7" name="Prostokąt 6"/>
            <p:cNvSpPr/>
            <p:nvPr/>
          </p:nvSpPr>
          <p:spPr>
            <a:xfrm>
              <a:off x="7763372" y="736845"/>
              <a:ext cx="475105" cy="3847487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Łącznik prosty ze strzałką 10"/>
            <p:cNvCxnSpPr/>
            <p:nvPr/>
          </p:nvCxnSpPr>
          <p:spPr>
            <a:xfrm flipH="1">
              <a:off x="7501631" y="4465468"/>
              <a:ext cx="363985" cy="541538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ole tekstowe 12"/>
            <p:cNvSpPr txBox="1"/>
            <p:nvPr/>
          </p:nvSpPr>
          <p:spPr>
            <a:xfrm>
              <a:off x="6974373" y="5007006"/>
              <a:ext cx="7889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α</a:t>
              </a:r>
              <a:r>
                <a:rPr lang="pl-PL" sz="2800" b="1" dirty="0" smtClean="0"/>
                <a:t>, </a:t>
              </a:r>
              <a:r>
                <a:rPr lang="el-GR" sz="2800" b="1" dirty="0" smtClean="0"/>
                <a:t>β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011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771377" y="1377057"/>
            <a:ext cx="7536532" cy="3445901"/>
            <a:chOff x="1202808" y="1641442"/>
            <a:chExt cx="7536532" cy="3445901"/>
          </a:xfrm>
        </p:grpSpPr>
        <p:grpSp>
          <p:nvGrpSpPr>
            <p:cNvPr id="7" name="Grupa 6"/>
            <p:cNvGrpSpPr>
              <a:grpSpLocks noChangeAspect="1"/>
            </p:cNvGrpSpPr>
            <p:nvPr/>
          </p:nvGrpSpPr>
          <p:grpSpPr>
            <a:xfrm>
              <a:off x="1513595" y="1716966"/>
              <a:ext cx="4991933" cy="2956008"/>
              <a:chOff x="1846439" y="2271600"/>
              <a:chExt cx="5396796" cy="3195750"/>
            </a:xfrm>
          </p:grpSpPr>
          <p:pic>
            <p:nvPicPr>
              <p:cNvPr id="62" name="Obraz 6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6" b="6179"/>
              <a:stretch/>
            </p:blipFill>
            <p:spPr>
              <a:xfrm>
                <a:off x="3732733" y="2273640"/>
                <a:ext cx="3510502" cy="1791765"/>
              </a:xfrm>
              <a:prstGeom prst="rect">
                <a:avLst/>
              </a:prstGeom>
            </p:spPr>
          </p:pic>
          <p:pic>
            <p:nvPicPr>
              <p:cNvPr id="63" name="Obraz 6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48"/>
              <a:stretch/>
            </p:blipFill>
            <p:spPr>
              <a:xfrm>
                <a:off x="1846439" y="2271600"/>
                <a:ext cx="2195554" cy="1909763"/>
              </a:xfrm>
              <a:prstGeom prst="rect">
                <a:avLst/>
              </a:prstGeom>
            </p:spPr>
          </p:pic>
          <p:pic>
            <p:nvPicPr>
              <p:cNvPr id="64" name="Obraz 6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881"/>
              <a:stretch/>
            </p:blipFill>
            <p:spPr>
              <a:xfrm>
                <a:off x="3332831" y="3669905"/>
                <a:ext cx="3509963" cy="1797445"/>
              </a:xfrm>
              <a:prstGeom prst="rect">
                <a:avLst/>
              </a:prstGeom>
            </p:spPr>
          </p:pic>
          <p:pic>
            <p:nvPicPr>
              <p:cNvPr id="65" name="Obraz 6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2" r="1" b="5881"/>
              <a:stretch/>
            </p:blipFill>
            <p:spPr>
              <a:xfrm>
                <a:off x="1846440" y="3669905"/>
                <a:ext cx="1795954" cy="1797445"/>
              </a:xfrm>
              <a:prstGeom prst="rect">
                <a:avLst/>
              </a:prstGeom>
            </p:spPr>
          </p:pic>
        </p:grpSp>
        <p:cxnSp>
          <p:nvCxnSpPr>
            <p:cNvPr id="8" name="Łącznik prostoliniowy 124"/>
            <p:cNvCxnSpPr/>
            <p:nvPr/>
          </p:nvCxnSpPr>
          <p:spPr bwMode="auto">
            <a:xfrm flipH="1" flipV="1">
              <a:off x="1384521" y="3379336"/>
              <a:ext cx="4847807" cy="6737"/>
            </a:xfrm>
            <a:prstGeom prst="line">
              <a:avLst/>
            </a:prstGeom>
            <a:solidFill>
              <a:srgbClr val="00FFFF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Łącznik prostoliniowy 125"/>
            <p:cNvCxnSpPr/>
            <p:nvPr/>
          </p:nvCxnSpPr>
          <p:spPr bwMode="auto">
            <a:xfrm flipH="1" flipV="1">
              <a:off x="1385127" y="3561917"/>
              <a:ext cx="4821460" cy="15206"/>
            </a:xfrm>
            <a:prstGeom prst="line">
              <a:avLst/>
            </a:prstGeom>
            <a:solidFill>
              <a:srgbClr val="00FFFF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Łącznik prostoliniowy 126"/>
            <p:cNvCxnSpPr/>
            <p:nvPr/>
          </p:nvCxnSpPr>
          <p:spPr bwMode="auto">
            <a:xfrm>
              <a:off x="1513596" y="2284856"/>
              <a:ext cx="0" cy="2469602"/>
            </a:xfrm>
            <a:prstGeom prst="line">
              <a:avLst/>
            </a:prstGeom>
            <a:solidFill>
              <a:srgbClr val="00FFFF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Łącznik prostoliniowy 127"/>
            <p:cNvCxnSpPr/>
            <p:nvPr/>
          </p:nvCxnSpPr>
          <p:spPr bwMode="auto">
            <a:xfrm>
              <a:off x="1693186" y="2284855"/>
              <a:ext cx="0" cy="2469602"/>
            </a:xfrm>
            <a:prstGeom prst="line">
              <a:avLst/>
            </a:prstGeom>
            <a:solidFill>
              <a:srgbClr val="00FFFF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Prostokąt 12"/>
            <p:cNvSpPr/>
            <p:nvPr/>
          </p:nvSpPr>
          <p:spPr bwMode="auto">
            <a:xfrm>
              <a:off x="1427758" y="1674920"/>
              <a:ext cx="360810" cy="5818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pl-PL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359907" y="4718011"/>
              <a:ext cx="44114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800" b="1" kern="0" dirty="0">
                  <a:solidFill>
                    <a:srgbClr val="3333CC"/>
                  </a:solidFill>
                  <a:latin typeface="Arial" charset="0"/>
                </a:rPr>
                <a:t>28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894734" y="465967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36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270580" y="465881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38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1764312" y="466589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523878" y="466589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34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634077" y="4661498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2142310" y="4663509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32</a:t>
              </a:r>
            </a:p>
          </p:txBody>
        </p:sp>
        <p:grpSp>
          <p:nvGrpSpPr>
            <p:cNvPr id="37" name="Grupa 36"/>
            <p:cNvGrpSpPr/>
            <p:nvPr/>
          </p:nvGrpSpPr>
          <p:grpSpPr>
            <a:xfrm>
              <a:off x="1202808" y="2429054"/>
              <a:ext cx="367215" cy="2255706"/>
              <a:chOff x="755313" y="2074325"/>
              <a:chExt cx="501759" cy="3082177"/>
            </a:xfrm>
          </p:grpSpPr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784969" y="2600376"/>
                <a:ext cx="46259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Ga</a:t>
                </a:r>
              </a:p>
            </p:txBody>
          </p:sp>
          <p:sp>
            <p:nvSpPr>
              <p:cNvPr id="48" name="Text Box 14"/>
              <p:cNvSpPr txBox="1">
                <a:spLocks noChangeArrowheads="1"/>
              </p:cNvSpPr>
              <p:nvPr/>
            </p:nvSpPr>
            <p:spPr bwMode="auto">
              <a:xfrm>
                <a:off x="793409" y="2861988"/>
                <a:ext cx="445074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Zn</a:t>
                </a:r>
              </a:p>
            </p:txBody>
          </p:sp>
          <p:sp>
            <p:nvSpPr>
              <p:cNvPr id="49" name="Text Box 15"/>
              <p:cNvSpPr txBox="1">
                <a:spLocks noChangeArrowheads="1"/>
              </p:cNvSpPr>
              <p:nvPr/>
            </p:nvSpPr>
            <p:spPr bwMode="auto">
              <a:xfrm>
                <a:off x="782316" y="2357372"/>
                <a:ext cx="46259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Ge</a:t>
                </a:r>
              </a:p>
            </p:txBody>
          </p:sp>
          <p:sp>
            <p:nvSpPr>
              <p:cNvPr id="50" name="Text Box 12"/>
              <p:cNvSpPr txBox="1">
                <a:spLocks noChangeArrowheads="1"/>
              </p:cNvSpPr>
              <p:nvPr/>
            </p:nvSpPr>
            <p:spPr bwMode="auto">
              <a:xfrm>
                <a:off x="784969" y="3349933"/>
                <a:ext cx="410029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Ni</a:t>
                </a:r>
              </a:p>
            </p:txBody>
          </p:sp>
          <p:sp>
            <p:nvSpPr>
              <p:cNvPr id="51" name="Text Box 6"/>
              <p:cNvSpPr txBox="1">
                <a:spLocks noChangeArrowheads="1"/>
              </p:cNvSpPr>
              <p:nvPr/>
            </p:nvSpPr>
            <p:spPr bwMode="auto">
              <a:xfrm>
                <a:off x="755313" y="4386863"/>
                <a:ext cx="427552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Cr</a:t>
                </a:r>
              </a:p>
            </p:txBody>
          </p:sp>
          <p:sp>
            <p:nvSpPr>
              <p:cNvPr id="52" name="Text Box 11"/>
              <p:cNvSpPr txBox="1">
                <a:spLocks noChangeArrowheads="1"/>
              </p:cNvSpPr>
              <p:nvPr/>
            </p:nvSpPr>
            <p:spPr bwMode="auto">
              <a:xfrm>
                <a:off x="792230" y="3872993"/>
                <a:ext cx="436313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Fe</a:t>
                </a:r>
              </a:p>
            </p:txBody>
          </p:sp>
          <p:sp>
            <p:nvSpPr>
              <p:cNvPr id="53" name="Text Box 13"/>
              <p:cNvSpPr txBox="1">
                <a:spLocks noChangeArrowheads="1"/>
              </p:cNvSpPr>
              <p:nvPr/>
            </p:nvSpPr>
            <p:spPr bwMode="auto">
              <a:xfrm>
                <a:off x="788977" y="4841095"/>
                <a:ext cx="39250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Ti</a:t>
                </a:r>
              </a:p>
            </p:txBody>
          </p:sp>
          <p:sp>
            <p:nvSpPr>
              <p:cNvPr id="54" name="Text Box 13"/>
              <p:cNvSpPr txBox="1">
                <a:spLocks noChangeArrowheads="1"/>
              </p:cNvSpPr>
              <p:nvPr/>
            </p:nvSpPr>
            <p:spPr bwMode="auto">
              <a:xfrm>
                <a:off x="808395" y="4621893"/>
                <a:ext cx="357461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55" name="Text Box 6"/>
              <p:cNvSpPr txBox="1">
                <a:spLocks noChangeArrowheads="1"/>
              </p:cNvSpPr>
              <p:nvPr/>
            </p:nvSpPr>
            <p:spPr bwMode="auto">
              <a:xfrm>
                <a:off x="776953" y="4137905"/>
                <a:ext cx="480119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Mn</a:t>
                </a:r>
              </a:p>
            </p:txBody>
          </p:sp>
          <p:sp>
            <p:nvSpPr>
              <p:cNvPr id="56" name="Text Box 11"/>
              <p:cNvSpPr txBox="1">
                <a:spLocks noChangeArrowheads="1"/>
              </p:cNvSpPr>
              <p:nvPr/>
            </p:nvSpPr>
            <p:spPr bwMode="auto">
              <a:xfrm>
                <a:off x="792230" y="3611543"/>
                <a:ext cx="46259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Co</a:t>
                </a:r>
              </a:p>
            </p:txBody>
          </p:sp>
          <p:sp>
            <p:nvSpPr>
              <p:cNvPr id="57" name="Text Box 12"/>
              <p:cNvSpPr txBox="1">
                <a:spLocks noChangeArrowheads="1"/>
              </p:cNvSpPr>
              <p:nvPr/>
            </p:nvSpPr>
            <p:spPr bwMode="auto">
              <a:xfrm>
                <a:off x="770970" y="3099748"/>
                <a:ext cx="462597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Cu</a:t>
                </a:r>
              </a:p>
            </p:txBody>
          </p:sp>
          <p:sp>
            <p:nvSpPr>
              <p:cNvPr id="58" name="Text Box 15"/>
              <p:cNvSpPr txBox="1">
                <a:spLocks noChangeArrowheads="1"/>
              </p:cNvSpPr>
              <p:nvPr/>
            </p:nvSpPr>
            <p:spPr bwMode="auto">
              <a:xfrm>
                <a:off x="792230" y="2074325"/>
                <a:ext cx="453836" cy="315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900" b="1" kern="0" dirty="0">
                    <a:solidFill>
                      <a:srgbClr val="C00000"/>
                    </a:solidFill>
                    <a:latin typeface="Arial" charset="0"/>
                  </a:rPr>
                  <a:t>As</a:t>
                </a:r>
              </a:p>
            </p:txBody>
          </p:sp>
        </p:grp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1645853" y="2256737"/>
              <a:ext cx="31130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800" b="1" kern="0" dirty="0">
                  <a:solidFill>
                    <a:srgbClr val="C00000"/>
                  </a:solidFill>
                  <a:latin typeface="Arial" charset="0"/>
                </a:rPr>
                <a:t>Se</a:t>
              </a: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1969363" y="2048349"/>
              <a:ext cx="31290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900" b="1" kern="0" dirty="0">
                  <a:solidFill>
                    <a:srgbClr val="C00000"/>
                  </a:solidFill>
                  <a:latin typeface="Arial" charset="0"/>
                </a:rPr>
                <a:t>Br</a:t>
              </a:r>
            </a:p>
          </p:txBody>
        </p:sp>
        <p:sp>
          <p:nvSpPr>
            <p:cNvPr id="40" name="Text Box 15"/>
            <p:cNvSpPr txBox="1">
              <a:spLocks noChangeArrowheads="1"/>
            </p:cNvSpPr>
            <p:nvPr/>
          </p:nvSpPr>
          <p:spPr bwMode="auto">
            <a:xfrm>
              <a:off x="2184789" y="1888491"/>
              <a:ext cx="29848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800" b="1" kern="0" dirty="0">
                  <a:solidFill>
                    <a:srgbClr val="C00000"/>
                  </a:solidFill>
                  <a:latin typeface="Arial" charset="0"/>
                </a:rPr>
                <a:t>Kr</a:t>
              </a: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2363417" y="1674920"/>
              <a:ext cx="320922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800" b="1" kern="0" dirty="0">
                  <a:solidFill>
                    <a:srgbClr val="C00000"/>
                  </a:solidFill>
                  <a:latin typeface="Arial" charset="0"/>
                </a:rPr>
                <a:t>Rb</a:t>
              </a: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4019017" y="4446680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42</a:t>
              </a: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4377260" y="4251673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44</a:t>
              </a: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4731201" y="4058310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46</a:t>
              </a: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5105844" y="3892245"/>
              <a:ext cx="3834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400" b="1" kern="0" dirty="0">
                  <a:solidFill>
                    <a:srgbClr val="000000"/>
                  </a:solidFill>
                  <a:latin typeface="Arial" charset="0"/>
                </a:rPr>
                <a:t>48</a:t>
              </a:r>
            </a:p>
          </p:txBody>
        </p:sp>
        <p:grpSp>
          <p:nvGrpSpPr>
            <p:cNvPr id="4" name="Grupa 3"/>
            <p:cNvGrpSpPr/>
            <p:nvPr/>
          </p:nvGrpSpPr>
          <p:grpSpPr>
            <a:xfrm>
              <a:off x="3732657" y="3021837"/>
              <a:ext cx="176616" cy="174006"/>
              <a:chOff x="3306813" y="2917653"/>
              <a:chExt cx="176616" cy="174006"/>
            </a:xfrm>
          </p:grpSpPr>
          <p:sp>
            <p:nvSpPr>
              <p:cNvPr id="5" name="Prostokąt 4"/>
              <p:cNvSpPr/>
              <p:nvPr/>
            </p:nvSpPr>
            <p:spPr bwMode="auto">
              <a:xfrm>
                <a:off x="3306813" y="2917653"/>
                <a:ext cx="176616" cy="174006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pl-PL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" name="pole tekstowe 5"/>
              <p:cNvSpPr txBox="1"/>
              <p:nvPr/>
            </p:nvSpPr>
            <p:spPr>
              <a:xfrm>
                <a:off x="3323674" y="2917653"/>
                <a:ext cx="144270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defRPr/>
                </a:pPr>
                <a:r>
                  <a:rPr lang="pl-PL" sz="500" kern="0" dirty="0">
                    <a:solidFill>
                      <a:srgbClr val="FFFFFF"/>
                    </a:solidFill>
                    <a:cs typeface="Arial" pitchFamily="34" charset="0"/>
                  </a:rPr>
                  <a:t>70Zn</a:t>
                </a:r>
              </a:p>
            </p:txBody>
          </p:sp>
        </p:grpSp>
        <p:pic>
          <p:nvPicPr>
            <p:cNvPr id="72" name="Obraz 71"/>
            <p:cNvPicPr>
              <a:picLocks noChangeAspect="1"/>
            </p:cNvPicPr>
            <p:nvPr/>
          </p:nvPicPr>
          <p:blipFill rotWithShape="1">
            <a:blip r:embed="rId10"/>
            <a:srcRect l="2909" t="30674" b="6288"/>
            <a:stretch/>
          </p:blipFill>
          <p:spPr>
            <a:xfrm>
              <a:off x="5568065" y="1716966"/>
              <a:ext cx="3171275" cy="1120304"/>
            </a:xfrm>
            <a:prstGeom prst="rect">
              <a:avLst/>
            </a:prstGeom>
          </p:spPr>
        </p:pic>
        <p:grpSp>
          <p:nvGrpSpPr>
            <p:cNvPr id="12" name="Grupa 11"/>
            <p:cNvGrpSpPr/>
            <p:nvPr/>
          </p:nvGrpSpPr>
          <p:grpSpPr>
            <a:xfrm>
              <a:off x="5516088" y="1641442"/>
              <a:ext cx="300161" cy="2658818"/>
              <a:chOff x="5900351" y="2031565"/>
              <a:chExt cx="410138" cy="3632986"/>
            </a:xfrm>
          </p:grpSpPr>
          <p:cxnSp>
            <p:nvCxnSpPr>
              <p:cNvPr id="59" name="Łącznik prostoliniowy 135"/>
              <p:cNvCxnSpPr/>
              <p:nvPr/>
            </p:nvCxnSpPr>
            <p:spPr bwMode="auto">
              <a:xfrm>
                <a:off x="5979871" y="2031566"/>
                <a:ext cx="0" cy="3374443"/>
              </a:xfrm>
              <a:prstGeom prst="line">
                <a:avLst/>
              </a:prstGeom>
              <a:solidFill>
                <a:srgbClr val="00FFFF"/>
              </a:solidFill>
              <a:ln w="3810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Łącznik prostoliniowy 136"/>
              <p:cNvCxnSpPr/>
              <p:nvPr/>
            </p:nvCxnSpPr>
            <p:spPr bwMode="auto">
              <a:xfrm>
                <a:off x="6225261" y="2031565"/>
                <a:ext cx="0" cy="3374443"/>
              </a:xfrm>
              <a:prstGeom prst="line">
                <a:avLst/>
              </a:prstGeom>
              <a:solidFill>
                <a:srgbClr val="00FFFF"/>
              </a:solidFill>
              <a:ln w="3810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1" name="Prostokąt 60"/>
              <p:cNvSpPr/>
              <p:nvPr/>
            </p:nvSpPr>
            <p:spPr bwMode="auto">
              <a:xfrm>
                <a:off x="5900351" y="5137878"/>
                <a:ext cx="410138" cy="526673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pl-PL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5475316" y="3841673"/>
              <a:ext cx="44114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pl-PL" sz="1800" b="1" kern="0" dirty="0">
                  <a:solidFill>
                    <a:srgbClr val="0070C0"/>
                  </a:solidFill>
                  <a:latin typeface="Arial" charset="0"/>
                </a:rPr>
                <a:t>50</a:t>
              </a:r>
            </a:p>
          </p:txBody>
        </p:sp>
        <p:grpSp>
          <p:nvGrpSpPr>
            <p:cNvPr id="68" name="Grupa 67"/>
            <p:cNvGrpSpPr/>
            <p:nvPr/>
          </p:nvGrpSpPr>
          <p:grpSpPr>
            <a:xfrm>
              <a:off x="5475313" y="3280784"/>
              <a:ext cx="400509" cy="408095"/>
              <a:chOff x="3029709" y="3868800"/>
              <a:chExt cx="360405" cy="408095"/>
            </a:xfrm>
          </p:grpSpPr>
          <p:sp>
            <p:nvSpPr>
              <p:cNvPr id="69" name="Oval 29"/>
              <p:cNvSpPr>
                <a:spLocks noChangeAspect="1" noChangeArrowheads="1"/>
              </p:cNvSpPr>
              <p:nvPr/>
            </p:nvSpPr>
            <p:spPr bwMode="auto">
              <a:xfrm>
                <a:off x="3029709" y="3868800"/>
                <a:ext cx="360405" cy="40809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 defTabSz="914400">
                  <a:defRPr/>
                </a:pPr>
                <a:endParaRPr lang="pl-PL" kern="0">
                  <a:solidFill>
                    <a:srgbClr val="FF0033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0" name="Text Box 30"/>
              <p:cNvSpPr txBox="1">
                <a:spLocks noChangeArrowheads="1"/>
              </p:cNvSpPr>
              <p:nvPr/>
            </p:nvSpPr>
            <p:spPr bwMode="auto">
              <a:xfrm>
                <a:off x="3057554" y="3942935"/>
                <a:ext cx="308693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hangingPunct="1">
                  <a:defRPr/>
                </a:pPr>
                <a:r>
                  <a:rPr lang="pl-PL" sz="1600" kern="0" baseline="30000" dirty="0">
                    <a:solidFill>
                      <a:srgbClr val="FFFFFF"/>
                    </a:solidFill>
                    <a:latin typeface="Arial" charset="0"/>
                  </a:rPr>
                  <a:t>78</a:t>
                </a:r>
                <a:r>
                  <a:rPr lang="pl-PL" sz="1600" kern="0" dirty="0">
                    <a:solidFill>
                      <a:srgbClr val="FFFFFF"/>
                    </a:solidFill>
                    <a:latin typeface="Arial" charset="0"/>
                  </a:rPr>
                  <a:t>Ni</a:t>
                </a:r>
              </a:p>
            </p:txBody>
          </p:sp>
        </p:grpSp>
        <p:sp>
          <p:nvSpPr>
            <p:cNvPr id="73" name="Prostokąt 72"/>
            <p:cNvSpPr/>
            <p:nvPr/>
          </p:nvSpPr>
          <p:spPr>
            <a:xfrm>
              <a:off x="5753875" y="2466065"/>
              <a:ext cx="757873" cy="578813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76" name="Grupa 75"/>
          <p:cNvGrpSpPr/>
          <p:nvPr/>
        </p:nvGrpSpPr>
        <p:grpSpPr>
          <a:xfrm>
            <a:off x="1215786" y="-14544"/>
            <a:ext cx="2799915" cy="3045089"/>
            <a:chOff x="50787" y="138572"/>
            <a:chExt cx="2799915" cy="3045089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7" y="138572"/>
              <a:ext cx="2799915" cy="182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Prostokąt 77"/>
            <p:cNvSpPr/>
            <p:nvPr/>
          </p:nvSpPr>
          <p:spPr>
            <a:xfrm flipV="1">
              <a:off x="515789" y="1336296"/>
              <a:ext cx="519642" cy="193876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pl-PL" kern="0">
                <a:solidFill>
                  <a:srgbClr val="FFFFFF"/>
                </a:solidFill>
                <a:latin typeface="Times New Roman"/>
              </a:endParaRPr>
            </a:p>
          </p:txBody>
        </p:sp>
        <p:cxnSp>
          <p:nvCxnSpPr>
            <p:cNvPr id="79" name="Łącznik prostoliniowy 140"/>
            <p:cNvCxnSpPr/>
            <p:nvPr/>
          </p:nvCxnSpPr>
          <p:spPr bwMode="auto">
            <a:xfrm>
              <a:off x="1049899" y="1347544"/>
              <a:ext cx="1399043" cy="176878"/>
            </a:xfrm>
            <a:prstGeom prst="line">
              <a:avLst/>
            </a:prstGeom>
            <a:solidFill>
              <a:srgbClr val="00FFFF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Łącznik prostoliniowy 141"/>
            <p:cNvCxnSpPr>
              <a:endCxn id="57" idx="1"/>
            </p:cNvCxnSpPr>
            <p:nvPr/>
          </p:nvCxnSpPr>
          <p:spPr bwMode="auto">
            <a:xfrm>
              <a:off x="515789" y="1554960"/>
              <a:ext cx="102049" cy="1628701"/>
            </a:xfrm>
            <a:prstGeom prst="line">
              <a:avLst/>
            </a:prstGeom>
            <a:solidFill>
              <a:srgbClr val="00FFFF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" name="Grupa 70"/>
          <p:cNvGrpSpPr/>
          <p:nvPr/>
        </p:nvGrpSpPr>
        <p:grpSpPr>
          <a:xfrm>
            <a:off x="6652847" y="107649"/>
            <a:ext cx="4257207" cy="6072994"/>
            <a:chOff x="5509846" y="107649"/>
            <a:chExt cx="4257207" cy="6072994"/>
          </a:xfrm>
        </p:grpSpPr>
        <p:sp>
          <p:nvSpPr>
            <p:cNvPr id="34" name="Prostokąt 33"/>
            <p:cNvSpPr/>
            <p:nvPr/>
          </p:nvSpPr>
          <p:spPr>
            <a:xfrm>
              <a:off x="6459603" y="107649"/>
              <a:ext cx="3306753" cy="6072994"/>
            </a:xfrm>
            <a:prstGeom prst="rect">
              <a:avLst/>
            </a:prstGeom>
            <a:solidFill>
              <a:schemeClr val="bg1"/>
            </a:solidFill>
            <a:ln w="381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18909" y="2106191"/>
              <a:ext cx="3048144" cy="2142724"/>
            </a:xfrm>
            <a:prstGeom prst="rect">
              <a:avLst/>
            </a:prstGeom>
          </p:spPr>
        </p:pic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31301" y="107649"/>
              <a:ext cx="3012223" cy="2074680"/>
            </a:xfrm>
            <a:prstGeom prst="rect">
              <a:avLst/>
            </a:prstGeom>
          </p:spPr>
        </p:pic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63342" y="4136870"/>
              <a:ext cx="3003014" cy="2043773"/>
            </a:xfrm>
            <a:prstGeom prst="rect">
              <a:avLst/>
            </a:prstGeom>
          </p:spPr>
        </p:pic>
        <p:sp>
          <p:nvSpPr>
            <p:cNvPr id="31" name="Dowolny kształt 30"/>
            <p:cNvSpPr/>
            <p:nvPr/>
          </p:nvSpPr>
          <p:spPr>
            <a:xfrm>
              <a:off x="5521569" y="2668350"/>
              <a:ext cx="1184640" cy="1580565"/>
            </a:xfrm>
            <a:custGeom>
              <a:avLst/>
              <a:gdLst>
                <a:gd name="connsiteX0" fmla="*/ 0 w 1430216"/>
                <a:gd name="connsiteY0" fmla="*/ 4512 h 1927096"/>
                <a:gd name="connsiteX1" fmla="*/ 269631 w 1430216"/>
                <a:gd name="connsiteY1" fmla="*/ 4512 h 1927096"/>
                <a:gd name="connsiteX2" fmla="*/ 468923 w 1430216"/>
                <a:gd name="connsiteY2" fmla="*/ 51404 h 1927096"/>
                <a:gd name="connsiteX3" fmla="*/ 644769 w 1430216"/>
                <a:gd name="connsiteY3" fmla="*/ 274142 h 1927096"/>
                <a:gd name="connsiteX4" fmla="*/ 832339 w 1430216"/>
                <a:gd name="connsiteY4" fmla="*/ 661004 h 1927096"/>
                <a:gd name="connsiteX5" fmla="*/ 1125416 w 1430216"/>
                <a:gd name="connsiteY5" fmla="*/ 1528512 h 1927096"/>
                <a:gd name="connsiteX6" fmla="*/ 1430216 w 1430216"/>
                <a:gd name="connsiteY6" fmla="*/ 1927096 h 19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0216" h="1927096">
                  <a:moveTo>
                    <a:pt x="0" y="4512"/>
                  </a:moveTo>
                  <a:cubicBezTo>
                    <a:pt x="95738" y="604"/>
                    <a:pt x="191477" y="-3303"/>
                    <a:pt x="269631" y="4512"/>
                  </a:cubicBezTo>
                  <a:cubicBezTo>
                    <a:pt x="347785" y="12327"/>
                    <a:pt x="406400" y="6466"/>
                    <a:pt x="468923" y="51404"/>
                  </a:cubicBezTo>
                  <a:cubicBezTo>
                    <a:pt x="531446" y="96342"/>
                    <a:pt x="584200" y="172542"/>
                    <a:pt x="644769" y="274142"/>
                  </a:cubicBezTo>
                  <a:cubicBezTo>
                    <a:pt x="705338" y="375742"/>
                    <a:pt x="752231" y="451942"/>
                    <a:pt x="832339" y="661004"/>
                  </a:cubicBezTo>
                  <a:cubicBezTo>
                    <a:pt x="912447" y="870066"/>
                    <a:pt x="1025770" y="1317497"/>
                    <a:pt x="1125416" y="1528512"/>
                  </a:cubicBezTo>
                  <a:cubicBezTo>
                    <a:pt x="1225062" y="1739527"/>
                    <a:pt x="1327639" y="1833311"/>
                    <a:pt x="1430216" y="1927096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pic>
          <p:nvPicPr>
            <p:cNvPr id="33" name="Obraz 32"/>
            <p:cNvPicPr>
              <a:picLocks noChangeAspect="1"/>
            </p:cNvPicPr>
            <p:nvPr/>
          </p:nvPicPr>
          <p:blipFill rotWithShape="1">
            <a:blip r:embed="rId15"/>
            <a:srcRect l="36195"/>
            <a:stretch/>
          </p:blipFill>
          <p:spPr>
            <a:xfrm>
              <a:off x="6683188" y="119812"/>
              <a:ext cx="623412" cy="1930904"/>
            </a:xfrm>
            <a:prstGeom prst="rect">
              <a:avLst/>
            </a:prstGeom>
          </p:spPr>
        </p:pic>
        <p:sp>
          <p:nvSpPr>
            <p:cNvPr id="22" name="Dowolny kształt 21"/>
            <p:cNvSpPr/>
            <p:nvPr/>
          </p:nvSpPr>
          <p:spPr>
            <a:xfrm>
              <a:off x="5509846" y="1855147"/>
              <a:ext cx="1397363" cy="459937"/>
            </a:xfrm>
            <a:custGeom>
              <a:avLst/>
              <a:gdLst>
                <a:gd name="connsiteX0" fmla="*/ 0 w 1617785"/>
                <a:gd name="connsiteY0" fmla="*/ 644769 h 650408"/>
                <a:gd name="connsiteX1" fmla="*/ 375139 w 1617785"/>
                <a:gd name="connsiteY1" fmla="*/ 644769 h 650408"/>
                <a:gd name="connsiteX2" fmla="*/ 715108 w 1617785"/>
                <a:gd name="connsiteY2" fmla="*/ 586154 h 650408"/>
                <a:gd name="connsiteX3" fmla="*/ 1101969 w 1617785"/>
                <a:gd name="connsiteY3" fmla="*/ 433754 h 650408"/>
                <a:gd name="connsiteX4" fmla="*/ 1371600 w 1617785"/>
                <a:gd name="connsiteY4" fmla="*/ 234461 h 650408"/>
                <a:gd name="connsiteX5" fmla="*/ 1617785 w 1617785"/>
                <a:gd name="connsiteY5" fmla="*/ 0 h 6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785" h="650408">
                  <a:moveTo>
                    <a:pt x="0" y="644769"/>
                  </a:moveTo>
                  <a:cubicBezTo>
                    <a:pt x="127977" y="649653"/>
                    <a:pt x="255954" y="654538"/>
                    <a:pt x="375139" y="644769"/>
                  </a:cubicBezTo>
                  <a:cubicBezTo>
                    <a:pt x="494324" y="635000"/>
                    <a:pt x="593970" y="621323"/>
                    <a:pt x="715108" y="586154"/>
                  </a:cubicBezTo>
                  <a:cubicBezTo>
                    <a:pt x="836246" y="550985"/>
                    <a:pt x="992554" y="492369"/>
                    <a:pt x="1101969" y="433754"/>
                  </a:cubicBezTo>
                  <a:cubicBezTo>
                    <a:pt x="1211384" y="375139"/>
                    <a:pt x="1285631" y="306753"/>
                    <a:pt x="1371600" y="234461"/>
                  </a:cubicBezTo>
                  <a:cubicBezTo>
                    <a:pt x="1457569" y="162169"/>
                    <a:pt x="1537677" y="81084"/>
                    <a:pt x="1617785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pic>
          <p:nvPicPr>
            <p:cNvPr id="83" name="Obraz 82"/>
            <p:cNvPicPr>
              <a:picLocks noChangeAspect="1"/>
            </p:cNvPicPr>
            <p:nvPr/>
          </p:nvPicPr>
          <p:blipFill rotWithShape="1">
            <a:blip r:embed="rId15"/>
            <a:srcRect r="72789" b="22259"/>
            <a:stretch/>
          </p:blipFill>
          <p:spPr>
            <a:xfrm>
              <a:off x="6475452" y="310132"/>
              <a:ext cx="217524" cy="1228137"/>
            </a:xfrm>
            <a:prstGeom prst="rect">
              <a:avLst/>
            </a:prstGeom>
          </p:spPr>
        </p:pic>
        <p:pic>
          <p:nvPicPr>
            <p:cNvPr id="66" name="Obraz 6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44492" y="2184015"/>
              <a:ext cx="562813" cy="1823565"/>
            </a:xfrm>
            <a:prstGeom prst="rect">
              <a:avLst/>
            </a:prstGeom>
          </p:spPr>
        </p:pic>
        <p:sp>
          <p:nvSpPr>
            <p:cNvPr id="28" name="Dowolny kształt 27"/>
            <p:cNvSpPr/>
            <p:nvPr/>
          </p:nvSpPr>
          <p:spPr>
            <a:xfrm>
              <a:off x="5521569" y="2488187"/>
              <a:ext cx="1241773" cy="309027"/>
            </a:xfrm>
            <a:custGeom>
              <a:avLst/>
              <a:gdLst>
                <a:gd name="connsiteX0" fmla="*/ 0 w 1383323"/>
                <a:gd name="connsiteY0" fmla="*/ 3384 h 331630"/>
                <a:gd name="connsiteX1" fmla="*/ 304800 w 1383323"/>
                <a:gd name="connsiteY1" fmla="*/ 3384 h 331630"/>
                <a:gd name="connsiteX2" fmla="*/ 668216 w 1383323"/>
                <a:gd name="connsiteY2" fmla="*/ 38553 h 331630"/>
                <a:gd name="connsiteX3" fmla="*/ 820616 w 1383323"/>
                <a:gd name="connsiteY3" fmla="*/ 73722 h 331630"/>
                <a:gd name="connsiteX4" fmla="*/ 1101970 w 1383323"/>
                <a:gd name="connsiteY4" fmla="*/ 190953 h 331630"/>
                <a:gd name="connsiteX5" fmla="*/ 1383323 w 1383323"/>
                <a:gd name="connsiteY5" fmla="*/ 331630 h 33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3323" h="331630">
                  <a:moveTo>
                    <a:pt x="0" y="3384"/>
                  </a:moveTo>
                  <a:cubicBezTo>
                    <a:pt x="96715" y="453"/>
                    <a:pt x="193431" y="-2477"/>
                    <a:pt x="304800" y="3384"/>
                  </a:cubicBezTo>
                  <a:cubicBezTo>
                    <a:pt x="416169" y="9245"/>
                    <a:pt x="582247" y="26830"/>
                    <a:pt x="668216" y="38553"/>
                  </a:cubicBezTo>
                  <a:cubicBezTo>
                    <a:pt x="754185" y="50276"/>
                    <a:pt x="748324" y="48322"/>
                    <a:pt x="820616" y="73722"/>
                  </a:cubicBezTo>
                  <a:cubicBezTo>
                    <a:pt x="892908" y="99122"/>
                    <a:pt x="1008186" y="147968"/>
                    <a:pt x="1101970" y="190953"/>
                  </a:cubicBezTo>
                  <a:cubicBezTo>
                    <a:pt x="1195755" y="233938"/>
                    <a:pt x="1289539" y="282784"/>
                    <a:pt x="1383323" y="33163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pic>
          <p:nvPicPr>
            <p:cNvPr id="67" name="Obraz 6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39313" y="4180683"/>
              <a:ext cx="583039" cy="1822047"/>
            </a:xfrm>
            <a:prstGeom prst="rect">
              <a:avLst/>
            </a:prstGeom>
          </p:spPr>
        </p:pic>
        <p:pic>
          <p:nvPicPr>
            <p:cNvPr id="84" name="Obraz 83"/>
            <p:cNvPicPr>
              <a:picLocks noChangeAspect="1"/>
            </p:cNvPicPr>
            <p:nvPr/>
          </p:nvPicPr>
          <p:blipFill rotWithShape="1">
            <a:blip r:embed="rId15"/>
            <a:srcRect r="72789" b="22259"/>
            <a:stretch/>
          </p:blipFill>
          <p:spPr>
            <a:xfrm>
              <a:off x="6465664" y="4336182"/>
              <a:ext cx="217524" cy="1228137"/>
            </a:xfrm>
            <a:prstGeom prst="rect">
              <a:avLst/>
            </a:prstGeom>
          </p:spPr>
        </p:pic>
      </p:grp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3584880" y="105659"/>
            <a:ext cx="393866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 Yields of products </a:t>
            </a:r>
            <a:r>
              <a:rPr lang="pl-PL" sz="16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from neutron </a:t>
            </a:r>
            <a:endParaRPr lang="pl-PL" sz="1600" b="1" dirty="0">
              <a:solidFill>
                <a:srgbClr val="7030A0"/>
              </a:solidFill>
              <a:latin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Arial" charset="0"/>
              </a:rPr>
              <a:t>induced fission </a:t>
            </a:r>
            <a:r>
              <a:rPr lang="pl-PL" sz="1600" b="1" dirty="0">
                <a:solidFill>
                  <a:srgbClr val="7030A0"/>
                </a:solidFill>
                <a:latin typeface="Arial" charset="0"/>
              </a:rPr>
              <a:t>in the region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solidFill>
                  <a:srgbClr val="7030A0"/>
                </a:solidFill>
                <a:latin typeface="Arial" charset="0"/>
              </a:rPr>
              <a:t>of </a:t>
            </a:r>
            <a:r>
              <a:rPr lang="pl-PL" sz="1600" b="1" dirty="0" err="1">
                <a:solidFill>
                  <a:srgbClr val="7030A0"/>
                </a:solidFill>
                <a:latin typeface="Arial" charset="0"/>
              </a:rPr>
              <a:t>interest</a:t>
            </a:r>
            <a:endParaRPr lang="pl-PL" sz="1600" b="1" dirty="0">
              <a:solidFill>
                <a:srgbClr val="7030A0"/>
              </a:solidFill>
              <a:latin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sz="1600" b="1" i="1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pl-PL" sz="1600" dirty="0" err="1">
                <a:solidFill>
                  <a:srgbClr val="FF0000"/>
                </a:solidFill>
                <a:latin typeface="Arial" charset="0"/>
              </a:rPr>
              <a:t>therm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pl-PL" sz="1600" b="1" dirty="0">
                <a:solidFill>
                  <a:srgbClr val="FF0000"/>
                </a:solidFill>
                <a:latin typeface="Arial" charset="0"/>
              </a:rPr>
              <a:t> + </a:t>
            </a:r>
            <a:r>
              <a:rPr lang="pl-PL" sz="1600" b="1" baseline="30000" dirty="0">
                <a:solidFill>
                  <a:srgbClr val="FF0000"/>
                </a:solidFill>
                <a:latin typeface="Arial" charset="0"/>
              </a:rPr>
              <a:t>235</a:t>
            </a:r>
            <a:r>
              <a:rPr lang="pl-PL" sz="1600" b="1" dirty="0">
                <a:solidFill>
                  <a:srgbClr val="FF0000"/>
                </a:solidFill>
                <a:latin typeface="Arial" charset="0"/>
              </a:rPr>
              <a:t>U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sz="1600" b="1" i="1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(14 </a:t>
            </a:r>
            <a:r>
              <a:rPr lang="pl-PL" sz="1600" dirty="0" err="1">
                <a:solidFill>
                  <a:srgbClr val="FF0000"/>
                </a:solidFill>
                <a:latin typeface="Arial" charset="0"/>
              </a:rPr>
              <a:t>MeV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pl-PL" sz="1600" b="1" dirty="0">
                <a:solidFill>
                  <a:srgbClr val="FF0000"/>
                </a:solidFill>
                <a:latin typeface="Arial" charset="0"/>
              </a:rPr>
              <a:t>+ </a:t>
            </a:r>
            <a:r>
              <a:rPr lang="pl-PL" sz="1600" b="1" baseline="30000" dirty="0">
                <a:solidFill>
                  <a:srgbClr val="FF0000"/>
                </a:solidFill>
                <a:latin typeface="Arial" charset="0"/>
              </a:rPr>
              <a:t>232</a:t>
            </a:r>
            <a:r>
              <a:rPr lang="pl-PL" sz="1600" b="1" dirty="0">
                <a:solidFill>
                  <a:srgbClr val="FF0000"/>
                </a:solidFill>
                <a:latin typeface="Arial" charset="0"/>
              </a:rPr>
              <a:t>Th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-1" y="529031"/>
            <a:ext cx="837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and development of nuclear physics experiments using a pulsed beam of fast neutrons at IFMIFDONES (Granada</a:t>
            </a:r>
            <a:r>
              <a:rPr lang="pl-PL" dirty="0"/>
              <a:t>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268456" y="486861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err="1">
                <a:solidFill>
                  <a:srgbClr val="FFFF00"/>
                </a:solidFill>
              </a:rPr>
              <a:t>Future</a:t>
            </a:r>
            <a:r>
              <a:rPr lang="pl-PL" sz="2400" dirty="0">
                <a:solidFill>
                  <a:srgbClr val="FFFF00"/>
                </a:solidFill>
              </a:rPr>
              <a:t> </a:t>
            </a:r>
            <a:r>
              <a:rPr lang="pl-PL" sz="2400" dirty="0" err="1">
                <a:solidFill>
                  <a:srgbClr val="FFFF00"/>
                </a:solidFill>
              </a:rPr>
              <a:t>research</a:t>
            </a:r>
            <a:r>
              <a:rPr lang="pl-PL" sz="2400" dirty="0">
                <a:solidFill>
                  <a:srgbClr val="FFFF00"/>
                </a:solidFill>
              </a:rPr>
              <a:t> </a:t>
            </a:r>
            <a:r>
              <a:rPr lang="pl-PL" sz="2400" dirty="0" err="1">
                <a:solidFill>
                  <a:srgbClr val="FFFF00"/>
                </a:solidFill>
              </a:rPr>
              <a:t>plans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49" y="1913057"/>
            <a:ext cx="3400697" cy="20503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66" y="1803417"/>
            <a:ext cx="4408649" cy="263505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373484" y="4517826"/>
            <a:ext cx="291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1. U</a:t>
            </a:r>
            <a:r>
              <a:rPr lang="en-US" dirty="0"/>
              <a:t>se of a stable </a:t>
            </a:r>
            <a:r>
              <a:rPr lang="en-US" baseline="30000" dirty="0"/>
              <a:t>96</a:t>
            </a:r>
            <a:r>
              <a:rPr lang="en-US" dirty="0"/>
              <a:t>Zr </a:t>
            </a:r>
            <a:r>
              <a:rPr lang="pl-PL" dirty="0"/>
              <a:t>target</a:t>
            </a:r>
            <a:endParaRPr lang="en-US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359057" y="4887158"/>
            <a:ext cx="5701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2. </a:t>
            </a:r>
            <a:r>
              <a:rPr lang="en-US" dirty="0"/>
              <a:t>Production of the </a:t>
            </a:r>
            <a:r>
              <a:rPr lang="en-US" baseline="30000" dirty="0"/>
              <a:t>93</a:t>
            </a:r>
            <a:r>
              <a:rPr lang="en-US" dirty="0"/>
              <a:t>Sr isotope in the </a:t>
            </a:r>
            <a:r>
              <a:rPr lang="pl-PL" dirty="0"/>
              <a:t>(</a:t>
            </a:r>
            <a:r>
              <a:rPr lang="en-US" dirty="0"/>
              <a:t>n,α</a:t>
            </a:r>
            <a:r>
              <a:rPr lang="pl-PL" dirty="0"/>
              <a:t>)</a:t>
            </a:r>
            <a:r>
              <a:rPr lang="en-US" dirty="0"/>
              <a:t> reaction using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 a 14 MeV neutron beam (neutron generator)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359056" y="5480448"/>
            <a:ext cx="537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3. </a:t>
            </a:r>
            <a:r>
              <a:rPr lang="en-US" dirty="0"/>
              <a:t>Measurement of 267 and 947 keV gamma </a:t>
            </a:r>
            <a:r>
              <a:rPr lang="pl-PL" dirty="0" err="1"/>
              <a:t>rays</a:t>
            </a:r>
            <a:r>
              <a:rPr lang="en-US" dirty="0"/>
              <a:t> using 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low-background detection systems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341936" y="6100952"/>
            <a:ext cx="5633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4. </a:t>
            </a:r>
            <a:r>
              <a:rPr lang="en-US" dirty="0"/>
              <a:t>Measurement of electrons associated with the β decay 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of the </a:t>
            </a:r>
            <a:r>
              <a:rPr lang="en-US" baseline="30000" dirty="0"/>
              <a:t>93</a:t>
            </a:r>
            <a:r>
              <a:rPr lang="en-US" dirty="0"/>
              <a:t>Zr</a:t>
            </a:r>
            <a:r>
              <a:rPr lang="pl-PL" dirty="0"/>
              <a:t> </a:t>
            </a:r>
            <a:r>
              <a:rPr lang="pl-PL" dirty="0" err="1"/>
              <a:t>isotope</a:t>
            </a:r>
            <a:r>
              <a:rPr lang="pl-PL" dirty="0"/>
              <a:t> (</a:t>
            </a:r>
            <a:r>
              <a:rPr lang="pl-PL" dirty="0" err="1"/>
              <a:t>nucleus</a:t>
            </a:r>
            <a:r>
              <a:rPr lang="pl-PL" dirty="0"/>
              <a:t> of </a:t>
            </a:r>
            <a:r>
              <a:rPr lang="pl-PL" dirty="0" err="1"/>
              <a:t>interest</a:t>
            </a:r>
            <a:r>
              <a:rPr lang="pl-PL" dirty="0"/>
              <a:t>)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-1" y="1285157"/>
            <a:ext cx="656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 of the half-life of long-lived atomic nuclei at IFJ PAN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58" y="4418410"/>
            <a:ext cx="6019800" cy="2124075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261257" y="4049486"/>
            <a:ext cx="5041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irradiation time + one day of activity measurement </a:t>
            </a:r>
          </a:p>
        </p:txBody>
      </p:sp>
    </p:spTree>
    <p:extLst>
      <p:ext uri="{BB962C8B-B14F-4D97-AF65-F5344CB8AC3E}">
        <p14:creationId xmlns:p14="http://schemas.microsoft.com/office/powerpoint/2010/main" val="31266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488437" y="450583"/>
            <a:ext cx="6720061" cy="5066433"/>
            <a:chOff x="303501" y="450583"/>
            <a:chExt cx="6720061" cy="5066433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501" y="450583"/>
              <a:ext cx="6720061" cy="5066433"/>
            </a:xfrm>
            <a:prstGeom prst="rect">
              <a:avLst/>
            </a:prstGeom>
          </p:spPr>
        </p:pic>
        <p:sp>
          <p:nvSpPr>
            <p:cNvPr id="5" name="pole tekstowe 4"/>
            <p:cNvSpPr txBox="1"/>
            <p:nvPr/>
          </p:nvSpPr>
          <p:spPr>
            <a:xfrm>
              <a:off x="1421359" y="5147684"/>
              <a:ext cx="2662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>
                  <a:solidFill>
                    <a:schemeClr val="bg1"/>
                  </a:solidFill>
                </a:rPr>
                <a:t>Courtesy</a:t>
              </a:r>
              <a:r>
                <a:rPr lang="pl-PL" dirty="0" smtClean="0">
                  <a:solidFill>
                    <a:schemeClr val="bg1"/>
                  </a:solidFill>
                </a:rPr>
                <a:t> of </a:t>
              </a:r>
              <a:r>
                <a:rPr lang="pl-PL" dirty="0" err="1" smtClean="0">
                  <a:solidFill>
                    <a:schemeClr val="bg1"/>
                  </a:solidFill>
                </a:rPr>
                <a:t>Alessio</a:t>
              </a:r>
              <a:r>
                <a:rPr lang="pl-PL" dirty="0" smtClean="0">
                  <a:solidFill>
                    <a:schemeClr val="bg1"/>
                  </a:solidFill>
                </a:rPr>
                <a:t> </a:t>
              </a:r>
              <a:r>
                <a:rPr lang="pl-PL" dirty="0" err="1" smtClean="0">
                  <a:solidFill>
                    <a:schemeClr val="bg1"/>
                  </a:solidFill>
                </a:rPr>
                <a:t>Galata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Elipsa 8"/>
          <p:cNvSpPr/>
          <p:nvPr/>
        </p:nvSpPr>
        <p:spPr>
          <a:xfrm rot="3588893">
            <a:off x="3219384" y="2250389"/>
            <a:ext cx="391069" cy="17492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767263" y="770562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300 stable </a:t>
            </a:r>
            <a:r>
              <a:rPr lang="pl-PL" dirty="0" err="1" smtClean="0">
                <a:solidFill>
                  <a:srgbClr val="FFFF00"/>
                </a:solidFill>
              </a:rPr>
              <a:t>nuclei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767263" y="1344202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3000 </a:t>
            </a:r>
            <a:r>
              <a:rPr lang="pl-PL" dirty="0" err="1" smtClean="0">
                <a:solidFill>
                  <a:srgbClr val="FFFF00"/>
                </a:solidFill>
              </a:rPr>
              <a:t>known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pl-PL" dirty="0" err="1" smtClean="0">
                <a:solidFill>
                  <a:srgbClr val="FFFF00"/>
                </a:solidFill>
              </a:rPr>
              <a:t>nuclei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752130" y="1917842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FF00"/>
                </a:solidFill>
              </a:rPr>
              <a:t>7</a:t>
            </a:r>
            <a:r>
              <a:rPr lang="pl-PL" dirty="0" smtClean="0">
                <a:solidFill>
                  <a:srgbClr val="FFFF00"/>
                </a:solidFill>
              </a:rPr>
              <a:t>000 </a:t>
            </a:r>
            <a:r>
              <a:rPr lang="pl-PL" dirty="0" err="1" smtClean="0">
                <a:solidFill>
                  <a:srgbClr val="FFFF00"/>
                </a:solidFill>
              </a:rPr>
              <a:t>predicted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pl-PL" dirty="0" err="1" smtClean="0">
                <a:solidFill>
                  <a:srgbClr val="FFFF00"/>
                </a:solidFill>
              </a:rPr>
              <a:t>nuclei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614296" y="384663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Mass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633699" y="4281901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Half-life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619694" y="4700380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FFFF00"/>
                </a:solidFill>
              </a:rPr>
              <a:t>Decay </a:t>
            </a:r>
            <a:r>
              <a:rPr lang="pl-PL" dirty="0" err="1" smtClean="0">
                <a:solidFill>
                  <a:srgbClr val="FFFF00"/>
                </a:solidFill>
              </a:rPr>
              <a:t>mode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619693" y="5118859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 smtClean="0">
                <a:solidFill>
                  <a:srgbClr val="FFFF00"/>
                </a:solidFill>
              </a:rPr>
              <a:t>Shapes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00604" y="5721324"/>
            <a:ext cx="5064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How protons and neutrons are arranged </a:t>
            </a:r>
            <a:r>
              <a:rPr lang="en-US" sz="2000" b="1" dirty="0" smtClean="0">
                <a:solidFill>
                  <a:srgbClr val="FFFF00"/>
                </a:solidFill>
              </a:rPr>
              <a:t>and</a:t>
            </a:r>
            <a:r>
              <a:rPr lang="pl-PL" sz="2000" b="1" dirty="0" smtClean="0">
                <a:solidFill>
                  <a:srgbClr val="FFFF00"/>
                </a:solidFill>
              </a:rPr>
              <a:t/>
            </a:r>
            <a:br>
              <a:rPr lang="pl-PL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how </a:t>
            </a:r>
            <a:r>
              <a:rPr lang="en-US" sz="2000" b="1" dirty="0">
                <a:solidFill>
                  <a:srgbClr val="FFFF00"/>
                </a:solidFill>
              </a:rPr>
              <a:t>they interact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23707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/>
          <p:cNvGrpSpPr/>
          <p:nvPr/>
        </p:nvGrpSpPr>
        <p:grpSpPr>
          <a:xfrm>
            <a:off x="5609084" y="170905"/>
            <a:ext cx="6152985" cy="4827262"/>
            <a:chOff x="5726114" y="219100"/>
            <a:chExt cx="6152985" cy="4827262"/>
          </a:xfrm>
        </p:grpSpPr>
        <p:sp>
          <p:nvSpPr>
            <p:cNvPr id="5" name="pole tekstowe 4"/>
            <p:cNvSpPr txBox="1"/>
            <p:nvPr/>
          </p:nvSpPr>
          <p:spPr>
            <a:xfrm>
              <a:off x="6595418" y="219100"/>
              <a:ext cx="3866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FFFF00"/>
                  </a:solidFill>
                </a:rPr>
                <a:t>R</a:t>
              </a:r>
              <a:r>
                <a:rPr lang="en-US" dirty="0" smtClean="0">
                  <a:solidFill>
                    <a:srgbClr val="FFFF00"/>
                  </a:solidFill>
                </a:rPr>
                <a:t>. </a:t>
              </a:r>
              <a:r>
                <a:rPr lang="pl-PL" dirty="0" smtClean="0">
                  <a:solidFill>
                    <a:srgbClr val="FFFF00"/>
                  </a:solidFill>
                </a:rPr>
                <a:t>Broda</a:t>
              </a:r>
              <a:r>
                <a:rPr lang="en-US" dirty="0">
                  <a:solidFill>
                    <a:srgbClr val="FFFF00"/>
                  </a:solidFill>
                </a:rPr>
                <a:t> </a:t>
              </a:r>
              <a:r>
                <a:rPr lang="en-US" i="1" dirty="0">
                  <a:solidFill>
                    <a:srgbClr val="FFFF00"/>
                  </a:solidFill>
                </a:rPr>
                <a:t>et </a:t>
              </a:r>
              <a:r>
                <a:rPr lang="en-US" i="1">
                  <a:solidFill>
                    <a:srgbClr val="FFFF00"/>
                  </a:solidFill>
                </a:rPr>
                <a:t>al</a:t>
              </a:r>
              <a:r>
                <a:rPr lang="en-US" i="1" smtClean="0">
                  <a:solidFill>
                    <a:srgbClr val="FFFF00"/>
                  </a:solidFill>
                </a:rPr>
                <a:t>.</a:t>
              </a:r>
              <a:r>
                <a:rPr lang="en-US" smtClean="0">
                  <a:solidFill>
                    <a:srgbClr val="FFFF00"/>
                  </a:solidFill>
                </a:rPr>
                <a:t>, </a:t>
              </a:r>
              <a:r>
                <a:rPr lang="en-US" dirty="0" smtClean="0">
                  <a:solidFill>
                    <a:srgbClr val="FFFF00"/>
                  </a:solidFill>
                </a:rPr>
                <a:t>P</a:t>
              </a:r>
              <a:r>
                <a:rPr lang="pl-PL" dirty="0" smtClean="0">
                  <a:solidFill>
                    <a:srgbClr val="FFFF00"/>
                  </a:solidFill>
                </a:rPr>
                <a:t>RC</a:t>
              </a:r>
              <a:r>
                <a:rPr lang="en-US" dirty="0">
                  <a:solidFill>
                    <a:srgbClr val="FFFF00"/>
                  </a:solidFill>
                </a:rPr>
                <a:t> </a:t>
              </a:r>
              <a:r>
                <a:rPr lang="en-US" b="1" dirty="0">
                  <a:solidFill>
                    <a:srgbClr val="FFFF00"/>
                  </a:solidFill>
                </a:rPr>
                <a:t>101</a:t>
              </a:r>
              <a:r>
                <a:rPr lang="en-US" dirty="0">
                  <a:solidFill>
                    <a:srgbClr val="FFFF00"/>
                  </a:solidFill>
                </a:rPr>
                <a:t>, </a:t>
              </a:r>
              <a:r>
                <a:rPr lang="en-US" dirty="0" smtClean="0">
                  <a:solidFill>
                    <a:srgbClr val="FFFF00"/>
                  </a:solidFill>
                </a:rPr>
                <a:t>064320</a:t>
              </a:r>
              <a:r>
                <a:rPr lang="pl-PL" dirty="0" smtClean="0">
                  <a:solidFill>
                    <a:srgbClr val="FFFF00"/>
                  </a:solidFill>
                </a:rPr>
                <a:t> (2020)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13" name="Grupa 12"/>
            <p:cNvGrpSpPr/>
            <p:nvPr/>
          </p:nvGrpSpPr>
          <p:grpSpPr>
            <a:xfrm>
              <a:off x="5726114" y="627230"/>
              <a:ext cx="6152985" cy="4419132"/>
              <a:chOff x="5599990" y="613724"/>
              <a:chExt cx="6152985" cy="4419132"/>
            </a:xfrm>
          </p:grpSpPr>
          <p:pic>
            <p:nvPicPr>
              <p:cNvPr id="6" name="Obraz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99990" y="613724"/>
                <a:ext cx="6152985" cy="441913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0" name="Elipsa 9"/>
              <p:cNvSpPr/>
              <p:nvPr/>
            </p:nvSpPr>
            <p:spPr>
              <a:xfrm>
                <a:off x="9707013" y="1014927"/>
                <a:ext cx="1305638" cy="490256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pole tekstowe 7"/>
              <p:cNvSpPr txBox="1"/>
              <p:nvPr/>
            </p:nvSpPr>
            <p:spPr>
              <a:xfrm>
                <a:off x="9939684" y="1029222"/>
                <a:ext cx="8739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400" b="1" baseline="30000" dirty="0" smtClean="0">
                    <a:solidFill>
                      <a:schemeClr val="bg1"/>
                    </a:solidFill>
                  </a:rPr>
                  <a:t>147</a:t>
                </a:r>
                <a:r>
                  <a:rPr lang="pl-PL" sz="2400" b="1" dirty="0" smtClean="0">
                    <a:solidFill>
                      <a:schemeClr val="bg1"/>
                    </a:solidFill>
                  </a:rPr>
                  <a:t>Gd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Grupa 17"/>
          <p:cNvGrpSpPr/>
          <p:nvPr/>
        </p:nvGrpSpPr>
        <p:grpSpPr>
          <a:xfrm>
            <a:off x="187329" y="105892"/>
            <a:ext cx="5412661" cy="3756659"/>
            <a:chOff x="187329" y="105892"/>
            <a:chExt cx="5412661" cy="3756659"/>
          </a:xfrm>
        </p:grpSpPr>
        <p:sp>
          <p:nvSpPr>
            <p:cNvPr id="7" name="pole tekstowe 6"/>
            <p:cNvSpPr txBox="1"/>
            <p:nvPr/>
          </p:nvSpPr>
          <p:spPr>
            <a:xfrm>
              <a:off x="1034496" y="105892"/>
              <a:ext cx="3779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A. </a:t>
              </a:r>
              <a:r>
                <a:rPr lang="en-US" dirty="0" err="1">
                  <a:solidFill>
                    <a:srgbClr val="FFFF00"/>
                  </a:solidFill>
                </a:rPr>
                <a:t>Pipidis</a:t>
              </a:r>
              <a:r>
                <a:rPr lang="en-US" dirty="0">
                  <a:solidFill>
                    <a:srgbClr val="FFFF00"/>
                  </a:solidFill>
                </a:rPr>
                <a:t> </a:t>
              </a:r>
              <a:r>
                <a:rPr lang="en-US" i="1" dirty="0">
                  <a:solidFill>
                    <a:srgbClr val="FFFF00"/>
                  </a:solidFill>
                </a:rPr>
                <a:t>et al</a:t>
              </a:r>
              <a:r>
                <a:rPr lang="en-US" i="1" dirty="0" smtClean="0">
                  <a:solidFill>
                    <a:srgbClr val="FFFF00"/>
                  </a:solidFill>
                </a:rPr>
                <a:t>.</a:t>
              </a:r>
              <a:r>
                <a:rPr lang="pl-PL" i="1" dirty="0" smtClean="0">
                  <a:solidFill>
                    <a:srgbClr val="FFFF00"/>
                  </a:solidFill>
                </a:rPr>
                <a:t>,</a:t>
              </a:r>
              <a:r>
                <a:rPr lang="pl-PL" dirty="0" smtClean="0">
                  <a:solidFill>
                    <a:srgbClr val="FFFF00"/>
                  </a:solidFill>
                </a:rPr>
                <a:t> </a:t>
              </a:r>
              <a:r>
                <a:rPr lang="en-US" dirty="0" smtClean="0">
                  <a:solidFill>
                    <a:srgbClr val="FFFF00"/>
                  </a:solidFill>
                </a:rPr>
                <a:t>P</a:t>
              </a:r>
              <a:r>
                <a:rPr lang="pl-PL" dirty="0" smtClean="0">
                  <a:solidFill>
                    <a:srgbClr val="FFFF00"/>
                  </a:solidFill>
                </a:rPr>
                <a:t>R</a:t>
              </a:r>
              <a:r>
                <a:rPr lang="en-US" dirty="0" smtClean="0">
                  <a:solidFill>
                    <a:srgbClr val="FFFF00"/>
                  </a:solidFill>
                </a:rPr>
                <a:t>C</a:t>
              </a:r>
              <a:r>
                <a:rPr lang="en-US" dirty="0">
                  <a:solidFill>
                    <a:srgbClr val="FFFF00"/>
                  </a:solidFill>
                </a:rPr>
                <a:t> </a:t>
              </a:r>
              <a:r>
                <a:rPr lang="en-US" b="1" dirty="0">
                  <a:solidFill>
                    <a:srgbClr val="FFFF00"/>
                  </a:solidFill>
                </a:rPr>
                <a:t>72</a:t>
              </a:r>
              <a:r>
                <a:rPr lang="en-US" dirty="0">
                  <a:solidFill>
                    <a:srgbClr val="FFFF00"/>
                  </a:solidFill>
                </a:rPr>
                <a:t>, </a:t>
              </a:r>
              <a:r>
                <a:rPr lang="en-US" dirty="0" smtClean="0">
                  <a:solidFill>
                    <a:srgbClr val="FFFF00"/>
                  </a:solidFill>
                </a:rPr>
                <a:t>064307</a:t>
              </a:r>
              <a:r>
                <a:rPr lang="pl-PL" dirty="0" smtClean="0">
                  <a:solidFill>
                    <a:srgbClr val="FFFF00"/>
                  </a:solidFill>
                </a:rPr>
                <a:t> (2015)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12" name="Grupa 11"/>
            <p:cNvGrpSpPr/>
            <p:nvPr/>
          </p:nvGrpSpPr>
          <p:grpSpPr>
            <a:xfrm>
              <a:off x="187329" y="525517"/>
              <a:ext cx="5412661" cy="3337034"/>
              <a:chOff x="187329" y="525517"/>
              <a:chExt cx="5412661" cy="3337034"/>
            </a:xfrm>
          </p:grpSpPr>
          <p:pic>
            <p:nvPicPr>
              <p:cNvPr id="4" name="Obraz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329" y="525517"/>
                <a:ext cx="5412661" cy="333703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9" name="Elipsa 8"/>
              <p:cNvSpPr/>
              <p:nvPr/>
            </p:nvSpPr>
            <p:spPr>
              <a:xfrm>
                <a:off x="3918003" y="802516"/>
                <a:ext cx="1305638" cy="490256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pole tekstowe 10"/>
              <p:cNvSpPr txBox="1"/>
              <p:nvPr/>
            </p:nvSpPr>
            <p:spPr>
              <a:xfrm>
                <a:off x="4141858" y="798389"/>
                <a:ext cx="85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400" b="1" baseline="30000" dirty="0" smtClean="0">
                    <a:solidFill>
                      <a:schemeClr val="bg1"/>
                    </a:solidFill>
                  </a:rPr>
                  <a:t>157</a:t>
                </a:r>
                <a:r>
                  <a:rPr lang="pl-PL" sz="2400" b="1" dirty="0" smtClean="0">
                    <a:solidFill>
                      <a:schemeClr val="bg1"/>
                    </a:solidFill>
                  </a:rPr>
                  <a:t>Dy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upa 32"/>
          <p:cNvGrpSpPr/>
          <p:nvPr/>
        </p:nvGrpSpPr>
        <p:grpSpPr>
          <a:xfrm>
            <a:off x="1290886" y="2836796"/>
            <a:ext cx="10153029" cy="3842514"/>
            <a:chOff x="1290886" y="2836796"/>
            <a:chExt cx="10153029" cy="3842514"/>
          </a:xfrm>
        </p:grpSpPr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0886" y="2836796"/>
              <a:ext cx="5031243" cy="38425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Elipsa 14"/>
            <p:cNvSpPr/>
            <p:nvPr/>
          </p:nvSpPr>
          <p:spPr>
            <a:xfrm>
              <a:off x="4752822" y="3224492"/>
              <a:ext cx="1305638" cy="49025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070260" y="3220750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baseline="30000" dirty="0" smtClean="0">
                  <a:solidFill>
                    <a:schemeClr val="bg1"/>
                  </a:solidFill>
                </a:rPr>
                <a:t>98</a:t>
              </a:r>
              <a:r>
                <a:rPr lang="pl-PL" sz="2400" b="1" dirty="0" smtClean="0">
                  <a:solidFill>
                    <a:schemeClr val="bg1"/>
                  </a:solidFill>
                </a:rPr>
                <a:t>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6478388" y="5770179"/>
              <a:ext cx="4965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>
                  <a:solidFill>
                    <a:srgbClr val="FFFF00"/>
                  </a:solidFill>
                </a:rPr>
                <a:t>W. Urban (Ł.W. Iskra) et al..,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 smtClean="0">
                  <a:solidFill>
                    <a:srgbClr val="FFFF00"/>
                  </a:solidFill>
                </a:rPr>
                <a:t>P</a:t>
              </a:r>
              <a:r>
                <a:rPr lang="pl-PL" dirty="0" smtClean="0">
                  <a:solidFill>
                    <a:srgbClr val="FFFF00"/>
                  </a:solidFill>
                </a:rPr>
                <a:t>RC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b="1" dirty="0">
                  <a:solidFill>
                    <a:srgbClr val="FFFF00"/>
                  </a:solidFill>
                </a:rPr>
                <a:t>96</a:t>
              </a:r>
              <a:r>
                <a:rPr lang="en-US" dirty="0">
                  <a:solidFill>
                    <a:srgbClr val="FFFF00"/>
                  </a:solidFill>
                </a:rPr>
                <a:t>, 044333 (2017)</a:t>
              </a:r>
              <a:r>
                <a:rPr lang="pl-PL" dirty="0" smtClean="0">
                  <a:solidFill>
                    <a:srgbClr val="FFFF00"/>
                  </a:solidFill>
                </a:rPr>
                <a:t> 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1564203" y="5147018"/>
            <a:ext cx="4035787" cy="793158"/>
            <a:chOff x="1466350" y="5163049"/>
            <a:chExt cx="4035787" cy="793158"/>
          </a:xfrm>
        </p:grpSpPr>
        <p:cxnSp>
          <p:nvCxnSpPr>
            <p:cNvPr id="22" name="Łącznik prosty 21"/>
            <p:cNvCxnSpPr/>
            <p:nvPr/>
          </p:nvCxnSpPr>
          <p:spPr>
            <a:xfrm>
              <a:off x="1466350" y="5764366"/>
              <a:ext cx="793375" cy="581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>
            <a:xfrm>
              <a:off x="3524187" y="5572524"/>
              <a:ext cx="793375" cy="581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a 25"/>
            <p:cNvSpPr/>
            <p:nvPr/>
          </p:nvSpPr>
          <p:spPr>
            <a:xfrm>
              <a:off x="4570821" y="5163049"/>
              <a:ext cx="931316" cy="49025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ipsa 26"/>
            <p:cNvSpPr/>
            <p:nvPr/>
          </p:nvSpPr>
          <p:spPr>
            <a:xfrm>
              <a:off x="2415984" y="5572524"/>
              <a:ext cx="798021" cy="38368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2503049" y="5572524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7 µs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4586186" y="5203192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180 </a:t>
              </a:r>
              <a:r>
                <a:rPr lang="pl-PL" b="1" dirty="0" err="1" smtClean="0">
                  <a:solidFill>
                    <a:schemeClr val="bg1"/>
                  </a:solidFill>
                </a:rPr>
                <a:t>ns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8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46538" y="315310"/>
            <a:ext cx="6174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Typical experimental setup and requirements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435214" y="1809479"/>
            <a:ext cx="6756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 err="1" smtClean="0"/>
              <a:t>Pulsed</a:t>
            </a:r>
            <a:r>
              <a:rPr lang="pl-PL" sz="2000" b="1" dirty="0" smtClean="0"/>
              <a:t> </a:t>
            </a:r>
            <a:r>
              <a:rPr lang="en-US" sz="2000" b="1" dirty="0" smtClean="0"/>
              <a:t>beam</a:t>
            </a:r>
            <a:r>
              <a:rPr lang="pl-PL" sz="2000" b="1" dirty="0" smtClean="0"/>
              <a:t> ( </a:t>
            </a:r>
            <a:r>
              <a:rPr lang="pl-PL" sz="2000" b="1" dirty="0" err="1" smtClean="0"/>
              <a:t>few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ns</a:t>
            </a:r>
            <a:r>
              <a:rPr lang="pl-PL" sz="2000" b="1" dirty="0"/>
              <a:t> </a:t>
            </a:r>
            <a:r>
              <a:rPr lang="pl-PL" sz="2000" b="1" dirty="0" err="1" smtClean="0"/>
              <a:t>width</a:t>
            </a:r>
            <a:r>
              <a:rPr lang="pl-PL" sz="2000" b="1" dirty="0" smtClean="0"/>
              <a:t>; </a:t>
            </a:r>
            <a:r>
              <a:rPr lang="pl-PL" sz="2000" b="1" dirty="0" err="1" smtClean="0"/>
              <a:t>hundreds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ns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repetition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time</a:t>
            </a:r>
            <a:r>
              <a:rPr lang="pl-PL" sz="2000" b="1" dirty="0" smtClean="0"/>
              <a:t>)</a:t>
            </a:r>
            <a:br>
              <a:rPr lang="pl-PL" sz="2000" b="1" dirty="0" smtClean="0"/>
            </a:br>
            <a:r>
              <a:rPr lang="pl-PL" sz="2000" b="1" dirty="0" smtClean="0"/>
              <a:t>- </a:t>
            </a:r>
            <a:r>
              <a:rPr lang="pl-PL" sz="2000" b="1" dirty="0" err="1" smtClean="0"/>
              <a:t>reaction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tag</a:t>
            </a:r>
            <a:endParaRPr lang="en-US" sz="20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435214" y="2999565"/>
            <a:ext cx="5972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 err="1" smtClean="0"/>
              <a:t>Thick</a:t>
            </a:r>
            <a:r>
              <a:rPr lang="pl-PL" sz="2000" b="1" dirty="0" smtClean="0"/>
              <a:t> target (</a:t>
            </a:r>
            <a:r>
              <a:rPr lang="pl-PL" sz="2000" b="1" dirty="0" err="1" smtClean="0"/>
              <a:t>or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backing</a:t>
            </a:r>
            <a:r>
              <a:rPr lang="pl-PL" sz="2000" b="1" dirty="0" smtClean="0"/>
              <a:t>) – </a:t>
            </a:r>
            <a:r>
              <a:rPr lang="pl-PL" sz="2000" b="1" dirty="0" err="1" smtClean="0"/>
              <a:t>doppler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free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detection</a:t>
            </a:r>
            <a:r>
              <a:rPr lang="pl-PL" sz="2000" b="1" dirty="0" smtClean="0"/>
              <a:t>  </a:t>
            </a:r>
            <a:endParaRPr lang="en-US" sz="20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435214" y="3881875"/>
            <a:ext cx="5232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 err="1" smtClean="0"/>
              <a:t>Detectors</a:t>
            </a:r>
            <a:r>
              <a:rPr lang="pl-PL" sz="2000" b="1" dirty="0"/>
              <a:t> </a:t>
            </a:r>
            <a:r>
              <a:rPr lang="pl-PL" sz="2000" b="1" dirty="0" smtClean="0"/>
              <a:t>:</a:t>
            </a:r>
            <a:br>
              <a:rPr lang="pl-PL" sz="2000" b="1" dirty="0" smtClean="0"/>
            </a:br>
            <a:r>
              <a:rPr lang="pl-PL" sz="2000" b="1" dirty="0" smtClean="0"/>
              <a:t>- HPGe –  </a:t>
            </a:r>
            <a:r>
              <a:rPr lang="pl-PL" sz="2000" b="1" dirty="0"/>
              <a:t>d</a:t>
            </a:r>
            <a:r>
              <a:rPr lang="en-US" sz="2000" b="1" dirty="0" err="1" smtClean="0"/>
              <a:t>iscrete</a:t>
            </a:r>
            <a:r>
              <a:rPr lang="en-US" sz="2000" b="1" dirty="0" smtClean="0"/>
              <a:t> </a:t>
            </a:r>
            <a:r>
              <a:rPr lang="en-US" sz="2000" b="1" dirty="0"/>
              <a:t>gamma-ray </a:t>
            </a:r>
            <a:r>
              <a:rPr lang="en-US" sz="2000" b="1" dirty="0" smtClean="0"/>
              <a:t>spectroscopy</a:t>
            </a:r>
            <a:endParaRPr lang="pl-PL" sz="2000" b="1" dirty="0" smtClean="0"/>
          </a:p>
          <a:p>
            <a:r>
              <a:rPr lang="pl-PL" sz="2000" b="1" dirty="0" smtClean="0"/>
              <a:t>      - LaBr</a:t>
            </a:r>
            <a:r>
              <a:rPr lang="pl-PL" sz="2000" b="1" baseline="-25000" dirty="0" smtClean="0"/>
              <a:t>3</a:t>
            </a:r>
            <a:r>
              <a:rPr lang="pl-PL" sz="2000" b="1" dirty="0" smtClean="0"/>
              <a:t> </a:t>
            </a:r>
            <a:r>
              <a:rPr lang="pl-PL" sz="2000" b="1" dirty="0"/>
              <a:t>– </a:t>
            </a:r>
            <a:r>
              <a:rPr lang="pl-PL" sz="2000" b="1" dirty="0" err="1" smtClean="0"/>
              <a:t>lifetimes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measurement</a:t>
            </a:r>
            <a:endParaRPr lang="en-US" sz="20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36" y="1088440"/>
            <a:ext cx="4727513" cy="5273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327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268" y="215183"/>
            <a:ext cx="4800600" cy="6076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1464509" y="6166219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 err="1" smtClean="0"/>
              <a:t>Pulsed</a:t>
            </a:r>
            <a:r>
              <a:rPr lang="pl-PL" sz="2000" b="1" dirty="0" smtClean="0"/>
              <a:t> </a:t>
            </a:r>
            <a:r>
              <a:rPr lang="en-US" sz="2000" b="1" dirty="0" smtClean="0"/>
              <a:t>beam</a:t>
            </a:r>
            <a:r>
              <a:rPr lang="pl-PL" sz="2000" b="1" dirty="0" smtClean="0"/>
              <a:t> – </a:t>
            </a:r>
            <a:r>
              <a:rPr lang="pl-PL" sz="2000" b="1" dirty="0" err="1" smtClean="0"/>
              <a:t>fission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tag</a:t>
            </a:r>
            <a:endParaRPr lang="en-US" sz="20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449829" y="5098586"/>
            <a:ext cx="4145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 smtClean="0"/>
              <a:t>High </a:t>
            </a:r>
            <a:r>
              <a:rPr lang="pl-PL" sz="2000" b="1" dirty="0" err="1" smtClean="0"/>
              <a:t>statistic</a:t>
            </a:r>
            <a:r>
              <a:rPr lang="pl-PL" sz="2000" b="1" dirty="0" smtClean="0"/>
              <a:t> data</a:t>
            </a:r>
            <a:br>
              <a:rPr lang="pl-PL" sz="2000" b="1" dirty="0" smtClean="0"/>
            </a:br>
            <a:r>
              <a:rPr lang="pl-PL" sz="2000" b="1" dirty="0" smtClean="0"/>
              <a:t>- </a:t>
            </a:r>
            <a:r>
              <a:rPr lang="pl-PL" sz="2000" b="1" dirty="0" err="1" smtClean="0"/>
              <a:t>long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duration</a:t>
            </a:r>
            <a:r>
              <a:rPr lang="pl-PL" sz="2000" b="1" dirty="0" smtClean="0"/>
              <a:t> of the </a:t>
            </a:r>
            <a:r>
              <a:rPr lang="pl-PL" sz="2000" b="1" dirty="0" err="1" smtClean="0"/>
              <a:t>experiment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- </a:t>
            </a:r>
            <a:r>
              <a:rPr lang="pl-PL" sz="2000" b="1" dirty="0" err="1" smtClean="0"/>
              <a:t>pawerfull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detection</a:t>
            </a:r>
            <a:r>
              <a:rPr lang="pl-PL" sz="2000" b="1" dirty="0" smtClean="0"/>
              <a:t> system</a:t>
            </a:r>
            <a:endParaRPr lang="en-US" sz="2000" b="1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98A25D4-5D7A-B1D9-775E-4597DE761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63" y="146688"/>
            <a:ext cx="4207537" cy="2065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19" y="2264535"/>
            <a:ext cx="3325073" cy="2675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pole tekstowe 13"/>
          <p:cNvSpPr txBox="1"/>
          <p:nvPr/>
        </p:nvSpPr>
        <p:spPr>
          <a:xfrm>
            <a:off x="3745978" y="2710249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Hundreds of different </a:t>
            </a:r>
            <a:r>
              <a:rPr lang="en-US" b="1" dirty="0" smtClean="0">
                <a:solidFill>
                  <a:srgbClr val="FFFF00"/>
                </a:solidFill>
              </a:rPr>
              <a:t>nuclei</a:t>
            </a:r>
            <a:r>
              <a:rPr lang="pl-PL" b="1" dirty="0" smtClean="0">
                <a:solidFill>
                  <a:srgbClr val="FFFF00"/>
                </a:solidFill>
              </a:rPr>
              <a:t/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produced </a:t>
            </a:r>
            <a:r>
              <a:rPr lang="en-US" b="1" dirty="0">
                <a:solidFill>
                  <a:srgbClr val="FFFF00"/>
                </a:solidFill>
              </a:rPr>
              <a:t>in one experiment</a:t>
            </a:r>
          </a:p>
        </p:txBody>
      </p:sp>
    </p:spTree>
    <p:extLst>
      <p:ext uri="{BB962C8B-B14F-4D97-AF65-F5344CB8AC3E}">
        <p14:creationId xmlns:p14="http://schemas.microsoft.com/office/powerpoint/2010/main" val="40152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97" y="982323"/>
            <a:ext cx="3849631" cy="3227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636253" y="422734"/>
            <a:ext cx="388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>
                <a:solidFill>
                  <a:srgbClr val="FFFF00"/>
                </a:solidFill>
              </a:rPr>
              <a:t>Spontaneous</a:t>
            </a:r>
            <a:r>
              <a:rPr lang="pl-PL" b="1" dirty="0">
                <a:solidFill>
                  <a:srgbClr val="FFFF00"/>
                </a:solidFill>
              </a:rPr>
              <a:t> </a:t>
            </a:r>
            <a:r>
              <a:rPr lang="pl-PL" b="1" dirty="0" err="1" smtClean="0">
                <a:solidFill>
                  <a:srgbClr val="FFFF00"/>
                </a:solidFill>
              </a:rPr>
              <a:t>fission</a:t>
            </a:r>
            <a:r>
              <a:rPr lang="pl-PL" b="1" dirty="0" smtClean="0">
                <a:solidFill>
                  <a:srgbClr val="FFFF00"/>
                </a:solidFill>
              </a:rPr>
              <a:t> – </a:t>
            </a:r>
            <a:r>
              <a:rPr lang="pl-PL" b="1" baseline="30000" dirty="0" smtClean="0">
                <a:solidFill>
                  <a:srgbClr val="FFFF00"/>
                </a:solidFill>
              </a:rPr>
              <a:t>252</a:t>
            </a:r>
            <a:r>
              <a:rPr lang="pl-PL" b="1" dirty="0" smtClean="0">
                <a:solidFill>
                  <a:srgbClr val="FFFF00"/>
                </a:solidFill>
              </a:rPr>
              <a:t>Cf and </a:t>
            </a:r>
            <a:r>
              <a:rPr lang="pl-PL" b="1" baseline="30000" dirty="0" smtClean="0">
                <a:solidFill>
                  <a:srgbClr val="FFFF00"/>
                </a:solidFill>
              </a:rPr>
              <a:t>248</a:t>
            </a:r>
            <a:r>
              <a:rPr lang="pl-PL" b="1" dirty="0" smtClean="0">
                <a:solidFill>
                  <a:srgbClr val="FFFF00"/>
                </a:solidFill>
              </a:rPr>
              <a:t>Cm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533" y="1476264"/>
            <a:ext cx="4236938" cy="315877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83200" y="4752596"/>
            <a:ext cx="4145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 smtClean="0"/>
              <a:t>High </a:t>
            </a:r>
            <a:r>
              <a:rPr lang="pl-PL" sz="2000" b="1" dirty="0" err="1" smtClean="0"/>
              <a:t>statistic</a:t>
            </a:r>
            <a:r>
              <a:rPr lang="pl-PL" sz="2000" b="1" dirty="0" smtClean="0"/>
              <a:t> data</a:t>
            </a:r>
            <a:br>
              <a:rPr lang="pl-PL" sz="2000" b="1" dirty="0" smtClean="0"/>
            </a:br>
            <a:r>
              <a:rPr lang="pl-PL" sz="2000" b="1" dirty="0" smtClean="0"/>
              <a:t>- </a:t>
            </a:r>
            <a:r>
              <a:rPr lang="pl-PL" sz="2000" b="1" dirty="0" err="1" smtClean="0"/>
              <a:t>long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duration</a:t>
            </a:r>
            <a:r>
              <a:rPr lang="pl-PL" sz="2000" b="1" dirty="0" smtClean="0"/>
              <a:t> of the </a:t>
            </a:r>
            <a:r>
              <a:rPr lang="pl-PL" sz="2000" b="1" dirty="0" err="1" smtClean="0"/>
              <a:t>experiment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>- </a:t>
            </a:r>
            <a:r>
              <a:rPr lang="pl-PL" sz="2000" b="1" dirty="0" err="1"/>
              <a:t>powerful</a:t>
            </a:r>
            <a:r>
              <a:rPr lang="pl-PL" sz="2000" b="1" dirty="0"/>
              <a:t> </a:t>
            </a:r>
            <a:r>
              <a:rPr lang="pl-PL" sz="2000" b="1" dirty="0" err="1"/>
              <a:t>detection</a:t>
            </a:r>
            <a:r>
              <a:rPr lang="pl-PL" sz="2000" b="1" dirty="0"/>
              <a:t> system</a:t>
            </a:r>
            <a:endParaRPr lang="en-US" sz="20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20269" y="5879013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 err="1" smtClean="0"/>
              <a:t>Pulsed</a:t>
            </a:r>
            <a:r>
              <a:rPr lang="pl-PL" sz="2000" b="1" dirty="0" smtClean="0"/>
              <a:t> </a:t>
            </a:r>
            <a:r>
              <a:rPr lang="en-US" sz="2000" b="1" dirty="0" smtClean="0"/>
              <a:t>beam</a:t>
            </a:r>
            <a:r>
              <a:rPr lang="pl-PL" sz="2000" b="1" dirty="0" smtClean="0"/>
              <a:t> – </a:t>
            </a:r>
            <a:r>
              <a:rPr lang="pl-PL" sz="2000" b="1" dirty="0" err="1" smtClean="0"/>
              <a:t>fission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tag</a:t>
            </a:r>
            <a:endParaRPr lang="en-US" sz="2000" b="1" dirty="0"/>
          </a:p>
        </p:txBody>
      </p:sp>
      <p:sp>
        <p:nvSpPr>
          <p:cNvPr id="9" name="Plus 8"/>
          <p:cNvSpPr/>
          <p:nvPr/>
        </p:nvSpPr>
        <p:spPr>
          <a:xfrm>
            <a:off x="4375341" y="4699140"/>
            <a:ext cx="914400" cy="91440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nożenie 9"/>
          <p:cNvSpPr/>
          <p:nvPr/>
        </p:nvSpPr>
        <p:spPr>
          <a:xfrm>
            <a:off x="4065373" y="5683015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6005383" y="347532"/>
            <a:ext cx="4481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-Roman"/>
              </a:rPr>
              <a:t>Gammasphere array of Ge detectors </a:t>
            </a:r>
            <a:r>
              <a:rPr lang="en-US" dirty="0" smtClean="0">
                <a:solidFill>
                  <a:srgbClr val="FFFF00"/>
                </a:solidFill>
                <a:latin typeface="Times-Roman"/>
              </a:rPr>
              <a:t>at</a:t>
            </a:r>
            <a:r>
              <a:rPr lang="pl-PL" dirty="0" smtClean="0">
                <a:solidFill>
                  <a:srgbClr val="FFFF00"/>
                </a:solidFill>
                <a:latin typeface="Times-Roman"/>
              </a:rPr>
              <a:t/>
            </a:r>
            <a:br>
              <a:rPr lang="pl-PL" dirty="0" smtClean="0">
                <a:solidFill>
                  <a:srgbClr val="FFFF00"/>
                </a:solidFill>
                <a:latin typeface="Times-Roman"/>
              </a:rPr>
            </a:br>
            <a:r>
              <a:rPr lang="en-US" dirty="0" smtClean="0">
                <a:solidFill>
                  <a:srgbClr val="FFFF00"/>
                </a:solidFill>
                <a:latin typeface="Times-Roman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-Roman"/>
              </a:rPr>
              <a:t>Argonne National </a:t>
            </a:r>
            <a:r>
              <a:rPr lang="en-US" dirty="0" smtClean="0">
                <a:solidFill>
                  <a:srgbClr val="FFFF00"/>
                </a:solidFill>
                <a:latin typeface="Times-Roman"/>
              </a:rPr>
              <a:t>Laboratory</a:t>
            </a:r>
            <a:r>
              <a:rPr lang="pl-PL" dirty="0" smtClean="0">
                <a:solidFill>
                  <a:srgbClr val="FFFF00"/>
                </a:solidFill>
                <a:latin typeface="Times-Roman"/>
              </a:rPr>
              <a:t> (US) </a:t>
            </a:r>
            <a:br>
              <a:rPr lang="pl-PL" dirty="0" smtClean="0">
                <a:solidFill>
                  <a:srgbClr val="FFFF00"/>
                </a:solidFill>
                <a:latin typeface="Times-Roman"/>
              </a:rPr>
            </a:br>
            <a:r>
              <a:rPr lang="pl-PL" dirty="0" smtClean="0">
                <a:solidFill>
                  <a:srgbClr val="FFFF00"/>
                </a:solidFill>
                <a:latin typeface="Times-Roman"/>
              </a:rPr>
              <a:t>(~ 100 HPGe </a:t>
            </a:r>
            <a:r>
              <a:rPr lang="pl-PL" dirty="0" err="1" smtClean="0">
                <a:solidFill>
                  <a:srgbClr val="FFFF00"/>
                </a:solidFill>
                <a:latin typeface="Times-Roman"/>
              </a:rPr>
              <a:t>detectors</a:t>
            </a:r>
            <a:r>
              <a:rPr lang="pl-PL" dirty="0" smtClean="0">
                <a:solidFill>
                  <a:srgbClr val="FFFF00"/>
                </a:solidFill>
                <a:latin typeface="Times-Roman"/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5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/>
          <p:cNvGrpSpPr/>
          <p:nvPr/>
        </p:nvGrpSpPr>
        <p:grpSpPr>
          <a:xfrm>
            <a:off x="331612" y="-33373"/>
            <a:ext cx="4779125" cy="3112531"/>
            <a:chOff x="6791418" y="7094"/>
            <a:chExt cx="4779125" cy="3112531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1418" y="376426"/>
              <a:ext cx="4779125" cy="27431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Prostokąt 15"/>
            <p:cNvSpPr/>
            <p:nvPr/>
          </p:nvSpPr>
          <p:spPr>
            <a:xfrm>
              <a:off x="7953056" y="7094"/>
              <a:ext cx="27350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rgbClr val="FFFF00"/>
                  </a:solidFill>
                </a:rPr>
                <a:t>Institut Laue-Langevin </a:t>
              </a:r>
              <a:r>
                <a:rPr lang="pl-PL" i="1" dirty="0" smtClean="0">
                  <a:solidFill>
                    <a:srgbClr val="FFFF00"/>
                  </a:solidFill>
                </a:rPr>
                <a:t>- ILL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2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71B8832A-A9EA-47B1-B429-DB992058D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5" y="3119625"/>
            <a:ext cx="5064159" cy="3581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1" name="Grupa 40"/>
          <p:cNvGrpSpPr/>
          <p:nvPr/>
        </p:nvGrpSpPr>
        <p:grpSpPr>
          <a:xfrm>
            <a:off x="3910199" y="3428117"/>
            <a:ext cx="907438" cy="2125340"/>
            <a:chOff x="6315647" y="3453253"/>
            <a:chExt cx="907438" cy="2125340"/>
          </a:xfrm>
        </p:grpSpPr>
        <p:sp>
          <p:nvSpPr>
            <p:cNvPr id="34" name="Elipsa 33"/>
            <p:cNvSpPr/>
            <p:nvPr/>
          </p:nvSpPr>
          <p:spPr>
            <a:xfrm>
              <a:off x="6902849" y="5284303"/>
              <a:ext cx="320236" cy="29429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Łącznik prosty ze strzałką 38"/>
            <p:cNvCxnSpPr>
              <a:endCxn id="34" idx="0"/>
            </p:cNvCxnSpPr>
            <p:nvPr/>
          </p:nvCxnSpPr>
          <p:spPr>
            <a:xfrm>
              <a:off x="6747031" y="3835153"/>
              <a:ext cx="315936" cy="144915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ole tekstowe 39"/>
            <p:cNvSpPr txBox="1"/>
            <p:nvPr/>
          </p:nvSpPr>
          <p:spPr>
            <a:xfrm>
              <a:off x="6315647" y="3453253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</a:rPr>
                <a:t>FIPPS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pole tekstowe 21"/>
          <p:cNvSpPr txBox="1"/>
          <p:nvPr/>
        </p:nvSpPr>
        <p:spPr>
          <a:xfrm>
            <a:off x="5888412" y="0"/>
            <a:ext cx="5689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</a:rPr>
              <a:t>FIPPS </a:t>
            </a:r>
            <a:r>
              <a:rPr lang="en-US" sz="2000" b="1" dirty="0" smtClean="0">
                <a:solidFill>
                  <a:srgbClr val="FFFF00"/>
                </a:solidFill>
              </a:rPr>
              <a:t>FIssion </a:t>
            </a:r>
            <a:r>
              <a:rPr lang="en-US" sz="2000" b="1" dirty="0">
                <a:solidFill>
                  <a:srgbClr val="FFFF00"/>
                </a:solidFill>
              </a:rPr>
              <a:t>Product Prompt </a:t>
            </a:r>
            <a:r>
              <a:rPr lang="en-US" sz="2000" b="1" i="1" dirty="0" smtClean="0">
                <a:solidFill>
                  <a:srgbClr val="FFFF00"/>
                </a:solidFill>
              </a:rPr>
              <a:t>γ</a:t>
            </a:r>
            <a:r>
              <a:rPr lang="en-US" sz="2000" b="1" dirty="0" smtClean="0">
                <a:solidFill>
                  <a:srgbClr val="FFFF00"/>
                </a:solidFill>
              </a:rPr>
              <a:t>-ray Spectrometer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23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978" y="457964"/>
            <a:ext cx="2643662" cy="346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993" y="497152"/>
            <a:ext cx="3491763" cy="2621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pole tekstowe 24"/>
          <p:cNvSpPr txBox="1"/>
          <p:nvPr/>
        </p:nvSpPr>
        <p:spPr>
          <a:xfrm>
            <a:off x="5955172" y="3318899"/>
            <a:ext cx="2844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2000" dirty="0" smtClean="0"/>
              <a:t> 16 </a:t>
            </a:r>
            <a:r>
              <a:rPr lang="pl-PL" sz="2000" dirty="0" err="1" smtClean="0"/>
              <a:t>clover</a:t>
            </a:r>
            <a:r>
              <a:rPr lang="pl-PL" sz="2000" dirty="0" smtClean="0"/>
              <a:t> </a:t>
            </a:r>
            <a:r>
              <a:rPr lang="pl-PL" sz="2000" dirty="0" err="1" smtClean="0"/>
              <a:t>detectors</a:t>
            </a:r>
            <a:endParaRPr lang="pl-PL" sz="2000" dirty="0" smtClean="0"/>
          </a:p>
        </p:txBody>
      </p:sp>
      <p:sp>
        <p:nvSpPr>
          <p:cNvPr id="27" name="pole tekstowe 26"/>
          <p:cNvSpPr txBox="1"/>
          <p:nvPr/>
        </p:nvSpPr>
        <p:spPr>
          <a:xfrm>
            <a:off x="5641993" y="4178153"/>
            <a:ext cx="5935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dirty="0" smtClean="0"/>
              <a:t>Neutron induced fission of on </a:t>
            </a:r>
            <a:r>
              <a:rPr lang="en-US" sz="2000" baseline="30000" dirty="0" smtClean="0"/>
              <a:t>23</a:t>
            </a:r>
            <a:r>
              <a:rPr lang="pl-PL" sz="2000" baseline="30000" dirty="0" smtClean="0"/>
              <a:t>3</a:t>
            </a:r>
            <a:r>
              <a:rPr lang="en-US" sz="2000" dirty="0" smtClean="0"/>
              <a:t>U</a:t>
            </a:r>
            <a:r>
              <a:rPr lang="pl-PL" sz="2000" dirty="0" smtClean="0"/>
              <a:t>,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2</a:t>
            </a:r>
            <a:r>
              <a:rPr lang="pl-PL" sz="2000" baseline="30000" dirty="0" smtClean="0"/>
              <a:t>35</a:t>
            </a:r>
            <a:r>
              <a:rPr lang="pl-PL" sz="2000" dirty="0" smtClean="0"/>
              <a:t>U, and, </a:t>
            </a:r>
            <a:r>
              <a:rPr lang="pl-PL" sz="2000" baseline="30000" dirty="0" smtClean="0"/>
              <a:t>241</a:t>
            </a:r>
            <a:r>
              <a:rPr lang="pl-PL" sz="2000" dirty="0" smtClean="0"/>
              <a:t>Pu</a:t>
            </a:r>
            <a:endParaRPr lang="en-US" sz="2000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5773083" y="4678081"/>
            <a:ext cx="5142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~50 days of measurements with each target</a:t>
            </a:r>
          </a:p>
        </p:txBody>
      </p:sp>
    </p:spTree>
    <p:extLst>
      <p:ext uri="{BB962C8B-B14F-4D97-AF65-F5344CB8AC3E}">
        <p14:creationId xmlns:p14="http://schemas.microsoft.com/office/powerpoint/2010/main" val="2626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7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481" y="250352"/>
            <a:ext cx="5496440" cy="5843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0" y="250352"/>
            <a:ext cx="4264332" cy="2523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pole tekstowe 13"/>
          <p:cNvSpPr txBox="1"/>
          <p:nvPr/>
        </p:nvSpPr>
        <p:spPr>
          <a:xfrm>
            <a:off x="3036453" y="3093740"/>
            <a:ext cx="3034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smtClean="0"/>
              <a:t>High </a:t>
            </a:r>
            <a:r>
              <a:rPr lang="pl-PL" sz="1400" b="1" dirty="0" err="1" smtClean="0"/>
              <a:t>statistic</a:t>
            </a:r>
            <a:r>
              <a:rPr lang="pl-PL" sz="1400" b="1" dirty="0" smtClean="0"/>
              <a:t> data</a:t>
            </a:r>
            <a:br>
              <a:rPr lang="pl-PL" sz="1400" b="1" dirty="0" smtClean="0"/>
            </a:br>
            <a:r>
              <a:rPr lang="pl-PL" sz="1400" b="1" dirty="0" smtClean="0"/>
              <a:t>- </a:t>
            </a:r>
            <a:r>
              <a:rPr lang="pl-PL" sz="1400" b="1" dirty="0" err="1" smtClean="0"/>
              <a:t>long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duration</a:t>
            </a:r>
            <a:r>
              <a:rPr lang="pl-PL" sz="1400" b="1" dirty="0" smtClean="0"/>
              <a:t> of the </a:t>
            </a:r>
            <a:r>
              <a:rPr lang="pl-PL" sz="1400" b="1" dirty="0" err="1" smtClean="0"/>
              <a:t>experiment</a:t>
            </a:r>
            <a:r>
              <a:rPr lang="pl-PL" sz="1400" b="1" dirty="0" smtClean="0"/>
              <a:t/>
            </a:r>
            <a:br>
              <a:rPr lang="pl-PL" sz="1400" b="1" dirty="0" smtClean="0"/>
            </a:br>
            <a:r>
              <a:rPr lang="pl-PL" sz="1400" b="1" dirty="0"/>
              <a:t>- </a:t>
            </a:r>
            <a:r>
              <a:rPr lang="pl-PL" sz="1400" b="1" dirty="0" err="1"/>
              <a:t>powerful</a:t>
            </a:r>
            <a:r>
              <a:rPr lang="pl-PL" sz="1400" b="1" dirty="0"/>
              <a:t> </a:t>
            </a:r>
            <a:r>
              <a:rPr lang="pl-PL" sz="1400" b="1" dirty="0" err="1"/>
              <a:t>detection</a:t>
            </a:r>
            <a:r>
              <a:rPr lang="pl-PL" sz="1400" b="1" dirty="0"/>
              <a:t> system</a:t>
            </a:r>
            <a:endParaRPr lang="en-US" sz="1400" b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066810" y="4547844"/>
            <a:ext cx="241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 err="1" smtClean="0"/>
              <a:t>Pulsed</a:t>
            </a:r>
            <a:r>
              <a:rPr lang="pl-PL" sz="1400" b="1" dirty="0" smtClean="0"/>
              <a:t> </a:t>
            </a:r>
            <a:r>
              <a:rPr lang="en-US" sz="1400" b="1" dirty="0" smtClean="0"/>
              <a:t>beam</a:t>
            </a:r>
            <a:r>
              <a:rPr lang="pl-PL" sz="1400" b="1" dirty="0" smtClean="0"/>
              <a:t> – </a:t>
            </a:r>
            <a:r>
              <a:rPr lang="pl-PL" sz="1400" b="1" dirty="0" err="1" smtClean="0"/>
              <a:t>fission</a:t>
            </a:r>
            <a:r>
              <a:rPr lang="pl-PL" sz="1400" b="1" dirty="0" smtClean="0"/>
              <a:t> </a:t>
            </a:r>
            <a:r>
              <a:rPr lang="pl-PL" sz="1400" b="1" dirty="0" err="1" smtClean="0"/>
              <a:t>tag</a:t>
            </a:r>
            <a:endParaRPr lang="en-US" sz="1400" b="1" dirty="0"/>
          </a:p>
        </p:txBody>
      </p:sp>
      <p:sp>
        <p:nvSpPr>
          <p:cNvPr id="16" name="Plus 15"/>
          <p:cNvSpPr/>
          <p:nvPr/>
        </p:nvSpPr>
        <p:spPr>
          <a:xfrm>
            <a:off x="3657851" y="4845444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Mnożenie 16"/>
          <p:cNvSpPr/>
          <p:nvPr/>
        </p:nvSpPr>
        <p:spPr>
          <a:xfrm>
            <a:off x="4293305" y="4810553"/>
            <a:ext cx="660836" cy="66369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45" y="3265723"/>
            <a:ext cx="2651154" cy="2715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Plus 18"/>
          <p:cNvSpPr/>
          <p:nvPr/>
        </p:nvSpPr>
        <p:spPr>
          <a:xfrm>
            <a:off x="3980791" y="3779069"/>
            <a:ext cx="625029" cy="638980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152449" y="6142193"/>
            <a:ext cx="5122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FF00"/>
                </a:solidFill>
              </a:rPr>
              <a:t>F. </a:t>
            </a:r>
            <a:r>
              <a:rPr lang="fr-FR" sz="1600" dirty="0" smtClean="0">
                <a:solidFill>
                  <a:srgbClr val="FFFF00"/>
                </a:solidFill>
              </a:rPr>
              <a:t>Kandzia</a:t>
            </a:r>
            <a:r>
              <a:rPr lang="pl-PL" sz="1600" dirty="0" smtClean="0">
                <a:solidFill>
                  <a:srgbClr val="FFFF00"/>
                </a:solidFill>
              </a:rPr>
              <a:t> (Ł. W . Iskra)</a:t>
            </a:r>
            <a:r>
              <a:rPr lang="fr-FR" sz="1600" dirty="0" smtClean="0">
                <a:solidFill>
                  <a:srgbClr val="FFFF00"/>
                </a:solidFill>
              </a:rPr>
              <a:t> </a:t>
            </a:r>
            <a:r>
              <a:rPr lang="fr-FR" sz="1600" i="1" dirty="0">
                <a:solidFill>
                  <a:srgbClr val="FFFF00"/>
                </a:solidFill>
              </a:rPr>
              <a:t>et al.</a:t>
            </a:r>
            <a:r>
              <a:rPr lang="fr-FR" sz="1600" dirty="0">
                <a:solidFill>
                  <a:srgbClr val="FFFF00"/>
                </a:solidFill>
              </a:rPr>
              <a:t>, Eur. Phys. J. A </a:t>
            </a:r>
            <a:r>
              <a:rPr lang="fr-FR" sz="1600" b="1" dirty="0">
                <a:solidFill>
                  <a:srgbClr val="FFFF00"/>
                </a:solidFill>
              </a:rPr>
              <a:t>56</a:t>
            </a:r>
            <a:r>
              <a:rPr lang="fr-FR" sz="1600" dirty="0">
                <a:solidFill>
                  <a:srgbClr val="FFFF00"/>
                </a:solidFill>
              </a:rPr>
              <a:t>, 207 (2020).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134481" y="6185745"/>
            <a:ext cx="579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Ł. W. Iskra, S. Leoni, B. Fornal et al., PRC </a:t>
            </a:r>
            <a:r>
              <a:rPr lang="en-US" b="1" dirty="0" smtClean="0">
                <a:solidFill>
                  <a:srgbClr val="FFFF00"/>
                </a:solidFill>
              </a:rPr>
              <a:t>102</a:t>
            </a:r>
            <a:r>
              <a:rPr lang="en-US" dirty="0">
                <a:solidFill>
                  <a:srgbClr val="FFFF00"/>
                </a:solidFill>
              </a:rPr>
              <a:t>, 054324 (2020)</a:t>
            </a:r>
          </a:p>
        </p:txBody>
      </p:sp>
      <p:cxnSp>
        <p:nvCxnSpPr>
          <p:cNvPr id="27" name="Łącznik prosty 26"/>
          <p:cNvCxnSpPr/>
          <p:nvPr/>
        </p:nvCxnSpPr>
        <p:spPr>
          <a:xfrm>
            <a:off x="7899984" y="4196556"/>
            <a:ext cx="19654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a 27"/>
          <p:cNvGrpSpPr/>
          <p:nvPr/>
        </p:nvGrpSpPr>
        <p:grpSpPr>
          <a:xfrm>
            <a:off x="5207561" y="158086"/>
            <a:ext cx="4299831" cy="4160280"/>
            <a:chOff x="5264583" y="239720"/>
            <a:chExt cx="4299831" cy="4160280"/>
          </a:xfrm>
        </p:grpSpPr>
        <p:pic>
          <p:nvPicPr>
            <p:cNvPr id="29" name="Obraz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4583" y="239720"/>
              <a:ext cx="2901956" cy="283992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0" name="Elipsa 29"/>
            <p:cNvSpPr/>
            <p:nvPr/>
          </p:nvSpPr>
          <p:spPr>
            <a:xfrm>
              <a:off x="8358289" y="3079649"/>
              <a:ext cx="1206125" cy="1320351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Łącznik prosty 30"/>
            <p:cNvCxnSpPr>
              <a:stCxn id="29" idx="7"/>
            </p:cNvCxnSpPr>
            <p:nvPr/>
          </p:nvCxnSpPr>
          <p:spPr>
            <a:xfrm>
              <a:off x="7741557" y="655618"/>
              <a:ext cx="1707243" cy="272871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y 31"/>
            <p:cNvCxnSpPr/>
            <p:nvPr/>
          </p:nvCxnSpPr>
          <p:spPr>
            <a:xfrm>
              <a:off x="5746235" y="2770641"/>
              <a:ext cx="3034257" cy="162935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29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9" grpId="0" animBg="1"/>
      <p:bldP spid="20" grpId="0"/>
      <p:bldP spid="25" grpId="0"/>
    </p:bldLst>
  </p:timing>
</p:sld>
</file>

<file path=ppt/theme/theme1.xml><?xml version="1.0" encoding="utf-8"?>
<a:theme xmlns:a="http://schemas.openxmlformats.org/drawingml/2006/main" name="Głębokość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3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2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mtClean="0">
            <a:solidFill>
              <a:srgbClr val="FFFF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accent2"/>
          </a:solidFill>
          <a:headEnd type="none" w="med" len="med"/>
          <a:tailEnd type="triangl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Głębokość</Template>
  <TotalTime>2417</TotalTime>
  <Words>1020</Words>
  <Application>Microsoft Office PowerPoint</Application>
  <PresentationFormat>Panoramiczny</PresentationFormat>
  <Paragraphs>197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24</vt:i4>
      </vt:variant>
    </vt:vector>
  </HeadingPairs>
  <TitlesOfParts>
    <vt:vector size="36" baseType="lpstr">
      <vt:lpstr>Arial</vt:lpstr>
      <vt:lpstr>Britannic Bold</vt:lpstr>
      <vt:lpstr>Calibri</vt:lpstr>
      <vt:lpstr>Cambria Math</vt:lpstr>
      <vt:lpstr>Corbel</vt:lpstr>
      <vt:lpstr>Gill Sans MT</vt:lpstr>
      <vt:lpstr>Times New Roman</vt:lpstr>
      <vt:lpstr>Times-Roman</vt:lpstr>
      <vt:lpstr>Wingdings</vt:lpstr>
      <vt:lpstr>Głębokość</vt:lpstr>
      <vt:lpstr>3_Szybki wzrost</vt:lpstr>
      <vt:lpstr>1_Projekt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Iskra</dc:creator>
  <cp:lastModifiedBy>Iskra</cp:lastModifiedBy>
  <cp:revision>417</cp:revision>
  <dcterms:created xsi:type="dcterms:W3CDTF">2024-04-15T11:50:54Z</dcterms:created>
  <dcterms:modified xsi:type="dcterms:W3CDTF">2024-10-02T08:40:02Z</dcterms:modified>
</cp:coreProperties>
</file>