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302" r:id="rId3"/>
    <p:sldId id="348" r:id="rId4"/>
    <p:sldId id="307" r:id="rId5"/>
    <p:sldId id="313" r:id="rId6"/>
    <p:sldId id="314" r:id="rId7"/>
    <p:sldId id="352" r:id="rId8"/>
    <p:sldId id="351" r:id="rId9"/>
    <p:sldId id="349" r:id="rId10"/>
    <p:sldId id="353" r:id="rId11"/>
    <p:sldId id="376" r:id="rId12"/>
    <p:sldId id="327" r:id="rId13"/>
    <p:sldId id="354" r:id="rId14"/>
    <p:sldId id="326" r:id="rId15"/>
    <p:sldId id="333" r:id="rId16"/>
    <p:sldId id="355" r:id="rId17"/>
    <p:sldId id="356" r:id="rId18"/>
    <p:sldId id="377" r:id="rId19"/>
    <p:sldId id="358" r:id="rId20"/>
    <p:sldId id="359" r:id="rId21"/>
    <p:sldId id="360" r:id="rId22"/>
    <p:sldId id="334" r:id="rId23"/>
    <p:sldId id="361" r:id="rId24"/>
    <p:sldId id="362" r:id="rId25"/>
    <p:sldId id="363" r:id="rId26"/>
    <p:sldId id="364" r:id="rId27"/>
    <p:sldId id="378" r:id="rId28"/>
    <p:sldId id="379" r:id="rId29"/>
    <p:sldId id="380" r:id="rId30"/>
    <p:sldId id="381" r:id="rId31"/>
    <p:sldId id="382" r:id="rId32"/>
    <p:sldId id="383" r:id="rId33"/>
    <p:sldId id="371" r:id="rId34"/>
    <p:sldId id="374" r:id="rId35"/>
    <p:sldId id="375" r:id="rId36"/>
    <p:sldId id="372" r:id="rId37"/>
    <p:sldId id="373" r:id="rId38"/>
    <p:sldId id="298" r:id="rId39"/>
    <p:sldId id="323" r:id="rId40"/>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73FE103-7952-00F8-C7AC-AF583A6A5AE2}" name="Kristina Tomić" initials="KT" userId="S::kristina@irb.hr::5c898c42-daba-4d1f-aef9-cd1b943400e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D8FF"/>
    <a:srgbClr val="E1CCF0"/>
    <a:srgbClr val="FFCDBD"/>
    <a:srgbClr val="1A0280"/>
    <a:srgbClr val="CC3300"/>
    <a:srgbClr val="FFA78B"/>
    <a:srgbClr val="AC75D5"/>
    <a:srgbClr val="D1B2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59" autoAdjust="0"/>
    <p:restoredTop sz="94660"/>
  </p:normalViewPr>
  <p:slideViewPr>
    <p:cSldViewPr snapToGrid="0">
      <p:cViewPr varScale="1">
        <p:scale>
          <a:sx n="85" d="100"/>
          <a:sy n="85" d="100"/>
        </p:scale>
        <p:origin x="77" y="74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9.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9.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9.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9.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A234BA-A411-44CC-84F7-FEA1299CB273}" type="datetimeFigureOut">
              <a:rPr lang="hr-HR" smtClean="0"/>
              <a:t>30.9.2024.</a:t>
            </a:fld>
            <a:endParaRPr lang="hr-H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6B4A19-52FA-4773-B318-387B3EC91BD2}" type="slidenum">
              <a:rPr lang="hr-HR" smtClean="0"/>
              <a:t>‹#›</a:t>
            </a:fld>
            <a:endParaRPr lang="hr-HR"/>
          </a:p>
        </p:txBody>
      </p:sp>
    </p:spTree>
    <p:extLst>
      <p:ext uri="{BB962C8B-B14F-4D97-AF65-F5344CB8AC3E}">
        <p14:creationId xmlns:p14="http://schemas.microsoft.com/office/powerpoint/2010/main" val="3677179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hr-H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hr-HR"/>
          </a:p>
        </p:txBody>
      </p:sp>
      <p:sp>
        <p:nvSpPr>
          <p:cNvPr id="4" name="Date Placeholder 3"/>
          <p:cNvSpPr>
            <a:spLocks noGrp="1"/>
          </p:cNvSpPr>
          <p:nvPr>
            <p:ph type="dt" sz="half" idx="10"/>
          </p:nvPr>
        </p:nvSpPr>
        <p:spPr/>
        <p:txBody>
          <a:bodyPr/>
          <a:lstStyle/>
          <a:p>
            <a:fld id="{D9B835A3-56A0-4D3B-8E21-4E6124677A82}" type="datetimeFigureOut">
              <a:rPr lang="hr-HR" smtClean="0"/>
              <a:t>30.9.2024.</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240B51C-52A1-446B-B5F0-90EFF19CCC61}" type="slidenum">
              <a:rPr lang="hr-HR" smtClean="0"/>
              <a:t>‹#›</a:t>
            </a:fld>
            <a:endParaRPr lang="hr-HR"/>
          </a:p>
        </p:txBody>
      </p:sp>
    </p:spTree>
    <p:extLst>
      <p:ext uri="{BB962C8B-B14F-4D97-AF65-F5344CB8AC3E}">
        <p14:creationId xmlns:p14="http://schemas.microsoft.com/office/powerpoint/2010/main" val="1493777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p:txBody>
          <a:bodyPr/>
          <a:lstStyle/>
          <a:p>
            <a:fld id="{D9B835A3-56A0-4D3B-8E21-4E6124677A82}" type="datetimeFigureOut">
              <a:rPr lang="hr-HR" smtClean="0"/>
              <a:t>30.9.2024.</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240B51C-52A1-446B-B5F0-90EFF19CCC61}" type="slidenum">
              <a:rPr lang="hr-HR" smtClean="0"/>
              <a:t>‹#›</a:t>
            </a:fld>
            <a:endParaRPr lang="hr-HR"/>
          </a:p>
        </p:txBody>
      </p:sp>
    </p:spTree>
    <p:extLst>
      <p:ext uri="{BB962C8B-B14F-4D97-AF65-F5344CB8AC3E}">
        <p14:creationId xmlns:p14="http://schemas.microsoft.com/office/powerpoint/2010/main" val="421485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hr-H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p:txBody>
          <a:bodyPr/>
          <a:lstStyle/>
          <a:p>
            <a:fld id="{D9B835A3-56A0-4D3B-8E21-4E6124677A82}" type="datetimeFigureOut">
              <a:rPr lang="hr-HR" smtClean="0"/>
              <a:t>30.9.2024.</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240B51C-52A1-446B-B5F0-90EFF19CCC61}" type="slidenum">
              <a:rPr lang="hr-HR" smtClean="0"/>
              <a:t>‹#›</a:t>
            </a:fld>
            <a:endParaRPr lang="hr-HR"/>
          </a:p>
        </p:txBody>
      </p:sp>
    </p:spTree>
    <p:extLst>
      <p:ext uri="{BB962C8B-B14F-4D97-AF65-F5344CB8AC3E}">
        <p14:creationId xmlns:p14="http://schemas.microsoft.com/office/powerpoint/2010/main" val="2446571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p:txBody>
          <a:bodyPr/>
          <a:lstStyle/>
          <a:p>
            <a:fld id="{D9B835A3-56A0-4D3B-8E21-4E6124677A82}" type="datetimeFigureOut">
              <a:rPr lang="hr-HR" smtClean="0"/>
              <a:t>30.9.2024.</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240B51C-52A1-446B-B5F0-90EFF19CCC61}" type="slidenum">
              <a:rPr lang="hr-HR" smtClean="0"/>
              <a:t>‹#›</a:t>
            </a:fld>
            <a:endParaRPr lang="hr-HR"/>
          </a:p>
        </p:txBody>
      </p:sp>
    </p:spTree>
    <p:extLst>
      <p:ext uri="{BB962C8B-B14F-4D97-AF65-F5344CB8AC3E}">
        <p14:creationId xmlns:p14="http://schemas.microsoft.com/office/powerpoint/2010/main" val="3346725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hr-H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9B835A3-56A0-4D3B-8E21-4E6124677A82}" type="datetimeFigureOut">
              <a:rPr lang="hr-HR" smtClean="0"/>
              <a:t>30.9.2024.</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240B51C-52A1-446B-B5F0-90EFF19CCC61}" type="slidenum">
              <a:rPr lang="hr-HR" smtClean="0"/>
              <a:t>‹#›</a:t>
            </a:fld>
            <a:endParaRPr lang="hr-HR"/>
          </a:p>
        </p:txBody>
      </p:sp>
    </p:spTree>
    <p:extLst>
      <p:ext uri="{BB962C8B-B14F-4D97-AF65-F5344CB8AC3E}">
        <p14:creationId xmlns:p14="http://schemas.microsoft.com/office/powerpoint/2010/main" val="419248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Date Placeholder 4"/>
          <p:cNvSpPr>
            <a:spLocks noGrp="1"/>
          </p:cNvSpPr>
          <p:nvPr>
            <p:ph type="dt" sz="half" idx="10"/>
          </p:nvPr>
        </p:nvSpPr>
        <p:spPr/>
        <p:txBody>
          <a:bodyPr/>
          <a:lstStyle/>
          <a:p>
            <a:fld id="{D9B835A3-56A0-4D3B-8E21-4E6124677A82}" type="datetimeFigureOut">
              <a:rPr lang="hr-HR" smtClean="0"/>
              <a:t>30.9.2024.</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B240B51C-52A1-446B-B5F0-90EFF19CCC61}" type="slidenum">
              <a:rPr lang="hr-HR" smtClean="0"/>
              <a:t>‹#›</a:t>
            </a:fld>
            <a:endParaRPr lang="hr-HR"/>
          </a:p>
        </p:txBody>
      </p:sp>
    </p:spTree>
    <p:extLst>
      <p:ext uri="{BB962C8B-B14F-4D97-AF65-F5344CB8AC3E}">
        <p14:creationId xmlns:p14="http://schemas.microsoft.com/office/powerpoint/2010/main" val="198972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hr-H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7" name="Date Placeholder 6"/>
          <p:cNvSpPr>
            <a:spLocks noGrp="1"/>
          </p:cNvSpPr>
          <p:nvPr>
            <p:ph type="dt" sz="half" idx="10"/>
          </p:nvPr>
        </p:nvSpPr>
        <p:spPr/>
        <p:txBody>
          <a:bodyPr/>
          <a:lstStyle/>
          <a:p>
            <a:fld id="{D9B835A3-56A0-4D3B-8E21-4E6124677A82}" type="datetimeFigureOut">
              <a:rPr lang="hr-HR" smtClean="0"/>
              <a:t>30.9.2024.</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B240B51C-52A1-446B-B5F0-90EFF19CCC61}" type="slidenum">
              <a:rPr lang="hr-HR" smtClean="0"/>
              <a:t>‹#›</a:t>
            </a:fld>
            <a:endParaRPr lang="hr-HR"/>
          </a:p>
        </p:txBody>
      </p:sp>
    </p:spTree>
    <p:extLst>
      <p:ext uri="{BB962C8B-B14F-4D97-AF65-F5344CB8AC3E}">
        <p14:creationId xmlns:p14="http://schemas.microsoft.com/office/powerpoint/2010/main" val="4090457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Date Placeholder 2"/>
          <p:cNvSpPr>
            <a:spLocks noGrp="1"/>
          </p:cNvSpPr>
          <p:nvPr>
            <p:ph type="dt" sz="half" idx="10"/>
          </p:nvPr>
        </p:nvSpPr>
        <p:spPr/>
        <p:txBody>
          <a:bodyPr/>
          <a:lstStyle/>
          <a:p>
            <a:fld id="{D9B835A3-56A0-4D3B-8E21-4E6124677A82}" type="datetimeFigureOut">
              <a:rPr lang="hr-HR" smtClean="0"/>
              <a:t>30.9.2024.</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B240B51C-52A1-446B-B5F0-90EFF19CCC61}" type="slidenum">
              <a:rPr lang="hr-HR" smtClean="0"/>
              <a:t>‹#›</a:t>
            </a:fld>
            <a:endParaRPr lang="hr-HR"/>
          </a:p>
        </p:txBody>
      </p:sp>
    </p:spTree>
    <p:extLst>
      <p:ext uri="{BB962C8B-B14F-4D97-AF65-F5344CB8AC3E}">
        <p14:creationId xmlns:p14="http://schemas.microsoft.com/office/powerpoint/2010/main" val="1984440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B835A3-56A0-4D3B-8E21-4E6124677A82}" type="datetimeFigureOut">
              <a:rPr lang="hr-HR" smtClean="0"/>
              <a:t>30.9.2024.</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B240B51C-52A1-446B-B5F0-90EFF19CCC61}" type="slidenum">
              <a:rPr lang="hr-HR" smtClean="0"/>
              <a:t>‹#›</a:t>
            </a:fld>
            <a:endParaRPr lang="hr-HR"/>
          </a:p>
        </p:txBody>
      </p:sp>
    </p:spTree>
    <p:extLst>
      <p:ext uri="{BB962C8B-B14F-4D97-AF65-F5344CB8AC3E}">
        <p14:creationId xmlns:p14="http://schemas.microsoft.com/office/powerpoint/2010/main" val="2683140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r-H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B835A3-56A0-4D3B-8E21-4E6124677A82}" type="datetimeFigureOut">
              <a:rPr lang="hr-HR" smtClean="0"/>
              <a:t>30.9.2024.</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B240B51C-52A1-446B-B5F0-90EFF19CCC61}" type="slidenum">
              <a:rPr lang="hr-HR" smtClean="0"/>
              <a:t>‹#›</a:t>
            </a:fld>
            <a:endParaRPr lang="hr-HR"/>
          </a:p>
        </p:txBody>
      </p:sp>
    </p:spTree>
    <p:extLst>
      <p:ext uri="{BB962C8B-B14F-4D97-AF65-F5344CB8AC3E}">
        <p14:creationId xmlns:p14="http://schemas.microsoft.com/office/powerpoint/2010/main" val="415832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r-H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B835A3-56A0-4D3B-8E21-4E6124677A82}" type="datetimeFigureOut">
              <a:rPr lang="hr-HR" smtClean="0"/>
              <a:t>30.9.2024.</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B240B51C-52A1-446B-B5F0-90EFF19CCC61}" type="slidenum">
              <a:rPr lang="hr-HR" smtClean="0"/>
              <a:t>‹#›</a:t>
            </a:fld>
            <a:endParaRPr lang="hr-HR"/>
          </a:p>
        </p:txBody>
      </p:sp>
    </p:spTree>
    <p:extLst>
      <p:ext uri="{BB962C8B-B14F-4D97-AF65-F5344CB8AC3E}">
        <p14:creationId xmlns:p14="http://schemas.microsoft.com/office/powerpoint/2010/main" val="3765266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hr-H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B835A3-56A0-4D3B-8E21-4E6124677A82}" type="datetimeFigureOut">
              <a:rPr lang="hr-HR" smtClean="0"/>
              <a:t>30.9.2024.</a:t>
            </a:fld>
            <a:endParaRPr lang="hr-H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40B51C-52A1-446B-B5F0-90EFF19CCC61}" type="slidenum">
              <a:rPr lang="hr-HR" smtClean="0"/>
              <a:t>‹#›</a:t>
            </a:fld>
            <a:endParaRPr lang="hr-HR"/>
          </a:p>
        </p:txBody>
      </p:sp>
    </p:spTree>
    <p:extLst>
      <p:ext uri="{BB962C8B-B14F-4D97-AF65-F5344CB8AC3E}">
        <p14:creationId xmlns:p14="http://schemas.microsoft.com/office/powerpoint/2010/main" val="2963215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s://ifmif-dones.es/"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s://survey.czi.irb.hr/q/index.php?r=survey/index&amp;sid=237425&amp;lang=en"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9.emf"/><Relationship Id="rId4"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bin"/><Relationship Id="rId7" Type="http://schemas.openxmlformats.org/officeDocument/2006/relationships/image" Target="../media/image11.e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12.png"/><Relationship Id="rId4" Type="http://schemas.openxmlformats.org/officeDocument/2006/relationships/image" Target="../media/image9.emf"/></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1.e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9.emf"/><Relationship Id="rId4" Type="http://schemas.openxmlformats.org/officeDocument/2006/relationships/oleObject" Target="../embeddings/oleObject5.bin"/></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1.e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8.bin"/><Relationship Id="rId5" Type="http://schemas.openxmlformats.org/officeDocument/2006/relationships/image" Target="../media/image9.emf"/><Relationship Id="rId4" Type="http://schemas.openxmlformats.org/officeDocument/2006/relationships/oleObject" Target="../embeddings/oleObject7.bin"/></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1.emf"/><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10.bin"/><Relationship Id="rId5" Type="http://schemas.openxmlformats.org/officeDocument/2006/relationships/image" Target="../media/image9.emf"/><Relationship Id="rId4" Type="http://schemas.openxmlformats.org/officeDocument/2006/relationships/oleObject" Target="../embeddings/oleObject9.bin"/></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1.e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12.bin"/><Relationship Id="rId5" Type="http://schemas.openxmlformats.org/officeDocument/2006/relationships/image" Target="../media/image9.emf"/><Relationship Id="rId4" Type="http://schemas.openxmlformats.org/officeDocument/2006/relationships/oleObject" Target="../embeddings/oleObject11.bin"/></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1.emf"/><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14.bin"/><Relationship Id="rId5" Type="http://schemas.openxmlformats.org/officeDocument/2006/relationships/image" Target="../media/image9.emf"/><Relationship Id="rId4" Type="http://schemas.openxmlformats.org/officeDocument/2006/relationships/oleObject" Target="../embeddings/oleObject13.bin"/></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1.emf"/><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16.bin"/><Relationship Id="rId5" Type="http://schemas.openxmlformats.org/officeDocument/2006/relationships/image" Target="../media/image9.emf"/><Relationship Id="rId4" Type="http://schemas.openxmlformats.org/officeDocument/2006/relationships/oleObject" Target="../embeddings/oleObject15.bin"/></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11.emf"/><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oleObject" Target="../embeddings/oleObject18.bin"/><Relationship Id="rId5" Type="http://schemas.openxmlformats.org/officeDocument/2006/relationships/image" Target="../media/image9.emf"/><Relationship Id="rId4" Type="http://schemas.openxmlformats.org/officeDocument/2006/relationships/oleObject" Target="../embeddings/oleObject17.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11.emf"/><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oleObject" Target="../embeddings/oleObject20.bin"/><Relationship Id="rId5" Type="http://schemas.openxmlformats.org/officeDocument/2006/relationships/image" Target="../media/image9.emf"/><Relationship Id="rId4" Type="http://schemas.openxmlformats.org/officeDocument/2006/relationships/oleObject" Target="../embeddings/oleObject19.bin"/></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9.emf"/><Relationship Id="rId4" Type="http://schemas.openxmlformats.org/officeDocument/2006/relationships/oleObject" Target="../embeddings/oleObject21.bin"/></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11.emf"/><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oleObject" Target="../embeddings/oleObject23.bin"/><Relationship Id="rId5" Type="http://schemas.openxmlformats.org/officeDocument/2006/relationships/image" Target="../media/image9.emf"/><Relationship Id="rId4" Type="http://schemas.openxmlformats.org/officeDocument/2006/relationships/oleObject" Target="../embeddings/oleObject22.bin"/></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mailto:Alen.Vodopjevec@irb.hr" TargetMode="External"/><Relationship Id="rId2" Type="http://schemas.openxmlformats.org/officeDocument/2006/relationships/hyperlink" Target="mailto:Andreja.Gajovic@irb.hr"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62045"/>
            <a:ext cx="12261669" cy="1871878"/>
          </a:xfrm>
        </p:spPr>
        <p:txBody>
          <a:bodyPr>
            <a:noAutofit/>
          </a:bodyPr>
          <a:lstStyle/>
          <a:p>
            <a:r>
              <a:rPr lang="en-GB" sz="4800" b="1" dirty="0">
                <a:effectLst>
                  <a:outerShdw blurRad="38100" dist="38100" dir="2700000" algn="tl">
                    <a:srgbClr val="000000">
                      <a:alpha val="43137"/>
                    </a:srgbClr>
                  </a:outerShdw>
                </a:effectLst>
                <a:latin typeface="+mn-lt"/>
              </a:rPr>
              <a:t>Form for Expression of Interest for the Future Users of IFMIF-DONES Facility</a:t>
            </a:r>
            <a:endParaRPr lang="hr-HR" sz="4800" b="1" dirty="0">
              <a:effectLst>
                <a:outerShdw blurRad="38100" dist="38100" dir="2700000" algn="tl">
                  <a:srgbClr val="000000">
                    <a:alpha val="43137"/>
                  </a:srgbClr>
                </a:outerShdw>
              </a:effectLst>
              <a:latin typeface="+mn-lt"/>
            </a:endParaRPr>
          </a:p>
        </p:txBody>
      </p:sp>
      <p:sp>
        <p:nvSpPr>
          <p:cNvPr id="3" name="Subtitle 2"/>
          <p:cNvSpPr>
            <a:spLocks noGrp="1"/>
          </p:cNvSpPr>
          <p:nvPr>
            <p:ph type="subTitle" idx="1"/>
          </p:nvPr>
        </p:nvSpPr>
        <p:spPr>
          <a:xfrm>
            <a:off x="165463" y="4029609"/>
            <a:ext cx="11730446" cy="1984936"/>
          </a:xfrm>
        </p:spPr>
        <p:txBody>
          <a:bodyPr>
            <a:normAutofit fontScale="92500" lnSpcReduction="20000"/>
          </a:bodyPr>
          <a:lstStyle/>
          <a:p>
            <a:r>
              <a:rPr lang="en-GB" sz="3000" b="1" dirty="0"/>
              <a:t>Andreja Gajović</a:t>
            </a:r>
            <a:r>
              <a:rPr lang="en-GB" sz="3000" b="1" baseline="30000" dirty="0"/>
              <a:t>1</a:t>
            </a:r>
            <a:r>
              <a:rPr lang="en-GB" sz="3000" b="1" dirty="0"/>
              <a:t>*, </a:t>
            </a:r>
            <a:r>
              <a:rPr lang="en-GB" sz="3000" b="1" dirty="0" err="1"/>
              <a:t>Wojciech</a:t>
            </a:r>
            <a:r>
              <a:rPr lang="en-GB" sz="3000" b="1" dirty="0"/>
              <a:t> Krolas</a:t>
            </a:r>
            <a:r>
              <a:rPr lang="en-GB" sz="3000" b="1" baseline="30000" dirty="0"/>
              <a:t>2</a:t>
            </a:r>
            <a:r>
              <a:rPr lang="en-GB" sz="3000" b="1" dirty="0"/>
              <a:t>, Marek Lewitowicz</a:t>
            </a:r>
            <a:r>
              <a:rPr lang="en-GB" sz="3000" b="1" baseline="30000" dirty="0"/>
              <a:t>3</a:t>
            </a:r>
            <a:r>
              <a:rPr lang="en-GB" sz="3000" b="1" dirty="0"/>
              <a:t>, Kristina </a:t>
            </a:r>
            <a:r>
              <a:rPr lang="en-GB" sz="3000" b="1" dirty="0" err="1"/>
              <a:t>Tomić</a:t>
            </a:r>
            <a:r>
              <a:rPr lang="en-GB" sz="3000" b="1" dirty="0"/>
              <a:t>, Luketić</a:t>
            </a:r>
            <a:r>
              <a:rPr lang="en-GB" sz="3000" b="1" baseline="30000" dirty="0"/>
              <a:t>1</a:t>
            </a:r>
            <a:r>
              <a:rPr lang="en-GB" sz="3000" b="1" dirty="0"/>
              <a:t>, </a:t>
            </a:r>
            <a:r>
              <a:rPr lang="en-GB" sz="3000" b="1" dirty="0" err="1"/>
              <a:t>Lovorka</a:t>
            </a:r>
            <a:r>
              <a:rPr lang="en-GB" sz="3000" b="1" dirty="0"/>
              <a:t> Čaja</a:t>
            </a:r>
            <a:r>
              <a:rPr lang="en-GB" sz="3000" b="1" baseline="30000" dirty="0"/>
              <a:t>1</a:t>
            </a:r>
            <a:r>
              <a:rPr lang="en-GB" sz="3000" b="1" dirty="0"/>
              <a:t>, </a:t>
            </a:r>
            <a:r>
              <a:rPr lang="en-GB" sz="3000" b="1" dirty="0" err="1"/>
              <a:t>Tonči</a:t>
            </a:r>
            <a:r>
              <a:rPr lang="en-GB" sz="3000" b="1" dirty="0"/>
              <a:t> Tadić</a:t>
            </a:r>
            <a:r>
              <a:rPr lang="en-GB" sz="3000" b="1" baseline="30000" dirty="0"/>
              <a:t>1</a:t>
            </a:r>
            <a:endParaRPr lang="hr-HR" sz="3000" b="1" dirty="0"/>
          </a:p>
          <a:p>
            <a:r>
              <a:rPr lang="hr-HR" sz="2800" baseline="30000" dirty="0"/>
              <a:t>1</a:t>
            </a:r>
            <a:r>
              <a:rPr lang="hr-HR" sz="2800" dirty="0"/>
              <a:t> </a:t>
            </a:r>
            <a:r>
              <a:rPr lang="en-IN" sz="2800" i="1" dirty="0" err="1"/>
              <a:t>Ruđer</a:t>
            </a:r>
            <a:r>
              <a:rPr lang="en-IN" sz="2800" i="1" dirty="0"/>
              <a:t> </a:t>
            </a:r>
            <a:r>
              <a:rPr lang="en-IN" sz="2800" i="1" dirty="0" err="1"/>
              <a:t>Bošković</a:t>
            </a:r>
            <a:r>
              <a:rPr lang="en-IN" sz="2800" i="1" dirty="0"/>
              <a:t> Institute, Zagreb, Croatia</a:t>
            </a:r>
            <a:endParaRPr lang="hr-HR" sz="2800" i="1" dirty="0"/>
          </a:p>
          <a:p>
            <a:r>
              <a:rPr lang="hr-HR" sz="2800" baseline="30000" dirty="0"/>
              <a:t>2</a:t>
            </a:r>
            <a:r>
              <a:rPr lang="hr-HR" sz="2800" dirty="0"/>
              <a:t> </a:t>
            </a:r>
            <a:r>
              <a:rPr lang="hr-HR" sz="2800" i="1" dirty="0"/>
              <a:t>Institute of Nuclear Physics Polish Academy of Sciences, Krakow, Poland</a:t>
            </a:r>
          </a:p>
          <a:p>
            <a:r>
              <a:rPr lang="hr-HR" sz="2800" baseline="30000" dirty="0"/>
              <a:t>3</a:t>
            </a:r>
            <a:r>
              <a:rPr lang="hr-HR" sz="2800" dirty="0"/>
              <a:t> </a:t>
            </a:r>
            <a:r>
              <a:rPr lang="hr-HR" sz="2800" i="1" dirty="0"/>
              <a:t>Grand Accelerateur National d’Ions Lourds (GANIL), Caen Cedex, France</a:t>
            </a:r>
          </a:p>
          <a:p>
            <a:endParaRPr lang="hr-HR" sz="2800" dirty="0"/>
          </a:p>
        </p:txBody>
      </p:sp>
      <p:pic>
        <p:nvPicPr>
          <p:cNvPr id="4" name="Picture 3" descr="Logo&#10;&#10;Description automatically generated"/>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371" y="-60145"/>
            <a:ext cx="2660537" cy="1466683"/>
          </a:xfrm>
          <a:prstGeom prst="rect">
            <a:avLst/>
          </a:prstGeom>
          <a:noFill/>
          <a:ln>
            <a:noFill/>
          </a:ln>
        </p:spPr>
      </p:pic>
      <p:pic>
        <p:nvPicPr>
          <p:cNvPr id="1028" name="Picture 4" descr="Logo IFJ P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3579" y="207443"/>
            <a:ext cx="2794510" cy="931505"/>
          </a:xfrm>
          <a:prstGeom prst="rect">
            <a:avLst/>
          </a:prstGeom>
          <a:solidFill>
            <a:schemeClr val="accent5">
              <a:lumMod val="50000"/>
            </a:schemeClr>
          </a:solidFill>
        </p:spPr>
      </p:pic>
      <p:pic>
        <p:nvPicPr>
          <p:cNvPr id="1030" name="Picture 6" descr="GANI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65831" y="439746"/>
            <a:ext cx="2188613" cy="466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73562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93459" y="1571611"/>
            <a:ext cx="10789213" cy="4267200"/>
          </a:xfrm>
        </p:spPr>
        <p:txBody>
          <a:bodyPr>
            <a:normAutofit/>
          </a:bodyPr>
          <a:lstStyle/>
          <a:p>
            <a:pPr>
              <a:buClr>
                <a:schemeClr val="bg2">
                  <a:lumMod val="20000"/>
                  <a:lumOff val="80000"/>
                </a:schemeClr>
              </a:buClr>
              <a:buFont typeface="Wingdings" pitchFamily="2" charset="2"/>
              <a:buChar char="q"/>
            </a:pPr>
            <a:r>
              <a:rPr lang="en-US" sz="3200" b="1" dirty="0">
                <a:effectLst>
                  <a:outerShdw blurRad="38100" dist="38100" dir="2700000" algn="tl">
                    <a:srgbClr val="000000"/>
                  </a:outerShdw>
                </a:effectLst>
                <a:latin typeface="Calibri" pitchFamily="34" charset="0"/>
              </a:rPr>
              <a:t> </a:t>
            </a:r>
            <a:r>
              <a:rPr lang="en-US" sz="3200" dirty="0">
                <a:solidFill>
                  <a:schemeClr val="bg1">
                    <a:lumMod val="95000"/>
                  </a:schemeClr>
                </a:solidFill>
                <a:effectLst>
                  <a:outerShdw blurRad="38100" dist="38100" dir="2700000" algn="tl">
                    <a:srgbClr val="000000"/>
                  </a:outerShdw>
                </a:effectLst>
              </a:rPr>
              <a:t>Motivation and introduction </a:t>
            </a:r>
          </a:p>
          <a:p>
            <a:pPr>
              <a:buClr>
                <a:schemeClr val="bg2">
                  <a:lumMod val="20000"/>
                  <a:lumOff val="80000"/>
                </a:schemeClr>
              </a:buClr>
              <a:buFont typeface="Wingdings" pitchFamily="2" charset="2"/>
              <a:buChar char="q"/>
            </a:pPr>
            <a:r>
              <a:rPr lang="en-US" sz="3200" dirty="0">
                <a:solidFill>
                  <a:schemeClr val="bg1">
                    <a:lumMod val="95000"/>
                  </a:schemeClr>
                </a:solidFill>
                <a:effectLst>
                  <a:outerShdw blurRad="38100" dist="38100" dir="2700000" algn="tl">
                    <a:srgbClr val="000000"/>
                  </a:outerShdw>
                </a:effectLst>
              </a:rPr>
              <a:t> Software application specification</a:t>
            </a:r>
          </a:p>
          <a:p>
            <a:pPr>
              <a:buClr>
                <a:schemeClr val="bg2">
                  <a:lumMod val="20000"/>
                  <a:lumOff val="80000"/>
                </a:schemeClr>
              </a:buClr>
              <a:buFont typeface="Wingdings" pitchFamily="2" charset="2"/>
              <a:buChar char="q"/>
            </a:pPr>
            <a:r>
              <a:rPr lang="en-US" sz="3200" b="1" dirty="0">
                <a:effectLst>
                  <a:outerShdw blurRad="38100" dist="38100" dir="2700000" algn="tl">
                    <a:srgbClr val="000000"/>
                  </a:outerShdw>
                </a:effectLst>
              </a:rPr>
              <a:t> Example of on-line questionnaire</a:t>
            </a:r>
          </a:p>
          <a:p>
            <a:pPr marL="534988" indent="-534988">
              <a:buClr>
                <a:schemeClr val="bg2">
                  <a:lumMod val="20000"/>
                  <a:lumOff val="80000"/>
                </a:schemeClr>
              </a:buClr>
              <a:buFont typeface="Wingdings" pitchFamily="2" charset="2"/>
              <a:buChar char="q"/>
            </a:pPr>
            <a:r>
              <a:rPr lang="en-US" sz="3200" b="1" dirty="0">
                <a:solidFill>
                  <a:schemeClr val="bg1">
                    <a:lumMod val="95000"/>
                  </a:schemeClr>
                </a:solidFill>
                <a:effectLst>
                  <a:outerShdw blurRad="38100" dist="38100" dir="2700000" algn="tl">
                    <a:srgbClr val="000000"/>
                  </a:outerShdw>
                </a:effectLst>
                <a:latin typeface="Calibri" pitchFamily="34" charset="0"/>
              </a:rPr>
              <a:t>Instead of conclusion - </a:t>
            </a:r>
            <a:r>
              <a:rPr lang="en-US" sz="3200" b="1" u="sng" dirty="0">
                <a:solidFill>
                  <a:schemeClr val="bg1">
                    <a:lumMod val="95000"/>
                  </a:schemeClr>
                </a:solidFill>
              </a:rPr>
              <a:t>inputs and suggestions</a:t>
            </a:r>
            <a:endParaRPr lang="en-US" sz="3200" b="1" dirty="0">
              <a:solidFill>
                <a:schemeClr val="bg1">
                  <a:lumMod val="95000"/>
                </a:schemeClr>
              </a:solidFill>
              <a:effectLst>
                <a:outerShdw blurRad="38100" dist="38100" dir="2700000" algn="tl">
                  <a:srgbClr val="000000"/>
                </a:outerShdw>
              </a:effectLst>
              <a:latin typeface="Calibri" pitchFamily="34" charset="0"/>
            </a:endParaRPr>
          </a:p>
        </p:txBody>
      </p:sp>
      <p:sp>
        <p:nvSpPr>
          <p:cNvPr id="63491" name="Text Box 3"/>
          <p:cNvSpPr txBox="1">
            <a:spLocks noChangeArrowheads="1"/>
          </p:cNvSpPr>
          <p:nvPr/>
        </p:nvSpPr>
        <p:spPr bwMode="auto">
          <a:xfrm>
            <a:off x="4784726" y="396876"/>
            <a:ext cx="1662635" cy="5847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r>
              <a:rPr lang="hr-HR" sz="3200">
                <a:effectLst>
                  <a:outerShdw blurRad="38100" dist="38100" dir="2700000" algn="tl">
                    <a:srgbClr val="000000"/>
                  </a:outerShdw>
                </a:effectLst>
              </a:rPr>
              <a:t>OUTLINE</a:t>
            </a:r>
          </a:p>
        </p:txBody>
      </p:sp>
    </p:spTree>
    <p:extLst>
      <p:ext uri="{BB962C8B-B14F-4D97-AF65-F5344CB8AC3E}">
        <p14:creationId xmlns:p14="http://schemas.microsoft.com/office/powerpoint/2010/main" val="3699295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4864" y="1421917"/>
            <a:ext cx="11661648" cy="5125531"/>
          </a:xfrm>
        </p:spPr>
        <p:txBody>
          <a:bodyPr>
            <a:normAutofit/>
          </a:bodyPr>
          <a:lstStyle/>
          <a:p>
            <a:pPr lvl="2"/>
            <a:endParaRPr lang="hr-HR" sz="1600" b="1" dirty="0"/>
          </a:p>
          <a:p>
            <a:pPr marL="357188" lvl="2"/>
            <a:r>
              <a:rPr lang="en-US" sz="3200" b="1" dirty="0" smtClean="0"/>
              <a:t>Introduction: </a:t>
            </a:r>
            <a:r>
              <a:rPr lang="hr-HR" sz="2800" dirty="0" smtClean="0"/>
              <a:t>purpose of the questionary, </a:t>
            </a:r>
            <a:r>
              <a:rPr lang="en-US" sz="2800" dirty="0" smtClean="0"/>
              <a:t>few words about </a:t>
            </a:r>
            <a:r>
              <a:rPr lang="en-US" sz="2800" dirty="0" smtClean="0">
                <a:hlinkClick r:id="rId2"/>
              </a:rPr>
              <a:t>IFMIF-DONES facility</a:t>
            </a:r>
            <a:r>
              <a:rPr lang="hr-HR" sz="2800" dirty="0" smtClean="0"/>
              <a:t> </a:t>
            </a:r>
            <a:r>
              <a:rPr lang="hr-HR" sz="2400" dirty="0" smtClean="0"/>
              <a:t>(with link)</a:t>
            </a:r>
            <a:r>
              <a:rPr lang="hr-HR" sz="2800" dirty="0" smtClean="0"/>
              <a:t>, GDPR disclamer </a:t>
            </a:r>
            <a:r>
              <a:rPr lang="hr-HR" sz="2400" dirty="0" smtClean="0"/>
              <a:t>(only our </a:t>
            </a:r>
            <a:r>
              <a:rPr lang="hr-HR" sz="2400" dirty="0"/>
              <a:t>text</a:t>
            </a:r>
            <a:r>
              <a:rPr lang="hr-HR" sz="2400" dirty="0" smtClean="0"/>
              <a:t>) </a:t>
            </a:r>
            <a:endParaRPr lang="en-US" sz="2400" dirty="0" smtClean="0"/>
          </a:p>
          <a:p>
            <a:pPr marL="357188" lvl="2"/>
            <a:r>
              <a:rPr lang="en-US" sz="3200" b="1" dirty="0" smtClean="0"/>
              <a:t>General information</a:t>
            </a:r>
            <a:r>
              <a:rPr lang="hr-HR" sz="2800" b="1" dirty="0" smtClean="0"/>
              <a:t>:</a:t>
            </a:r>
            <a:r>
              <a:rPr lang="en-US" sz="2800" b="1" dirty="0" smtClean="0"/>
              <a:t> </a:t>
            </a:r>
            <a:r>
              <a:rPr lang="en-US" sz="2800" dirty="0" smtClean="0"/>
              <a:t>name, institution, address</a:t>
            </a:r>
            <a:r>
              <a:rPr lang="hr-HR" sz="2800" dirty="0" smtClean="0"/>
              <a:t>, e-mail address </a:t>
            </a:r>
            <a:r>
              <a:rPr lang="hr-HR" sz="2400" dirty="0" smtClean="0"/>
              <a:t>(place for text)</a:t>
            </a:r>
            <a:endParaRPr lang="en-US" sz="2400" dirty="0" smtClean="0"/>
          </a:p>
          <a:p>
            <a:pPr marL="357188" lvl="2"/>
            <a:r>
              <a:rPr lang="en-US" sz="3200" b="1" dirty="0" smtClean="0"/>
              <a:t>Defining specific </a:t>
            </a:r>
            <a:r>
              <a:rPr lang="hr-HR" sz="3200" b="1" dirty="0" smtClean="0"/>
              <a:t>interest in using DONES facility (depending on potential user’s </a:t>
            </a:r>
            <a:r>
              <a:rPr lang="en-US" sz="3200" b="1" dirty="0" smtClean="0"/>
              <a:t>field of research</a:t>
            </a:r>
            <a:r>
              <a:rPr lang="hr-HR" sz="3200" b="1" dirty="0" smtClean="0"/>
              <a:t>):</a:t>
            </a:r>
            <a:r>
              <a:rPr lang="en-US" sz="3200" b="1" dirty="0" smtClean="0"/>
              <a:t> </a:t>
            </a:r>
            <a:r>
              <a:rPr lang="en-US" sz="2800" dirty="0" smtClean="0"/>
              <a:t>research area, </a:t>
            </a:r>
            <a:r>
              <a:rPr lang="hr-HR" sz="2800" dirty="0"/>
              <a:t>area of </a:t>
            </a:r>
            <a:r>
              <a:rPr lang="hr-HR" sz="2800" dirty="0" smtClean="0"/>
              <a:t>interest, </a:t>
            </a:r>
            <a:r>
              <a:rPr lang="en-US" sz="2800" dirty="0" smtClean="0"/>
              <a:t>facility, experiment</a:t>
            </a:r>
            <a:r>
              <a:rPr lang="hr-HR" sz="2800" dirty="0" smtClean="0"/>
              <a:t> </a:t>
            </a:r>
            <a:r>
              <a:rPr lang="hr-HR" sz="2400" dirty="0" smtClean="0"/>
              <a:t>(</a:t>
            </a:r>
            <a:r>
              <a:rPr lang="hr-HR" sz="2400" dirty="0"/>
              <a:t>thicks</a:t>
            </a:r>
            <a:r>
              <a:rPr lang="hr-HR" sz="2400" dirty="0" smtClean="0"/>
              <a:t>)</a:t>
            </a:r>
            <a:r>
              <a:rPr lang="hr-HR" sz="2800" dirty="0" smtClean="0"/>
              <a:t>, „other”</a:t>
            </a:r>
            <a:r>
              <a:rPr lang="en-US" sz="2800" dirty="0" smtClean="0"/>
              <a:t> </a:t>
            </a:r>
            <a:r>
              <a:rPr lang="hr-HR" sz="2400" dirty="0"/>
              <a:t>(place for text)</a:t>
            </a:r>
            <a:endParaRPr lang="hr-HR" sz="2400" dirty="0" smtClean="0"/>
          </a:p>
          <a:p>
            <a:pPr marL="357188" lvl="2"/>
            <a:r>
              <a:rPr lang="en-US" sz="3200" b="1" dirty="0" smtClean="0"/>
              <a:t>Final information</a:t>
            </a:r>
            <a:r>
              <a:rPr lang="hr-HR" sz="3200" b="1" dirty="0" smtClean="0"/>
              <a:t>: </a:t>
            </a:r>
            <a:r>
              <a:rPr lang="hr-HR" sz="2800" dirty="0" smtClean="0"/>
              <a:t>background </a:t>
            </a:r>
            <a:r>
              <a:rPr lang="hr-HR" sz="2800" dirty="0"/>
              <a:t>and </a:t>
            </a:r>
            <a:r>
              <a:rPr lang="hr-HR" sz="2800" dirty="0" smtClean="0"/>
              <a:t>expertise, motivation </a:t>
            </a:r>
            <a:r>
              <a:rPr lang="hr-HR" sz="2800" dirty="0"/>
              <a:t>and scientific </a:t>
            </a:r>
            <a:r>
              <a:rPr lang="hr-HR" sz="2800" dirty="0" smtClean="0"/>
              <a:t>objectives, experimental plan, references </a:t>
            </a:r>
            <a:r>
              <a:rPr lang="hr-HR" sz="2400" dirty="0"/>
              <a:t>(</a:t>
            </a:r>
            <a:r>
              <a:rPr lang="hr-HR" sz="2400" dirty="0" smtClean="0"/>
              <a:t>place </a:t>
            </a:r>
            <a:r>
              <a:rPr lang="hr-HR" sz="2400" dirty="0"/>
              <a:t>for </a:t>
            </a:r>
            <a:r>
              <a:rPr lang="hr-HR" sz="2400" dirty="0" smtClean="0"/>
              <a:t>text)</a:t>
            </a:r>
            <a:endParaRPr lang="en-US" sz="2400" dirty="0"/>
          </a:p>
        </p:txBody>
      </p:sp>
      <p:sp>
        <p:nvSpPr>
          <p:cNvPr id="4" name="Text Box 3"/>
          <p:cNvSpPr txBox="1">
            <a:spLocks noChangeArrowheads="1"/>
          </p:cNvSpPr>
          <p:nvPr/>
        </p:nvSpPr>
        <p:spPr bwMode="auto">
          <a:xfrm>
            <a:off x="2560001" y="476838"/>
            <a:ext cx="6651373" cy="5847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r>
              <a:rPr lang="hr-HR" sz="3200" b="1" dirty="0">
                <a:effectLst>
                  <a:outerShdw blurRad="38100" dist="38100" dir="2700000" algn="tl">
                    <a:srgbClr val="000000"/>
                  </a:outerShdw>
                </a:effectLst>
              </a:rPr>
              <a:t>Q</a:t>
            </a:r>
            <a:r>
              <a:rPr lang="en-US" sz="3200" b="1" dirty="0" err="1" smtClean="0">
                <a:effectLst>
                  <a:outerShdw blurRad="38100" dist="38100" dir="2700000" algn="tl">
                    <a:srgbClr val="000000"/>
                  </a:outerShdw>
                </a:effectLst>
              </a:rPr>
              <a:t>uestionnaire</a:t>
            </a:r>
            <a:r>
              <a:rPr lang="en-US" sz="3200" b="1" dirty="0" smtClean="0">
                <a:effectLst>
                  <a:outerShdw blurRad="38100" dist="38100" dir="2700000" algn="tl">
                    <a:srgbClr val="000000"/>
                  </a:outerShdw>
                </a:effectLst>
              </a:rPr>
              <a:t> </a:t>
            </a:r>
            <a:r>
              <a:rPr lang="en-US" sz="3200" b="1" dirty="0">
                <a:effectLst>
                  <a:outerShdw blurRad="38100" dist="38100" dir="2700000" algn="tl">
                    <a:srgbClr val="000000"/>
                  </a:outerShdw>
                </a:effectLst>
              </a:rPr>
              <a:t>consist of 4 main parts:</a:t>
            </a:r>
          </a:p>
        </p:txBody>
      </p:sp>
    </p:spTree>
    <p:extLst>
      <p:ext uri="{BB962C8B-B14F-4D97-AF65-F5344CB8AC3E}">
        <p14:creationId xmlns:p14="http://schemas.microsoft.com/office/powerpoint/2010/main" val="587715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2582" y="2440681"/>
            <a:ext cx="11196848" cy="1815882"/>
          </a:xfrm>
          <a:prstGeom prst="rect">
            <a:avLst/>
          </a:prstGeom>
          <a:noFill/>
        </p:spPr>
        <p:txBody>
          <a:bodyPr wrap="none" rtlCol="0">
            <a:spAutoFit/>
          </a:bodyPr>
          <a:lstStyle/>
          <a:p>
            <a:pPr algn="ctr"/>
            <a:r>
              <a:rPr lang="en-US" sz="3600" b="1" dirty="0">
                <a:effectLst>
                  <a:outerShdw blurRad="38100" dist="38100" dir="2700000" algn="tl">
                    <a:srgbClr val="000000">
                      <a:alpha val="43137"/>
                    </a:srgbClr>
                  </a:outerShdw>
                </a:effectLst>
              </a:rPr>
              <a:t>LINK </a:t>
            </a:r>
            <a:r>
              <a:rPr lang="hr-HR" sz="3600" b="1" dirty="0">
                <a:effectLst>
                  <a:outerShdw blurRad="38100" dist="38100" dir="2700000" algn="tl">
                    <a:srgbClr val="000000">
                      <a:alpha val="43137"/>
                    </a:srgbClr>
                  </a:outerShdw>
                </a:effectLst>
              </a:rPr>
              <a:t>to</a:t>
            </a:r>
            <a:r>
              <a:rPr lang="en-US" sz="3600" b="1" dirty="0">
                <a:effectLst>
                  <a:outerShdw blurRad="38100" dist="38100" dir="2700000" algn="tl">
                    <a:srgbClr val="000000">
                      <a:alpha val="43137"/>
                    </a:srgbClr>
                  </a:outerShdw>
                </a:effectLst>
              </a:rPr>
              <a:t> questionnaire</a:t>
            </a:r>
            <a:r>
              <a:rPr lang="en-US" sz="3600" dirty="0"/>
              <a:t>:</a:t>
            </a:r>
          </a:p>
          <a:p>
            <a:endParaRPr lang="en-US" sz="2400" dirty="0"/>
          </a:p>
          <a:p>
            <a:r>
              <a:rPr lang="en-US" sz="2800" dirty="0">
                <a:hlinkClick r:id="rId2"/>
              </a:rPr>
              <a:t>https://survey.czi.irb.hr/q/index.php?r=survey/index&amp;sid=237425&amp;lang=en</a:t>
            </a:r>
            <a:endParaRPr lang="hr-HR" sz="2800" dirty="0"/>
          </a:p>
          <a:p>
            <a:endParaRPr lang="en-US" sz="2400" dirty="0"/>
          </a:p>
        </p:txBody>
      </p:sp>
    </p:spTree>
    <p:extLst>
      <p:ext uri="{BB962C8B-B14F-4D97-AF65-F5344CB8AC3E}">
        <p14:creationId xmlns:p14="http://schemas.microsoft.com/office/powerpoint/2010/main" val="39884792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4864" y="1421917"/>
            <a:ext cx="11661648" cy="5125531"/>
          </a:xfrm>
        </p:spPr>
        <p:txBody>
          <a:bodyPr>
            <a:normAutofit/>
          </a:bodyPr>
          <a:lstStyle/>
          <a:p>
            <a:pPr lvl="2"/>
            <a:endParaRPr lang="hr-HR" sz="1600" b="1" dirty="0"/>
          </a:p>
          <a:p>
            <a:pPr marL="357188" lvl="2"/>
            <a:r>
              <a:rPr lang="en-US" sz="3200" b="1" dirty="0"/>
              <a:t>Introduction: </a:t>
            </a:r>
            <a:r>
              <a:rPr lang="hr-HR" sz="2800" dirty="0"/>
              <a:t>purpose of </a:t>
            </a:r>
            <a:r>
              <a:rPr lang="hr-HR" sz="2800" dirty="0" err="1"/>
              <a:t>the</a:t>
            </a:r>
            <a:r>
              <a:rPr lang="hr-HR" sz="2800" dirty="0"/>
              <a:t> </a:t>
            </a:r>
            <a:r>
              <a:rPr lang="hr-HR" sz="2800" dirty="0" err="1"/>
              <a:t>questionnaire</a:t>
            </a:r>
            <a:r>
              <a:rPr lang="hr-HR" sz="2800" dirty="0"/>
              <a:t>, </a:t>
            </a:r>
            <a:r>
              <a:rPr lang="en-US" sz="2800" dirty="0"/>
              <a:t>few words about IFMIF-DONES facility</a:t>
            </a:r>
            <a:r>
              <a:rPr lang="hr-HR" sz="2800" dirty="0"/>
              <a:t> </a:t>
            </a:r>
            <a:r>
              <a:rPr lang="hr-HR" sz="2400" dirty="0"/>
              <a:t>(with link)</a:t>
            </a:r>
            <a:r>
              <a:rPr lang="hr-HR" sz="2800" dirty="0"/>
              <a:t>, GDPR disclamer </a:t>
            </a:r>
            <a:r>
              <a:rPr lang="hr-HR" sz="2400" dirty="0"/>
              <a:t>(only our </a:t>
            </a:r>
            <a:r>
              <a:rPr lang="hr-HR" sz="2400" dirty="0" smtClean="0"/>
              <a:t>text</a:t>
            </a:r>
            <a:r>
              <a:rPr lang="hr-HR" sz="2400" dirty="0"/>
              <a:t>) </a:t>
            </a:r>
            <a:endParaRPr lang="en-US" sz="2400" dirty="0"/>
          </a:p>
          <a:p>
            <a:pPr marL="357188" lvl="2"/>
            <a:r>
              <a:rPr lang="en-US" sz="3200" b="1" dirty="0">
                <a:solidFill>
                  <a:schemeClr val="bg1">
                    <a:lumMod val="85000"/>
                  </a:schemeClr>
                </a:solidFill>
              </a:rPr>
              <a:t>General information</a:t>
            </a:r>
            <a:r>
              <a:rPr lang="hr-HR" sz="2800" b="1" dirty="0">
                <a:solidFill>
                  <a:schemeClr val="bg1">
                    <a:lumMod val="85000"/>
                  </a:schemeClr>
                </a:solidFill>
              </a:rPr>
              <a:t>:</a:t>
            </a:r>
            <a:r>
              <a:rPr lang="en-US" sz="2800" b="1" dirty="0">
                <a:solidFill>
                  <a:schemeClr val="bg1">
                    <a:lumMod val="85000"/>
                  </a:schemeClr>
                </a:solidFill>
              </a:rPr>
              <a:t> </a:t>
            </a:r>
            <a:r>
              <a:rPr lang="en-US" sz="2800" dirty="0">
                <a:solidFill>
                  <a:schemeClr val="bg1">
                    <a:lumMod val="85000"/>
                  </a:schemeClr>
                </a:solidFill>
              </a:rPr>
              <a:t>name, institution, address</a:t>
            </a:r>
            <a:r>
              <a:rPr lang="hr-HR" sz="2800" dirty="0">
                <a:solidFill>
                  <a:schemeClr val="bg1">
                    <a:lumMod val="85000"/>
                  </a:schemeClr>
                </a:solidFill>
              </a:rPr>
              <a:t>, e-mail address </a:t>
            </a:r>
            <a:r>
              <a:rPr lang="hr-HR" sz="2400" dirty="0">
                <a:solidFill>
                  <a:schemeClr val="bg1">
                    <a:lumMod val="85000"/>
                  </a:schemeClr>
                </a:solidFill>
              </a:rPr>
              <a:t>(place for text)</a:t>
            </a:r>
            <a:endParaRPr lang="en-US" sz="2400" dirty="0">
              <a:solidFill>
                <a:schemeClr val="bg1">
                  <a:lumMod val="85000"/>
                </a:schemeClr>
              </a:solidFill>
            </a:endParaRPr>
          </a:p>
          <a:p>
            <a:pPr marL="357188" lvl="2"/>
            <a:r>
              <a:rPr lang="en-US" sz="3200" b="1" dirty="0">
                <a:solidFill>
                  <a:schemeClr val="bg1">
                    <a:lumMod val="85000"/>
                  </a:schemeClr>
                </a:solidFill>
              </a:rPr>
              <a:t>Defining specific </a:t>
            </a:r>
            <a:r>
              <a:rPr lang="hr-HR" sz="3200" b="1" dirty="0">
                <a:solidFill>
                  <a:schemeClr val="bg1">
                    <a:lumMod val="85000"/>
                  </a:schemeClr>
                </a:solidFill>
              </a:rPr>
              <a:t>interest in using DONES facility (depending on potential user’s </a:t>
            </a:r>
            <a:r>
              <a:rPr lang="en-US" sz="3200" b="1" dirty="0">
                <a:solidFill>
                  <a:schemeClr val="bg1">
                    <a:lumMod val="85000"/>
                  </a:schemeClr>
                </a:solidFill>
              </a:rPr>
              <a:t>field of research</a:t>
            </a:r>
            <a:r>
              <a:rPr lang="hr-HR" sz="3200" b="1" dirty="0">
                <a:solidFill>
                  <a:schemeClr val="bg1">
                    <a:lumMod val="85000"/>
                  </a:schemeClr>
                </a:solidFill>
              </a:rPr>
              <a:t>):</a:t>
            </a:r>
            <a:r>
              <a:rPr lang="en-US" sz="3200" b="1" dirty="0">
                <a:solidFill>
                  <a:schemeClr val="bg1">
                    <a:lumMod val="85000"/>
                  </a:schemeClr>
                </a:solidFill>
              </a:rPr>
              <a:t> </a:t>
            </a:r>
            <a:r>
              <a:rPr lang="en-US" sz="2800" dirty="0">
                <a:solidFill>
                  <a:schemeClr val="bg1">
                    <a:lumMod val="85000"/>
                  </a:schemeClr>
                </a:solidFill>
              </a:rPr>
              <a:t>research area, </a:t>
            </a:r>
            <a:r>
              <a:rPr lang="hr-HR" sz="2800" dirty="0">
                <a:solidFill>
                  <a:schemeClr val="bg1">
                    <a:lumMod val="85000"/>
                  </a:schemeClr>
                </a:solidFill>
              </a:rPr>
              <a:t>area of interest, </a:t>
            </a:r>
            <a:r>
              <a:rPr lang="en-US" sz="2800" dirty="0">
                <a:solidFill>
                  <a:schemeClr val="bg1">
                    <a:lumMod val="85000"/>
                  </a:schemeClr>
                </a:solidFill>
              </a:rPr>
              <a:t>facility, experiment</a:t>
            </a:r>
            <a:r>
              <a:rPr lang="hr-HR" sz="2800" dirty="0">
                <a:solidFill>
                  <a:schemeClr val="bg1">
                    <a:lumMod val="85000"/>
                  </a:schemeClr>
                </a:solidFill>
              </a:rPr>
              <a:t> </a:t>
            </a:r>
            <a:r>
              <a:rPr lang="hr-HR" sz="2400" dirty="0">
                <a:solidFill>
                  <a:schemeClr val="bg1">
                    <a:lumMod val="85000"/>
                  </a:schemeClr>
                </a:solidFill>
              </a:rPr>
              <a:t>(thicks)</a:t>
            </a:r>
            <a:r>
              <a:rPr lang="hr-HR" sz="2800" dirty="0">
                <a:solidFill>
                  <a:schemeClr val="bg1">
                    <a:lumMod val="85000"/>
                  </a:schemeClr>
                </a:solidFill>
              </a:rPr>
              <a:t>, „other”</a:t>
            </a:r>
            <a:r>
              <a:rPr lang="en-US" sz="2800" dirty="0">
                <a:solidFill>
                  <a:schemeClr val="bg1">
                    <a:lumMod val="85000"/>
                  </a:schemeClr>
                </a:solidFill>
              </a:rPr>
              <a:t> </a:t>
            </a:r>
            <a:r>
              <a:rPr lang="hr-HR" sz="2400" dirty="0">
                <a:solidFill>
                  <a:schemeClr val="bg1">
                    <a:lumMod val="85000"/>
                  </a:schemeClr>
                </a:solidFill>
              </a:rPr>
              <a:t>(place for text)</a:t>
            </a:r>
          </a:p>
          <a:p>
            <a:pPr marL="357188" lvl="2"/>
            <a:r>
              <a:rPr lang="en-US" sz="3200" b="1" dirty="0">
                <a:solidFill>
                  <a:schemeClr val="bg1">
                    <a:lumMod val="85000"/>
                  </a:schemeClr>
                </a:solidFill>
              </a:rPr>
              <a:t>Final information</a:t>
            </a:r>
            <a:r>
              <a:rPr lang="hr-HR" sz="3200" b="1" dirty="0">
                <a:solidFill>
                  <a:schemeClr val="bg1">
                    <a:lumMod val="85000"/>
                  </a:schemeClr>
                </a:solidFill>
              </a:rPr>
              <a:t>: </a:t>
            </a:r>
            <a:r>
              <a:rPr lang="hr-HR" sz="2800" dirty="0">
                <a:solidFill>
                  <a:schemeClr val="bg1">
                    <a:lumMod val="85000"/>
                  </a:schemeClr>
                </a:solidFill>
              </a:rPr>
              <a:t>background and expertise, motivation and scientific objectives, experimental plan, references </a:t>
            </a:r>
            <a:r>
              <a:rPr lang="hr-HR" sz="2400" dirty="0">
                <a:solidFill>
                  <a:schemeClr val="bg1">
                    <a:lumMod val="85000"/>
                  </a:schemeClr>
                </a:solidFill>
              </a:rPr>
              <a:t>(place for text)</a:t>
            </a:r>
            <a:endParaRPr lang="en-US" sz="2400" dirty="0">
              <a:solidFill>
                <a:schemeClr val="bg1">
                  <a:lumMod val="85000"/>
                </a:schemeClr>
              </a:solidFill>
            </a:endParaRPr>
          </a:p>
        </p:txBody>
      </p:sp>
      <p:sp>
        <p:nvSpPr>
          <p:cNvPr id="4" name="Text Box 3"/>
          <p:cNvSpPr txBox="1">
            <a:spLocks noChangeArrowheads="1"/>
          </p:cNvSpPr>
          <p:nvPr/>
        </p:nvSpPr>
        <p:spPr bwMode="auto">
          <a:xfrm>
            <a:off x="2560001" y="476838"/>
            <a:ext cx="6814879" cy="5847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r>
              <a:rPr lang="hr-HR" sz="3200" b="1" dirty="0">
                <a:effectLst>
                  <a:outerShdw blurRad="38100" dist="38100" dir="2700000" algn="tl">
                    <a:srgbClr val="000000"/>
                  </a:outerShdw>
                </a:effectLst>
              </a:rPr>
              <a:t>Q</a:t>
            </a:r>
            <a:r>
              <a:rPr lang="en-US" sz="3200" b="1" dirty="0" err="1">
                <a:effectLst>
                  <a:outerShdw blurRad="38100" dist="38100" dir="2700000" algn="tl">
                    <a:srgbClr val="000000"/>
                  </a:outerShdw>
                </a:effectLst>
              </a:rPr>
              <a:t>uestionnaire</a:t>
            </a:r>
            <a:r>
              <a:rPr lang="en-US" sz="3200" b="1" dirty="0">
                <a:effectLst>
                  <a:outerShdw blurRad="38100" dist="38100" dir="2700000" algn="tl">
                    <a:srgbClr val="000000"/>
                  </a:outerShdw>
                </a:effectLst>
              </a:rPr>
              <a:t> consist</a:t>
            </a:r>
            <a:r>
              <a:rPr lang="hr-HR" sz="3200" b="1" dirty="0">
                <a:effectLst>
                  <a:outerShdw blurRad="38100" dist="38100" dir="2700000" algn="tl">
                    <a:srgbClr val="000000"/>
                  </a:outerShdw>
                </a:effectLst>
              </a:rPr>
              <a:t>s</a:t>
            </a:r>
            <a:r>
              <a:rPr lang="en-US" sz="3200" b="1" dirty="0">
                <a:effectLst>
                  <a:outerShdw blurRad="38100" dist="38100" dir="2700000" algn="tl">
                    <a:srgbClr val="000000"/>
                  </a:outerShdw>
                </a:effectLst>
              </a:rPr>
              <a:t> of 4 main parts:</a:t>
            </a:r>
          </a:p>
        </p:txBody>
      </p:sp>
    </p:spTree>
    <p:extLst>
      <p:ext uri="{BB962C8B-B14F-4D97-AF65-F5344CB8AC3E}">
        <p14:creationId xmlns:p14="http://schemas.microsoft.com/office/powerpoint/2010/main" val="20927791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420" y="0"/>
            <a:ext cx="2043123" cy="369332"/>
          </a:xfrm>
          <a:prstGeom prst="rect">
            <a:avLst/>
          </a:prstGeom>
          <a:noFill/>
        </p:spPr>
        <p:txBody>
          <a:bodyPr wrap="none" rtlCol="0">
            <a:spAutoFit/>
          </a:bodyPr>
          <a:lstStyle/>
          <a:p>
            <a:r>
              <a:rPr lang="en-US" b="1" dirty="0">
                <a:solidFill>
                  <a:srgbClr val="7030A0"/>
                </a:solidFill>
              </a:rPr>
              <a:t>Introduction pages:</a:t>
            </a:r>
          </a:p>
        </p:txBody>
      </p:sp>
      <p:pic>
        <p:nvPicPr>
          <p:cNvPr id="5" name="Picture 4"/>
          <p:cNvPicPr>
            <a:picLocks noChangeAspect="1"/>
          </p:cNvPicPr>
          <p:nvPr/>
        </p:nvPicPr>
        <p:blipFill rotWithShape="1">
          <a:blip r:embed="rId2"/>
          <a:srcRect l="14870" t="26889" r="14682" b="29666"/>
          <a:stretch/>
        </p:blipFill>
        <p:spPr>
          <a:xfrm>
            <a:off x="128954" y="1185558"/>
            <a:ext cx="11920978" cy="4135268"/>
          </a:xfrm>
          <a:prstGeom prst="rect">
            <a:avLst/>
          </a:prstGeom>
        </p:spPr>
      </p:pic>
    </p:spTree>
    <p:extLst>
      <p:ext uri="{BB962C8B-B14F-4D97-AF65-F5344CB8AC3E}">
        <p14:creationId xmlns:p14="http://schemas.microsoft.com/office/powerpoint/2010/main" val="11719558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4420" y="0"/>
            <a:ext cx="2043123" cy="369332"/>
          </a:xfrm>
          <a:prstGeom prst="rect">
            <a:avLst/>
          </a:prstGeom>
          <a:noFill/>
        </p:spPr>
        <p:txBody>
          <a:bodyPr wrap="none" rtlCol="0">
            <a:spAutoFit/>
          </a:bodyPr>
          <a:lstStyle/>
          <a:p>
            <a:r>
              <a:rPr lang="en-US" b="1" dirty="0">
                <a:solidFill>
                  <a:srgbClr val="7030A0"/>
                </a:solidFill>
              </a:rPr>
              <a:t>Introduction pages:</a:t>
            </a:r>
          </a:p>
        </p:txBody>
      </p:sp>
      <p:pic>
        <p:nvPicPr>
          <p:cNvPr id="9" name="Picture 8"/>
          <p:cNvPicPr>
            <a:picLocks noChangeAspect="1"/>
          </p:cNvPicPr>
          <p:nvPr/>
        </p:nvPicPr>
        <p:blipFill rotWithShape="1">
          <a:blip r:embed="rId2"/>
          <a:srcRect l="13975" t="32067" r="14550" b="13933"/>
          <a:stretch/>
        </p:blipFill>
        <p:spPr>
          <a:xfrm>
            <a:off x="158620" y="674915"/>
            <a:ext cx="12033380" cy="5148943"/>
          </a:xfrm>
          <a:prstGeom prst="rect">
            <a:avLst/>
          </a:prstGeom>
        </p:spPr>
      </p:pic>
    </p:spTree>
    <p:extLst>
      <p:ext uri="{BB962C8B-B14F-4D97-AF65-F5344CB8AC3E}">
        <p14:creationId xmlns:p14="http://schemas.microsoft.com/office/powerpoint/2010/main" val="2600010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4864" y="1421917"/>
            <a:ext cx="11661648" cy="5125531"/>
          </a:xfrm>
        </p:spPr>
        <p:txBody>
          <a:bodyPr>
            <a:normAutofit/>
          </a:bodyPr>
          <a:lstStyle/>
          <a:p>
            <a:pPr lvl="2"/>
            <a:endParaRPr lang="hr-HR" sz="1600" b="1" dirty="0"/>
          </a:p>
          <a:p>
            <a:pPr marL="357188" lvl="2"/>
            <a:r>
              <a:rPr lang="en-US" sz="3200" b="1" dirty="0">
                <a:solidFill>
                  <a:schemeClr val="bg1">
                    <a:lumMod val="85000"/>
                  </a:schemeClr>
                </a:solidFill>
              </a:rPr>
              <a:t>Introduction: </a:t>
            </a:r>
            <a:r>
              <a:rPr lang="hr-HR" sz="2800" dirty="0">
                <a:solidFill>
                  <a:schemeClr val="bg1">
                    <a:lumMod val="85000"/>
                  </a:schemeClr>
                </a:solidFill>
              </a:rPr>
              <a:t>purpose of the questionary, </a:t>
            </a:r>
            <a:r>
              <a:rPr lang="en-US" sz="2800" dirty="0">
                <a:solidFill>
                  <a:schemeClr val="bg1">
                    <a:lumMod val="85000"/>
                  </a:schemeClr>
                </a:solidFill>
              </a:rPr>
              <a:t>few words about IFMIF-DONES facility</a:t>
            </a:r>
            <a:r>
              <a:rPr lang="hr-HR" sz="2800" dirty="0">
                <a:solidFill>
                  <a:schemeClr val="bg1">
                    <a:lumMod val="85000"/>
                  </a:schemeClr>
                </a:solidFill>
              </a:rPr>
              <a:t> </a:t>
            </a:r>
            <a:r>
              <a:rPr lang="hr-HR" sz="2400" dirty="0">
                <a:solidFill>
                  <a:schemeClr val="bg1">
                    <a:lumMod val="85000"/>
                  </a:schemeClr>
                </a:solidFill>
              </a:rPr>
              <a:t>(with link)</a:t>
            </a:r>
            <a:r>
              <a:rPr lang="hr-HR" sz="2800" dirty="0">
                <a:solidFill>
                  <a:schemeClr val="bg1">
                    <a:lumMod val="85000"/>
                  </a:schemeClr>
                </a:solidFill>
              </a:rPr>
              <a:t>, GDPR disclamer </a:t>
            </a:r>
            <a:r>
              <a:rPr lang="hr-HR" sz="2400" dirty="0">
                <a:solidFill>
                  <a:schemeClr val="bg1">
                    <a:lumMod val="85000"/>
                  </a:schemeClr>
                </a:solidFill>
              </a:rPr>
              <a:t>(only our </a:t>
            </a:r>
            <a:r>
              <a:rPr lang="hr-HR" sz="2400" dirty="0" smtClean="0">
                <a:solidFill>
                  <a:schemeClr val="bg1">
                    <a:lumMod val="85000"/>
                  </a:schemeClr>
                </a:solidFill>
              </a:rPr>
              <a:t>text</a:t>
            </a:r>
            <a:r>
              <a:rPr lang="hr-HR" sz="2400" dirty="0">
                <a:solidFill>
                  <a:schemeClr val="bg1">
                    <a:lumMod val="85000"/>
                  </a:schemeClr>
                </a:solidFill>
              </a:rPr>
              <a:t>) </a:t>
            </a:r>
            <a:endParaRPr lang="en-US" sz="2400" dirty="0">
              <a:solidFill>
                <a:schemeClr val="bg1">
                  <a:lumMod val="85000"/>
                </a:schemeClr>
              </a:solidFill>
            </a:endParaRPr>
          </a:p>
          <a:p>
            <a:pPr marL="357188" lvl="2"/>
            <a:r>
              <a:rPr lang="en-US" sz="3200" b="1" dirty="0"/>
              <a:t>General information</a:t>
            </a:r>
            <a:r>
              <a:rPr lang="hr-HR" sz="2800" b="1" dirty="0"/>
              <a:t>:</a:t>
            </a:r>
            <a:r>
              <a:rPr lang="en-US" sz="2800" b="1" dirty="0"/>
              <a:t> </a:t>
            </a:r>
            <a:r>
              <a:rPr lang="en-US" sz="2800" dirty="0"/>
              <a:t>name, institution, address</a:t>
            </a:r>
            <a:r>
              <a:rPr lang="hr-HR" sz="2800" dirty="0"/>
              <a:t>, e-mail address </a:t>
            </a:r>
            <a:r>
              <a:rPr lang="hr-HR" sz="2400" dirty="0"/>
              <a:t>(place for text)</a:t>
            </a:r>
            <a:endParaRPr lang="en-US" sz="2400" dirty="0"/>
          </a:p>
          <a:p>
            <a:pPr marL="357188" lvl="2"/>
            <a:r>
              <a:rPr lang="en-US" sz="3200" b="1" dirty="0">
                <a:solidFill>
                  <a:schemeClr val="bg1">
                    <a:lumMod val="85000"/>
                  </a:schemeClr>
                </a:solidFill>
              </a:rPr>
              <a:t>Defining specific </a:t>
            </a:r>
            <a:r>
              <a:rPr lang="hr-HR" sz="3200" b="1" dirty="0">
                <a:solidFill>
                  <a:schemeClr val="bg1">
                    <a:lumMod val="85000"/>
                  </a:schemeClr>
                </a:solidFill>
              </a:rPr>
              <a:t>interest in using DONES facility (depending on potential user’s </a:t>
            </a:r>
            <a:r>
              <a:rPr lang="en-US" sz="3200" b="1" dirty="0">
                <a:solidFill>
                  <a:schemeClr val="bg1">
                    <a:lumMod val="85000"/>
                  </a:schemeClr>
                </a:solidFill>
              </a:rPr>
              <a:t>field of research</a:t>
            </a:r>
            <a:r>
              <a:rPr lang="hr-HR" sz="3200" b="1" dirty="0">
                <a:solidFill>
                  <a:schemeClr val="bg1">
                    <a:lumMod val="85000"/>
                  </a:schemeClr>
                </a:solidFill>
              </a:rPr>
              <a:t>):</a:t>
            </a:r>
            <a:r>
              <a:rPr lang="en-US" sz="3200" b="1" dirty="0">
                <a:solidFill>
                  <a:schemeClr val="bg1">
                    <a:lumMod val="85000"/>
                  </a:schemeClr>
                </a:solidFill>
              </a:rPr>
              <a:t> </a:t>
            </a:r>
            <a:r>
              <a:rPr lang="en-US" sz="2800" dirty="0">
                <a:solidFill>
                  <a:schemeClr val="bg1">
                    <a:lumMod val="85000"/>
                  </a:schemeClr>
                </a:solidFill>
              </a:rPr>
              <a:t>research area, </a:t>
            </a:r>
            <a:r>
              <a:rPr lang="hr-HR" sz="2800" dirty="0">
                <a:solidFill>
                  <a:schemeClr val="bg1">
                    <a:lumMod val="85000"/>
                  </a:schemeClr>
                </a:solidFill>
              </a:rPr>
              <a:t>area of interest, </a:t>
            </a:r>
            <a:r>
              <a:rPr lang="en-US" sz="2800" dirty="0">
                <a:solidFill>
                  <a:schemeClr val="bg1">
                    <a:lumMod val="85000"/>
                  </a:schemeClr>
                </a:solidFill>
              </a:rPr>
              <a:t>facility, experiment</a:t>
            </a:r>
            <a:r>
              <a:rPr lang="hr-HR" sz="2800" dirty="0">
                <a:solidFill>
                  <a:schemeClr val="bg1">
                    <a:lumMod val="85000"/>
                  </a:schemeClr>
                </a:solidFill>
              </a:rPr>
              <a:t> </a:t>
            </a:r>
            <a:r>
              <a:rPr lang="hr-HR" sz="2400" dirty="0">
                <a:solidFill>
                  <a:schemeClr val="bg1">
                    <a:lumMod val="85000"/>
                  </a:schemeClr>
                </a:solidFill>
              </a:rPr>
              <a:t>(thicks)</a:t>
            </a:r>
            <a:r>
              <a:rPr lang="hr-HR" sz="2800" dirty="0">
                <a:solidFill>
                  <a:schemeClr val="bg1">
                    <a:lumMod val="85000"/>
                  </a:schemeClr>
                </a:solidFill>
              </a:rPr>
              <a:t>, „other”</a:t>
            </a:r>
            <a:r>
              <a:rPr lang="en-US" sz="2800" dirty="0">
                <a:solidFill>
                  <a:schemeClr val="bg1">
                    <a:lumMod val="85000"/>
                  </a:schemeClr>
                </a:solidFill>
              </a:rPr>
              <a:t> </a:t>
            </a:r>
            <a:r>
              <a:rPr lang="hr-HR" sz="2400" dirty="0">
                <a:solidFill>
                  <a:schemeClr val="bg1">
                    <a:lumMod val="85000"/>
                  </a:schemeClr>
                </a:solidFill>
              </a:rPr>
              <a:t>(place for text)</a:t>
            </a:r>
          </a:p>
          <a:p>
            <a:pPr marL="357188" lvl="2"/>
            <a:r>
              <a:rPr lang="en-US" sz="3200" b="1" dirty="0">
                <a:solidFill>
                  <a:schemeClr val="bg1">
                    <a:lumMod val="85000"/>
                  </a:schemeClr>
                </a:solidFill>
              </a:rPr>
              <a:t>Final information</a:t>
            </a:r>
            <a:r>
              <a:rPr lang="hr-HR" sz="3200" b="1" dirty="0">
                <a:solidFill>
                  <a:schemeClr val="bg1">
                    <a:lumMod val="85000"/>
                  </a:schemeClr>
                </a:solidFill>
              </a:rPr>
              <a:t>: </a:t>
            </a:r>
            <a:r>
              <a:rPr lang="hr-HR" sz="2800" dirty="0">
                <a:solidFill>
                  <a:schemeClr val="bg1">
                    <a:lumMod val="85000"/>
                  </a:schemeClr>
                </a:solidFill>
              </a:rPr>
              <a:t>background and expertise, motivation and scientific objectives, experimental plan, references </a:t>
            </a:r>
            <a:r>
              <a:rPr lang="hr-HR" sz="2400" dirty="0">
                <a:solidFill>
                  <a:schemeClr val="bg1">
                    <a:lumMod val="85000"/>
                  </a:schemeClr>
                </a:solidFill>
              </a:rPr>
              <a:t>(place for text)</a:t>
            </a:r>
            <a:endParaRPr lang="en-US" sz="2400" dirty="0">
              <a:solidFill>
                <a:schemeClr val="bg1">
                  <a:lumMod val="85000"/>
                </a:schemeClr>
              </a:solidFill>
            </a:endParaRPr>
          </a:p>
        </p:txBody>
      </p:sp>
      <p:sp>
        <p:nvSpPr>
          <p:cNvPr id="4" name="Text Box 3"/>
          <p:cNvSpPr txBox="1">
            <a:spLocks noChangeArrowheads="1"/>
          </p:cNvSpPr>
          <p:nvPr/>
        </p:nvSpPr>
        <p:spPr bwMode="auto">
          <a:xfrm>
            <a:off x="2560001" y="476838"/>
            <a:ext cx="6651373" cy="5847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r>
              <a:rPr lang="hr-HR" sz="3200" b="1" dirty="0">
                <a:effectLst>
                  <a:outerShdw blurRad="38100" dist="38100" dir="2700000" algn="tl">
                    <a:srgbClr val="000000"/>
                  </a:outerShdw>
                </a:effectLst>
              </a:rPr>
              <a:t>Q</a:t>
            </a:r>
            <a:r>
              <a:rPr lang="en-US" sz="3200" b="1" dirty="0" err="1">
                <a:effectLst>
                  <a:outerShdw blurRad="38100" dist="38100" dir="2700000" algn="tl">
                    <a:srgbClr val="000000"/>
                  </a:outerShdw>
                </a:effectLst>
              </a:rPr>
              <a:t>uestionnaire</a:t>
            </a:r>
            <a:r>
              <a:rPr lang="en-US" sz="3200" b="1" dirty="0">
                <a:effectLst>
                  <a:outerShdw blurRad="38100" dist="38100" dir="2700000" algn="tl">
                    <a:srgbClr val="000000"/>
                  </a:outerShdw>
                </a:effectLst>
              </a:rPr>
              <a:t> consist of 4 main parts:</a:t>
            </a:r>
          </a:p>
        </p:txBody>
      </p:sp>
    </p:spTree>
    <p:extLst>
      <p:ext uri="{BB962C8B-B14F-4D97-AF65-F5344CB8AC3E}">
        <p14:creationId xmlns:p14="http://schemas.microsoft.com/office/powerpoint/2010/main" val="42204400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3227" t="23896" r="14744" b="8528"/>
          <a:stretch/>
        </p:blipFill>
        <p:spPr>
          <a:xfrm>
            <a:off x="-99950" y="371274"/>
            <a:ext cx="12291950" cy="6486726"/>
          </a:xfrm>
          <a:prstGeom prst="rect">
            <a:avLst/>
          </a:prstGeom>
        </p:spPr>
      </p:pic>
      <p:sp>
        <p:nvSpPr>
          <p:cNvPr id="3" name="TextBox 2"/>
          <p:cNvSpPr txBox="1"/>
          <p:nvPr/>
        </p:nvSpPr>
        <p:spPr>
          <a:xfrm>
            <a:off x="64420" y="0"/>
            <a:ext cx="1509196" cy="369332"/>
          </a:xfrm>
          <a:prstGeom prst="rect">
            <a:avLst/>
          </a:prstGeom>
          <a:noFill/>
        </p:spPr>
        <p:txBody>
          <a:bodyPr wrap="none" rtlCol="0">
            <a:spAutoFit/>
          </a:bodyPr>
          <a:lstStyle/>
          <a:p>
            <a:r>
              <a:rPr lang="hr-HR" b="1" dirty="0">
                <a:solidFill>
                  <a:srgbClr val="7030A0"/>
                </a:solidFill>
              </a:rPr>
              <a:t>General page</a:t>
            </a:r>
            <a:r>
              <a:rPr lang="en-US" b="1" dirty="0">
                <a:solidFill>
                  <a:srgbClr val="7030A0"/>
                </a:solidFill>
              </a:rPr>
              <a:t>:</a:t>
            </a:r>
          </a:p>
        </p:txBody>
      </p:sp>
    </p:spTree>
    <p:extLst>
      <p:ext uri="{BB962C8B-B14F-4D97-AF65-F5344CB8AC3E}">
        <p14:creationId xmlns:p14="http://schemas.microsoft.com/office/powerpoint/2010/main" val="5999905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420" y="0"/>
            <a:ext cx="1509196" cy="369332"/>
          </a:xfrm>
          <a:prstGeom prst="rect">
            <a:avLst/>
          </a:prstGeom>
          <a:noFill/>
        </p:spPr>
        <p:txBody>
          <a:bodyPr wrap="none" rtlCol="0">
            <a:spAutoFit/>
          </a:bodyPr>
          <a:lstStyle/>
          <a:p>
            <a:r>
              <a:rPr lang="hr-HR" b="1" dirty="0" smtClean="0">
                <a:solidFill>
                  <a:srgbClr val="7030A0"/>
                </a:solidFill>
              </a:rPr>
              <a:t>General page</a:t>
            </a:r>
            <a:r>
              <a:rPr lang="en-US" b="1" dirty="0" smtClean="0">
                <a:solidFill>
                  <a:srgbClr val="7030A0"/>
                </a:solidFill>
              </a:rPr>
              <a:t>:</a:t>
            </a:r>
            <a:endParaRPr lang="en-US" b="1" dirty="0">
              <a:solidFill>
                <a:srgbClr val="7030A0"/>
              </a:solidFill>
            </a:endParaRPr>
          </a:p>
        </p:txBody>
      </p:sp>
      <p:pic>
        <p:nvPicPr>
          <p:cNvPr id="4" name="Picture 3"/>
          <p:cNvPicPr>
            <a:picLocks noChangeAspect="1"/>
          </p:cNvPicPr>
          <p:nvPr/>
        </p:nvPicPr>
        <p:blipFill rotWithShape="1">
          <a:blip r:embed="rId2"/>
          <a:srcRect l="13488" t="38644" r="14826" b="7558"/>
          <a:stretch/>
        </p:blipFill>
        <p:spPr>
          <a:xfrm>
            <a:off x="184599" y="850669"/>
            <a:ext cx="11844669" cy="5000122"/>
          </a:xfrm>
          <a:prstGeom prst="rect">
            <a:avLst/>
          </a:prstGeom>
        </p:spPr>
      </p:pic>
      <p:sp>
        <p:nvSpPr>
          <p:cNvPr id="2" name="Rectangle 1"/>
          <p:cNvSpPr/>
          <p:nvPr/>
        </p:nvSpPr>
        <p:spPr>
          <a:xfrm>
            <a:off x="449451" y="3053166"/>
            <a:ext cx="139485" cy="1472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41733641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4864" y="1421917"/>
            <a:ext cx="11661648" cy="5125531"/>
          </a:xfrm>
        </p:spPr>
        <p:txBody>
          <a:bodyPr>
            <a:normAutofit/>
          </a:bodyPr>
          <a:lstStyle/>
          <a:p>
            <a:pPr lvl="2"/>
            <a:endParaRPr lang="hr-HR" sz="1600" b="1" dirty="0"/>
          </a:p>
          <a:p>
            <a:pPr marL="357188" lvl="2"/>
            <a:r>
              <a:rPr lang="en-US" sz="3200" b="1" dirty="0">
                <a:solidFill>
                  <a:schemeClr val="bg1">
                    <a:lumMod val="85000"/>
                  </a:schemeClr>
                </a:solidFill>
              </a:rPr>
              <a:t>Introduction: </a:t>
            </a:r>
            <a:r>
              <a:rPr lang="hr-HR" sz="2800" dirty="0">
                <a:solidFill>
                  <a:schemeClr val="bg1">
                    <a:lumMod val="85000"/>
                  </a:schemeClr>
                </a:solidFill>
              </a:rPr>
              <a:t>purpose of the questionary, </a:t>
            </a:r>
            <a:r>
              <a:rPr lang="en-US" sz="2800" dirty="0">
                <a:solidFill>
                  <a:schemeClr val="bg1">
                    <a:lumMod val="85000"/>
                  </a:schemeClr>
                </a:solidFill>
              </a:rPr>
              <a:t>few words about IFMIF-DONES facility</a:t>
            </a:r>
            <a:r>
              <a:rPr lang="hr-HR" sz="2800" dirty="0">
                <a:solidFill>
                  <a:schemeClr val="bg1">
                    <a:lumMod val="85000"/>
                  </a:schemeClr>
                </a:solidFill>
              </a:rPr>
              <a:t> </a:t>
            </a:r>
            <a:r>
              <a:rPr lang="hr-HR" sz="2400" dirty="0">
                <a:solidFill>
                  <a:schemeClr val="bg1">
                    <a:lumMod val="85000"/>
                  </a:schemeClr>
                </a:solidFill>
              </a:rPr>
              <a:t>(with link)</a:t>
            </a:r>
            <a:r>
              <a:rPr lang="hr-HR" sz="2800" dirty="0">
                <a:solidFill>
                  <a:schemeClr val="bg1">
                    <a:lumMod val="85000"/>
                  </a:schemeClr>
                </a:solidFill>
              </a:rPr>
              <a:t>, GDPR disclamer </a:t>
            </a:r>
            <a:r>
              <a:rPr lang="hr-HR" sz="2400" dirty="0">
                <a:solidFill>
                  <a:schemeClr val="bg1">
                    <a:lumMod val="85000"/>
                  </a:schemeClr>
                </a:solidFill>
              </a:rPr>
              <a:t>(only our </a:t>
            </a:r>
            <a:r>
              <a:rPr lang="hr-HR" sz="2400" dirty="0" smtClean="0">
                <a:solidFill>
                  <a:schemeClr val="bg1">
                    <a:lumMod val="85000"/>
                  </a:schemeClr>
                </a:solidFill>
              </a:rPr>
              <a:t>text</a:t>
            </a:r>
            <a:r>
              <a:rPr lang="hr-HR" sz="2400" dirty="0">
                <a:solidFill>
                  <a:schemeClr val="bg1">
                    <a:lumMod val="85000"/>
                  </a:schemeClr>
                </a:solidFill>
              </a:rPr>
              <a:t>) </a:t>
            </a:r>
            <a:endParaRPr lang="en-US" sz="2400" dirty="0">
              <a:solidFill>
                <a:schemeClr val="bg1">
                  <a:lumMod val="85000"/>
                </a:schemeClr>
              </a:solidFill>
            </a:endParaRPr>
          </a:p>
          <a:p>
            <a:pPr marL="357188" lvl="2"/>
            <a:r>
              <a:rPr lang="en-US" sz="3200" b="1" dirty="0">
                <a:solidFill>
                  <a:schemeClr val="bg1">
                    <a:lumMod val="85000"/>
                  </a:schemeClr>
                </a:solidFill>
              </a:rPr>
              <a:t>General information</a:t>
            </a:r>
            <a:r>
              <a:rPr lang="hr-HR" sz="2800" b="1" dirty="0">
                <a:solidFill>
                  <a:schemeClr val="bg1">
                    <a:lumMod val="85000"/>
                  </a:schemeClr>
                </a:solidFill>
              </a:rPr>
              <a:t>:</a:t>
            </a:r>
            <a:r>
              <a:rPr lang="en-US" sz="2800" b="1" dirty="0">
                <a:solidFill>
                  <a:schemeClr val="bg1">
                    <a:lumMod val="85000"/>
                  </a:schemeClr>
                </a:solidFill>
              </a:rPr>
              <a:t> </a:t>
            </a:r>
            <a:r>
              <a:rPr lang="en-US" sz="2800" dirty="0">
                <a:solidFill>
                  <a:schemeClr val="bg1">
                    <a:lumMod val="85000"/>
                  </a:schemeClr>
                </a:solidFill>
              </a:rPr>
              <a:t>name, institution, address</a:t>
            </a:r>
            <a:r>
              <a:rPr lang="hr-HR" sz="2800" dirty="0">
                <a:solidFill>
                  <a:schemeClr val="bg1">
                    <a:lumMod val="85000"/>
                  </a:schemeClr>
                </a:solidFill>
              </a:rPr>
              <a:t>, e-mail address </a:t>
            </a:r>
            <a:r>
              <a:rPr lang="hr-HR" sz="2400" dirty="0">
                <a:solidFill>
                  <a:schemeClr val="bg1">
                    <a:lumMod val="85000"/>
                  </a:schemeClr>
                </a:solidFill>
              </a:rPr>
              <a:t>(place for text)</a:t>
            </a:r>
            <a:endParaRPr lang="en-US" sz="2400" dirty="0">
              <a:solidFill>
                <a:schemeClr val="bg1">
                  <a:lumMod val="85000"/>
                </a:schemeClr>
              </a:solidFill>
            </a:endParaRPr>
          </a:p>
          <a:p>
            <a:pPr marL="357188" lvl="2"/>
            <a:r>
              <a:rPr lang="en-US" sz="3200" b="1" dirty="0"/>
              <a:t>Defining specific </a:t>
            </a:r>
            <a:r>
              <a:rPr lang="hr-HR" sz="3200" b="1" dirty="0"/>
              <a:t>interest in using DONES facility (depending on potential user’s </a:t>
            </a:r>
            <a:r>
              <a:rPr lang="en-US" sz="3200" b="1" dirty="0"/>
              <a:t>field of research</a:t>
            </a:r>
            <a:r>
              <a:rPr lang="hr-HR" sz="3200" b="1" dirty="0"/>
              <a:t>):</a:t>
            </a:r>
            <a:r>
              <a:rPr lang="en-US" sz="3200" b="1" dirty="0"/>
              <a:t> </a:t>
            </a:r>
            <a:r>
              <a:rPr lang="en-US" sz="2800" dirty="0"/>
              <a:t>research area, </a:t>
            </a:r>
            <a:r>
              <a:rPr lang="hr-HR" sz="2800" dirty="0"/>
              <a:t>area of interest, </a:t>
            </a:r>
            <a:r>
              <a:rPr lang="en-US" sz="2800" dirty="0"/>
              <a:t>facility, experiment</a:t>
            </a:r>
            <a:r>
              <a:rPr lang="hr-HR" sz="2800" dirty="0"/>
              <a:t> </a:t>
            </a:r>
            <a:r>
              <a:rPr lang="hr-HR" sz="2400" dirty="0"/>
              <a:t>(thicks)</a:t>
            </a:r>
            <a:r>
              <a:rPr lang="hr-HR" sz="2800" dirty="0"/>
              <a:t>, „other”</a:t>
            </a:r>
            <a:r>
              <a:rPr lang="en-US" sz="2800" dirty="0"/>
              <a:t> </a:t>
            </a:r>
            <a:r>
              <a:rPr lang="hr-HR" sz="2400" dirty="0"/>
              <a:t>(place for text)</a:t>
            </a:r>
          </a:p>
          <a:p>
            <a:pPr marL="357188" lvl="2"/>
            <a:r>
              <a:rPr lang="en-US" sz="3200" b="1" dirty="0">
                <a:solidFill>
                  <a:schemeClr val="bg1">
                    <a:lumMod val="85000"/>
                  </a:schemeClr>
                </a:solidFill>
              </a:rPr>
              <a:t>Final information</a:t>
            </a:r>
            <a:r>
              <a:rPr lang="hr-HR" sz="3200" b="1" dirty="0">
                <a:solidFill>
                  <a:schemeClr val="bg1">
                    <a:lumMod val="85000"/>
                  </a:schemeClr>
                </a:solidFill>
              </a:rPr>
              <a:t>: </a:t>
            </a:r>
            <a:r>
              <a:rPr lang="hr-HR" sz="2800" dirty="0">
                <a:solidFill>
                  <a:schemeClr val="bg1">
                    <a:lumMod val="85000"/>
                  </a:schemeClr>
                </a:solidFill>
              </a:rPr>
              <a:t>background and expertise, motivation and scientific objectives, experimental plan, references </a:t>
            </a:r>
            <a:r>
              <a:rPr lang="hr-HR" sz="2400" dirty="0">
                <a:solidFill>
                  <a:schemeClr val="bg1">
                    <a:lumMod val="85000"/>
                  </a:schemeClr>
                </a:solidFill>
              </a:rPr>
              <a:t>(place for text)</a:t>
            </a:r>
            <a:endParaRPr lang="en-US" sz="2400" dirty="0">
              <a:solidFill>
                <a:schemeClr val="bg1">
                  <a:lumMod val="85000"/>
                </a:schemeClr>
              </a:solidFill>
            </a:endParaRPr>
          </a:p>
        </p:txBody>
      </p:sp>
      <p:sp>
        <p:nvSpPr>
          <p:cNvPr id="4" name="Text Box 3"/>
          <p:cNvSpPr txBox="1">
            <a:spLocks noChangeArrowheads="1"/>
          </p:cNvSpPr>
          <p:nvPr/>
        </p:nvSpPr>
        <p:spPr bwMode="auto">
          <a:xfrm>
            <a:off x="2560001" y="476838"/>
            <a:ext cx="6651373" cy="5847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r>
              <a:rPr lang="hr-HR" sz="3200" b="1" dirty="0">
                <a:effectLst>
                  <a:outerShdw blurRad="38100" dist="38100" dir="2700000" algn="tl">
                    <a:srgbClr val="000000"/>
                  </a:outerShdw>
                </a:effectLst>
              </a:rPr>
              <a:t>Q</a:t>
            </a:r>
            <a:r>
              <a:rPr lang="en-US" sz="3200" b="1" dirty="0" err="1">
                <a:effectLst>
                  <a:outerShdw blurRad="38100" dist="38100" dir="2700000" algn="tl">
                    <a:srgbClr val="000000"/>
                  </a:outerShdw>
                </a:effectLst>
              </a:rPr>
              <a:t>uestionnaire</a:t>
            </a:r>
            <a:r>
              <a:rPr lang="en-US" sz="3200" b="1" dirty="0">
                <a:effectLst>
                  <a:outerShdw blurRad="38100" dist="38100" dir="2700000" algn="tl">
                    <a:srgbClr val="000000"/>
                  </a:outerShdw>
                </a:effectLst>
              </a:rPr>
              <a:t> consist of 4 main parts:</a:t>
            </a:r>
          </a:p>
        </p:txBody>
      </p:sp>
    </p:spTree>
    <p:extLst>
      <p:ext uri="{BB962C8B-B14F-4D97-AF65-F5344CB8AC3E}">
        <p14:creationId xmlns:p14="http://schemas.microsoft.com/office/powerpoint/2010/main" val="25037839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93459" y="1571611"/>
            <a:ext cx="10789213" cy="4267200"/>
          </a:xfrm>
        </p:spPr>
        <p:txBody>
          <a:bodyPr>
            <a:normAutofit/>
          </a:bodyPr>
          <a:lstStyle/>
          <a:p>
            <a:pPr>
              <a:buClr>
                <a:schemeClr val="bg2">
                  <a:lumMod val="20000"/>
                  <a:lumOff val="80000"/>
                </a:schemeClr>
              </a:buClr>
              <a:buFont typeface="Wingdings" pitchFamily="2" charset="2"/>
              <a:buChar char="q"/>
            </a:pPr>
            <a:r>
              <a:rPr lang="en-US" sz="3200" b="1" dirty="0">
                <a:effectLst>
                  <a:outerShdw blurRad="38100" dist="38100" dir="2700000" algn="tl">
                    <a:srgbClr val="000000"/>
                  </a:outerShdw>
                </a:effectLst>
                <a:latin typeface="Calibri" pitchFamily="34" charset="0"/>
              </a:rPr>
              <a:t> </a:t>
            </a:r>
            <a:r>
              <a:rPr lang="en-US" sz="3200" b="1" dirty="0">
                <a:effectLst>
                  <a:outerShdw blurRad="38100" dist="38100" dir="2700000" algn="tl">
                    <a:srgbClr val="000000"/>
                  </a:outerShdw>
                </a:effectLst>
              </a:rPr>
              <a:t>Motivation and introduction </a:t>
            </a:r>
          </a:p>
          <a:p>
            <a:pPr>
              <a:buClr>
                <a:schemeClr val="bg2">
                  <a:lumMod val="20000"/>
                  <a:lumOff val="80000"/>
                </a:schemeClr>
              </a:buClr>
              <a:buFont typeface="Wingdings" pitchFamily="2" charset="2"/>
              <a:buChar char="q"/>
            </a:pPr>
            <a:r>
              <a:rPr lang="en-US" sz="3200" b="1" dirty="0">
                <a:effectLst>
                  <a:outerShdw blurRad="38100" dist="38100" dir="2700000" algn="tl">
                    <a:srgbClr val="000000"/>
                  </a:outerShdw>
                </a:effectLst>
              </a:rPr>
              <a:t> Software application specification</a:t>
            </a:r>
          </a:p>
          <a:p>
            <a:pPr>
              <a:buClr>
                <a:schemeClr val="bg2">
                  <a:lumMod val="20000"/>
                  <a:lumOff val="80000"/>
                </a:schemeClr>
              </a:buClr>
              <a:buFont typeface="Wingdings" pitchFamily="2" charset="2"/>
              <a:buChar char="q"/>
            </a:pPr>
            <a:r>
              <a:rPr lang="en-US" sz="3200" b="1" dirty="0">
                <a:effectLst>
                  <a:outerShdw blurRad="38100" dist="38100" dir="2700000" algn="tl">
                    <a:srgbClr val="000000"/>
                  </a:outerShdw>
                </a:effectLst>
              </a:rPr>
              <a:t> Example of on-line questionnaire</a:t>
            </a:r>
          </a:p>
          <a:p>
            <a:pPr marL="534988" indent="-534988">
              <a:buClr>
                <a:schemeClr val="bg2">
                  <a:lumMod val="20000"/>
                  <a:lumOff val="80000"/>
                </a:schemeClr>
              </a:buClr>
              <a:buFont typeface="Wingdings" pitchFamily="2" charset="2"/>
              <a:buChar char="q"/>
            </a:pPr>
            <a:r>
              <a:rPr lang="en-US" sz="3200" b="1" dirty="0">
                <a:effectLst>
                  <a:outerShdw blurRad="38100" dist="38100" dir="2700000" algn="tl">
                    <a:srgbClr val="000000"/>
                  </a:outerShdw>
                </a:effectLst>
                <a:latin typeface="Calibri" pitchFamily="34" charset="0"/>
              </a:rPr>
              <a:t>Instead of conclusion - </a:t>
            </a:r>
            <a:r>
              <a:rPr lang="en-US" sz="3200" b="1" u="sng" dirty="0"/>
              <a:t>inputs and suggestions</a:t>
            </a:r>
            <a:endParaRPr lang="en-US" sz="3200" b="1" dirty="0">
              <a:effectLst>
                <a:outerShdw blurRad="38100" dist="38100" dir="2700000" algn="tl">
                  <a:srgbClr val="000000"/>
                </a:outerShdw>
              </a:effectLst>
              <a:latin typeface="Calibri" pitchFamily="34" charset="0"/>
            </a:endParaRPr>
          </a:p>
        </p:txBody>
      </p:sp>
      <p:sp>
        <p:nvSpPr>
          <p:cNvPr id="63491" name="Text Box 3"/>
          <p:cNvSpPr txBox="1">
            <a:spLocks noChangeArrowheads="1"/>
          </p:cNvSpPr>
          <p:nvPr/>
        </p:nvSpPr>
        <p:spPr bwMode="auto">
          <a:xfrm>
            <a:off x="4784726" y="396876"/>
            <a:ext cx="1662635" cy="5847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r>
              <a:rPr lang="hr-HR" sz="3200">
                <a:effectLst>
                  <a:outerShdw blurRad="38100" dist="38100" dir="2700000" algn="tl">
                    <a:srgbClr val="000000"/>
                  </a:outerShdw>
                </a:effectLst>
              </a:rPr>
              <a:t>OUTLINE</a:t>
            </a:r>
          </a:p>
        </p:txBody>
      </p:sp>
    </p:spTree>
    <p:extLst>
      <p:ext uri="{BB962C8B-B14F-4D97-AF65-F5344CB8AC3E}">
        <p14:creationId xmlns:p14="http://schemas.microsoft.com/office/powerpoint/2010/main" val="22194603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14643" t="31970" r="42380" b="15996"/>
          <a:stretch/>
        </p:blipFill>
        <p:spPr>
          <a:xfrm>
            <a:off x="1164669" y="17612"/>
            <a:ext cx="10044295" cy="6840388"/>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173394704"/>
              </p:ext>
            </p:extLst>
          </p:nvPr>
        </p:nvGraphicFramePr>
        <p:xfrm>
          <a:off x="10441742" y="5973601"/>
          <a:ext cx="1057151" cy="759139"/>
        </p:xfrm>
        <a:graphic>
          <a:graphicData uri="http://schemas.openxmlformats.org/presentationml/2006/ole">
            <mc:AlternateContent xmlns:mc="http://schemas.openxmlformats.org/markup-compatibility/2006">
              <mc:Choice xmlns:v="urn:schemas-microsoft-com:vml" Requires="v">
                <p:oleObj spid="_x0000_s2052" name="Image" r:id="rId4" imgW="2973904" imgH="2135282" progId="Photoshop.Image.13">
                  <p:embed/>
                </p:oleObj>
              </mc:Choice>
              <mc:Fallback>
                <p:oleObj name="Image" r:id="rId4" imgW="2973904" imgH="2135282" progId="Photoshop.Image.13">
                  <p:embed/>
                  <p:pic>
                    <p:nvPicPr>
                      <p:cNvPr id="0" name=""/>
                      <p:cNvPicPr/>
                      <p:nvPr/>
                    </p:nvPicPr>
                    <p:blipFill>
                      <a:blip r:embed="rId5"/>
                      <a:stretch>
                        <a:fillRect/>
                      </a:stretch>
                    </p:blipFill>
                    <p:spPr>
                      <a:xfrm>
                        <a:off x="10441742" y="5973601"/>
                        <a:ext cx="1057151" cy="759139"/>
                      </a:xfrm>
                      <a:prstGeom prst="rect">
                        <a:avLst/>
                      </a:prstGeom>
                    </p:spPr>
                  </p:pic>
                </p:oleObj>
              </mc:Fallback>
            </mc:AlternateContent>
          </a:graphicData>
        </a:graphic>
      </p:graphicFrame>
      <p:sp>
        <p:nvSpPr>
          <p:cNvPr id="4" name="TextBox 3"/>
          <p:cNvSpPr txBox="1"/>
          <p:nvPr/>
        </p:nvSpPr>
        <p:spPr>
          <a:xfrm>
            <a:off x="64420" y="0"/>
            <a:ext cx="1196161" cy="369332"/>
          </a:xfrm>
          <a:prstGeom prst="rect">
            <a:avLst/>
          </a:prstGeom>
          <a:noFill/>
        </p:spPr>
        <p:txBody>
          <a:bodyPr wrap="none" rtlCol="0">
            <a:spAutoFit/>
          </a:bodyPr>
          <a:lstStyle/>
          <a:p>
            <a:r>
              <a:rPr lang="hr-HR" b="1" dirty="0">
                <a:solidFill>
                  <a:srgbClr val="7030A0"/>
                </a:solidFill>
              </a:rPr>
              <a:t>Main part</a:t>
            </a:r>
            <a:r>
              <a:rPr lang="en-US" b="1" dirty="0">
                <a:solidFill>
                  <a:srgbClr val="7030A0"/>
                </a:solidFill>
              </a:rPr>
              <a:t>:</a:t>
            </a:r>
          </a:p>
        </p:txBody>
      </p:sp>
    </p:spTree>
    <p:extLst>
      <p:ext uri="{BB962C8B-B14F-4D97-AF65-F5344CB8AC3E}">
        <p14:creationId xmlns:p14="http://schemas.microsoft.com/office/powerpoint/2010/main" val="18563046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3512546901"/>
              </p:ext>
            </p:extLst>
          </p:nvPr>
        </p:nvGraphicFramePr>
        <p:xfrm>
          <a:off x="11109176" y="6111467"/>
          <a:ext cx="749170" cy="537978"/>
        </p:xfrm>
        <a:graphic>
          <a:graphicData uri="http://schemas.openxmlformats.org/presentationml/2006/ole">
            <mc:AlternateContent xmlns:mc="http://schemas.openxmlformats.org/markup-compatibility/2006">
              <mc:Choice xmlns:v="urn:schemas-microsoft-com:vml" Requires="v">
                <p:oleObj spid="_x0000_s3078" name="Image" r:id="rId3" imgW="2973904" imgH="2135282" progId="Photoshop.Image.13">
                  <p:embed/>
                </p:oleObj>
              </mc:Choice>
              <mc:Fallback>
                <p:oleObj name="Image" r:id="rId3" imgW="2973904" imgH="2135282" progId="Photoshop.Image.13">
                  <p:embed/>
                  <p:pic>
                    <p:nvPicPr>
                      <p:cNvPr id="3" name="Object 2"/>
                      <p:cNvPicPr/>
                      <p:nvPr/>
                    </p:nvPicPr>
                    <p:blipFill>
                      <a:blip r:embed="rId4"/>
                      <a:stretch>
                        <a:fillRect/>
                      </a:stretch>
                    </p:blipFill>
                    <p:spPr>
                      <a:xfrm>
                        <a:off x="11109176" y="6111467"/>
                        <a:ext cx="749170" cy="537978"/>
                      </a:xfrm>
                      <a:prstGeom prst="rect">
                        <a:avLst/>
                      </a:prstGeom>
                    </p:spPr>
                  </p:pic>
                </p:oleObj>
              </mc:Fallback>
            </mc:AlternateContent>
          </a:graphicData>
        </a:graphic>
      </p:graphicFrame>
      <p:sp>
        <p:nvSpPr>
          <p:cNvPr id="4" name="TextBox 3"/>
          <p:cNvSpPr txBox="1"/>
          <p:nvPr/>
        </p:nvSpPr>
        <p:spPr>
          <a:xfrm>
            <a:off x="64420" y="0"/>
            <a:ext cx="2666114" cy="369332"/>
          </a:xfrm>
          <a:prstGeom prst="rect">
            <a:avLst/>
          </a:prstGeom>
          <a:noFill/>
        </p:spPr>
        <p:txBody>
          <a:bodyPr wrap="none" rtlCol="0">
            <a:spAutoFit/>
          </a:bodyPr>
          <a:lstStyle/>
          <a:p>
            <a:r>
              <a:rPr lang="hr-HR" b="1" dirty="0">
                <a:solidFill>
                  <a:srgbClr val="7030A0"/>
                </a:solidFill>
              </a:rPr>
              <a:t>Main part_nuclear fusion</a:t>
            </a:r>
            <a:r>
              <a:rPr lang="en-US" b="1" dirty="0">
                <a:solidFill>
                  <a:srgbClr val="7030A0"/>
                </a:solidFill>
              </a:rPr>
              <a:t>:</a:t>
            </a:r>
          </a:p>
        </p:txBody>
      </p:sp>
      <p:pic>
        <p:nvPicPr>
          <p:cNvPr id="5" name="Picture 4"/>
          <p:cNvPicPr>
            <a:picLocks noChangeAspect="1"/>
          </p:cNvPicPr>
          <p:nvPr/>
        </p:nvPicPr>
        <p:blipFill rotWithShape="1">
          <a:blip r:embed="rId5"/>
          <a:srcRect l="14186" t="20504" r="19971" b="23527"/>
          <a:stretch/>
        </p:blipFill>
        <p:spPr>
          <a:xfrm>
            <a:off x="141267" y="369332"/>
            <a:ext cx="11717079" cy="5602471"/>
          </a:xfrm>
          <a:prstGeom prst="rect">
            <a:avLst/>
          </a:prstGeom>
        </p:spPr>
      </p:pic>
      <p:cxnSp>
        <p:nvCxnSpPr>
          <p:cNvPr id="6" name="Straight Arrow Connector 5"/>
          <p:cNvCxnSpPr/>
          <p:nvPr/>
        </p:nvCxnSpPr>
        <p:spPr>
          <a:xfrm>
            <a:off x="64420" y="1241571"/>
            <a:ext cx="321474" cy="914"/>
          </a:xfrm>
          <a:prstGeom prst="straightConnector1">
            <a:avLst/>
          </a:prstGeom>
          <a:ln w="47625">
            <a:solidFill>
              <a:srgbClr val="C0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8" name="Object 7"/>
          <p:cNvGraphicFramePr>
            <a:graphicFrameLocks noChangeAspect="1"/>
          </p:cNvGraphicFramePr>
          <p:nvPr>
            <p:extLst>
              <p:ext uri="{D42A27DB-BD31-4B8C-83A1-F6EECF244321}">
                <p14:modId xmlns:p14="http://schemas.microsoft.com/office/powerpoint/2010/main" val="2191291666"/>
              </p:ext>
            </p:extLst>
          </p:nvPr>
        </p:nvGraphicFramePr>
        <p:xfrm>
          <a:off x="385894" y="6072145"/>
          <a:ext cx="1190667" cy="616621"/>
        </p:xfrm>
        <a:graphic>
          <a:graphicData uri="http://schemas.openxmlformats.org/presentationml/2006/ole">
            <mc:AlternateContent xmlns:mc="http://schemas.openxmlformats.org/markup-compatibility/2006">
              <mc:Choice xmlns:v="urn:schemas-microsoft-com:vml" Requires="v">
                <p:oleObj spid="_x0000_s3079" name="Image" r:id="rId6" imgW="3950523" imgH="2046364" progId="Photoshop.Image.13">
                  <p:embed/>
                </p:oleObj>
              </mc:Choice>
              <mc:Fallback>
                <p:oleObj name="Image" r:id="rId6" imgW="3950523" imgH="2046364" progId="Photoshop.Image.13">
                  <p:embed/>
                  <p:pic>
                    <p:nvPicPr>
                      <p:cNvPr id="0" name=""/>
                      <p:cNvPicPr/>
                      <p:nvPr/>
                    </p:nvPicPr>
                    <p:blipFill>
                      <a:blip r:embed="rId7"/>
                      <a:stretch>
                        <a:fillRect/>
                      </a:stretch>
                    </p:blipFill>
                    <p:spPr>
                      <a:xfrm>
                        <a:off x="385894" y="6072145"/>
                        <a:ext cx="1190667" cy="616621"/>
                      </a:xfrm>
                      <a:prstGeom prst="rect">
                        <a:avLst/>
                      </a:prstGeom>
                    </p:spPr>
                  </p:pic>
                </p:oleObj>
              </mc:Fallback>
            </mc:AlternateContent>
          </a:graphicData>
        </a:graphic>
      </p:graphicFrame>
    </p:spTree>
    <p:extLst>
      <p:ext uri="{BB962C8B-B14F-4D97-AF65-F5344CB8AC3E}">
        <p14:creationId xmlns:p14="http://schemas.microsoft.com/office/powerpoint/2010/main" val="1799199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14526" t="23620" r="19590" b="15805"/>
          <a:stretch/>
        </p:blipFill>
        <p:spPr>
          <a:xfrm>
            <a:off x="181539" y="266657"/>
            <a:ext cx="11795903" cy="6100530"/>
          </a:xfrm>
          <a:prstGeom prst="rect">
            <a:avLst/>
          </a:prstGeom>
        </p:spPr>
      </p:pic>
      <p:graphicFrame>
        <p:nvGraphicFramePr>
          <p:cNvPr id="12" name="Object 11"/>
          <p:cNvGraphicFramePr>
            <a:graphicFrameLocks noChangeAspect="1"/>
          </p:cNvGraphicFramePr>
          <p:nvPr>
            <p:extLst>
              <p:ext uri="{D42A27DB-BD31-4B8C-83A1-F6EECF244321}">
                <p14:modId xmlns:p14="http://schemas.microsoft.com/office/powerpoint/2010/main" val="891001060"/>
              </p:ext>
            </p:extLst>
          </p:nvPr>
        </p:nvGraphicFramePr>
        <p:xfrm>
          <a:off x="11109176" y="6367187"/>
          <a:ext cx="749170" cy="537978"/>
        </p:xfrm>
        <a:graphic>
          <a:graphicData uri="http://schemas.openxmlformats.org/presentationml/2006/ole">
            <mc:AlternateContent xmlns:mc="http://schemas.openxmlformats.org/markup-compatibility/2006">
              <mc:Choice xmlns:v="urn:schemas-microsoft-com:vml" Requires="v">
                <p:oleObj spid="_x0000_s4102" name="Image" r:id="rId4" imgW="2973904" imgH="2135282" progId="Photoshop.Image.13">
                  <p:embed/>
                </p:oleObj>
              </mc:Choice>
              <mc:Fallback>
                <p:oleObj name="Image" r:id="rId4" imgW="2973904" imgH="2135282" progId="Photoshop.Image.13">
                  <p:embed/>
                  <p:pic>
                    <p:nvPicPr>
                      <p:cNvPr id="3" name="Object 2"/>
                      <p:cNvPicPr/>
                      <p:nvPr/>
                    </p:nvPicPr>
                    <p:blipFill>
                      <a:blip r:embed="rId5"/>
                      <a:stretch>
                        <a:fillRect/>
                      </a:stretch>
                    </p:blipFill>
                    <p:spPr>
                      <a:xfrm>
                        <a:off x="11109176" y="6367187"/>
                        <a:ext cx="749170" cy="537978"/>
                      </a:xfrm>
                      <a:prstGeom prst="rect">
                        <a:avLst/>
                      </a:prstGeom>
                    </p:spPr>
                  </p:pic>
                </p:oleObj>
              </mc:Fallback>
            </mc:AlternateContent>
          </a:graphicData>
        </a:graphic>
      </p:graphicFrame>
      <p:cxnSp>
        <p:nvCxnSpPr>
          <p:cNvPr id="13" name="Straight Arrow Connector 12"/>
          <p:cNvCxnSpPr/>
          <p:nvPr/>
        </p:nvCxnSpPr>
        <p:spPr>
          <a:xfrm>
            <a:off x="82345" y="2093978"/>
            <a:ext cx="321474" cy="914"/>
          </a:xfrm>
          <a:prstGeom prst="straightConnector1">
            <a:avLst/>
          </a:prstGeom>
          <a:ln w="47625">
            <a:solidFill>
              <a:srgbClr val="C0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4" name="Object 13"/>
          <p:cNvGraphicFramePr>
            <a:graphicFrameLocks noChangeAspect="1"/>
          </p:cNvGraphicFramePr>
          <p:nvPr>
            <p:extLst>
              <p:ext uri="{D42A27DB-BD31-4B8C-83A1-F6EECF244321}">
                <p14:modId xmlns:p14="http://schemas.microsoft.com/office/powerpoint/2010/main" val="1118780116"/>
              </p:ext>
            </p:extLst>
          </p:nvPr>
        </p:nvGraphicFramePr>
        <p:xfrm>
          <a:off x="385894" y="6327865"/>
          <a:ext cx="1190667" cy="616621"/>
        </p:xfrm>
        <a:graphic>
          <a:graphicData uri="http://schemas.openxmlformats.org/presentationml/2006/ole">
            <mc:AlternateContent xmlns:mc="http://schemas.openxmlformats.org/markup-compatibility/2006">
              <mc:Choice xmlns:v="urn:schemas-microsoft-com:vml" Requires="v">
                <p:oleObj spid="_x0000_s4103" name="Image" r:id="rId6" imgW="3950523" imgH="2046364" progId="Photoshop.Image.13">
                  <p:embed/>
                </p:oleObj>
              </mc:Choice>
              <mc:Fallback>
                <p:oleObj name="Image" r:id="rId6" imgW="3950523" imgH="2046364" progId="Photoshop.Image.13">
                  <p:embed/>
                  <p:pic>
                    <p:nvPicPr>
                      <p:cNvPr id="8" name="Object 7"/>
                      <p:cNvPicPr/>
                      <p:nvPr/>
                    </p:nvPicPr>
                    <p:blipFill>
                      <a:blip r:embed="rId7"/>
                      <a:stretch>
                        <a:fillRect/>
                      </a:stretch>
                    </p:blipFill>
                    <p:spPr>
                      <a:xfrm>
                        <a:off x="385894" y="6327865"/>
                        <a:ext cx="1190667" cy="616621"/>
                      </a:xfrm>
                      <a:prstGeom prst="rect">
                        <a:avLst/>
                      </a:prstGeom>
                    </p:spPr>
                  </p:pic>
                </p:oleObj>
              </mc:Fallback>
            </mc:AlternateContent>
          </a:graphicData>
        </a:graphic>
      </p:graphicFrame>
      <p:sp>
        <p:nvSpPr>
          <p:cNvPr id="15" name="TextBox 14"/>
          <p:cNvSpPr txBox="1"/>
          <p:nvPr/>
        </p:nvSpPr>
        <p:spPr>
          <a:xfrm>
            <a:off x="64420" y="0"/>
            <a:ext cx="2666114" cy="369332"/>
          </a:xfrm>
          <a:prstGeom prst="rect">
            <a:avLst/>
          </a:prstGeom>
          <a:noFill/>
        </p:spPr>
        <p:txBody>
          <a:bodyPr wrap="none" rtlCol="0">
            <a:spAutoFit/>
          </a:bodyPr>
          <a:lstStyle/>
          <a:p>
            <a:r>
              <a:rPr lang="hr-HR" b="1" dirty="0">
                <a:solidFill>
                  <a:srgbClr val="7030A0"/>
                </a:solidFill>
              </a:rPr>
              <a:t>Main part_nuclear fusion</a:t>
            </a:r>
            <a:r>
              <a:rPr lang="en-US" b="1" dirty="0">
                <a:solidFill>
                  <a:srgbClr val="7030A0"/>
                </a:solidFill>
              </a:rPr>
              <a:t>:</a:t>
            </a:r>
          </a:p>
        </p:txBody>
      </p:sp>
    </p:spTree>
    <p:extLst>
      <p:ext uri="{BB962C8B-B14F-4D97-AF65-F5344CB8AC3E}">
        <p14:creationId xmlns:p14="http://schemas.microsoft.com/office/powerpoint/2010/main" val="6922705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13826" t="20374" r="53112" b="23844"/>
          <a:stretch/>
        </p:blipFill>
        <p:spPr>
          <a:xfrm>
            <a:off x="2408331" y="25191"/>
            <a:ext cx="7255134" cy="6885660"/>
          </a:xfrm>
          <a:prstGeom prst="rect">
            <a:avLst/>
          </a:prstGeom>
        </p:spPr>
      </p:pic>
      <p:graphicFrame>
        <p:nvGraphicFramePr>
          <p:cNvPr id="3" name="Object 2"/>
          <p:cNvGraphicFramePr>
            <a:graphicFrameLocks noChangeAspect="1"/>
          </p:cNvGraphicFramePr>
          <p:nvPr/>
        </p:nvGraphicFramePr>
        <p:xfrm>
          <a:off x="11109176" y="6111467"/>
          <a:ext cx="749170" cy="537978"/>
        </p:xfrm>
        <a:graphic>
          <a:graphicData uri="http://schemas.openxmlformats.org/presentationml/2006/ole">
            <mc:AlternateContent xmlns:mc="http://schemas.openxmlformats.org/markup-compatibility/2006">
              <mc:Choice xmlns:v="urn:schemas-microsoft-com:vml" Requires="v">
                <p:oleObj spid="_x0000_s5126" name="Image" r:id="rId4" imgW="2973904" imgH="2135282" progId="Photoshop.Image.13">
                  <p:embed/>
                </p:oleObj>
              </mc:Choice>
              <mc:Fallback>
                <p:oleObj name="Image" r:id="rId4" imgW="2973904" imgH="2135282" progId="Photoshop.Image.13">
                  <p:embed/>
                  <p:pic>
                    <p:nvPicPr>
                      <p:cNvPr id="3" name="Object 2"/>
                      <p:cNvPicPr/>
                      <p:nvPr/>
                    </p:nvPicPr>
                    <p:blipFill>
                      <a:blip r:embed="rId5"/>
                      <a:stretch>
                        <a:fillRect/>
                      </a:stretch>
                    </p:blipFill>
                    <p:spPr>
                      <a:xfrm>
                        <a:off x="11109176" y="6111467"/>
                        <a:ext cx="749170" cy="537978"/>
                      </a:xfrm>
                      <a:prstGeom prst="rect">
                        <a:avLst/>
                      </a:prstGeom>
                    </p:spPr>
                  </p:pic>
                </p:oleObj>
              </mc:Fallback>
            </mc:AlternateContent>
          </a:graphicData>
        </a:graphic>
      </p:graphicFrame>
      <p:sp>
        <p:nvSpPr>
          <p:cNvPr id="4" name="TextBox 3"/>
          <p:cNvSpPr txBox="1"/>
          <p:nvPr/>
        </p:nvSpPr>
        <p:spPr>
          <a:xfrm>
            <a:off x="64420" y="0"/>
            <a:ext cx="2343911" cy="369332"/>
          </a:xfrm>
          <a:prstGeom prst="rect">
            <a:avLst/>
          </a:prstGeom>
          <a:noFill/>
        </p:spPr>
        <p:txBody>
          <a:bodyPr wrap="none" rtlCol="0">
            <a:spAutoFit/>
          </a:bodyPr>
          <a:lstStyle/>
          <a:p>
            <a:r>
              <a:rPr lang="hr-HR" b="1" dirty="0">
                <a:solidFill>
                  <a:srgbClr val="7030A0"/>
                </a:solidFill>
              </a:rPr>
              <a:t>Main part_</a:t>
            </a:r>
            <a:r>
              <a:rPr lang="hr-HR" b="1" dirty="0">
                <a:solidFill>
                  <a:srgbClr val="7030A0"/>
                </a:solidFill>
                <a:effectLst>
                  <a:outerShdw blurRad="38100" dist="38100" dir="2700000" algn="tl">
                    <a:srgbClr val="000000">
                      <a:alpha val="43137"/>
                    </a:srgbClr>
                  </a:outerShdw>
                </a:effectLst>
              </a:rPr>
              <a:t>non-fusion</a:t>
            </a:r>
            <a:r>
              <a:rPr lang="en-US" b="1" dirty="0">
                <a:solidFill>
                  <a:srgbClr val="7030A0"/>
                </a:solidFill>
              </a:rPr>
              <a:t>:</a:t>
            </a:r>
          </a:p>
        </p:txBody>
      </p:sp>
      <p:cxnSp>
        <p:nvCxnSpPr>
          <p:cNvPr id="6" name="Straight Arrow Connector 5"/>
          <p:cNvCxnSpPr/>
          <p:nvPr/>
        </p:nvCxnSpPr>
        <p:spPr>
          <a:xfrm flipV="1">
            <a:off x="1928553" y="1683061"/>
            <a:ext cx="881335" cy="4423"/>
          </a:xfrm>
          <a:prstGeom prst="straightConnector1">
            <a:avLst/>
          </a:prstGeom>
          <a:ln w="47625">
            <a:solidFill>
              <a:srgbClr val="C0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8" name="Object 7"/>
          <p:cNvGraphicFramePr>
            <a:graphicFrameLocks noChangeAspect="1"/>
          </p:cNvGraphicFramePr>
          <p:nvPr/>
        </p:nvGraphicFramePr>
        <p:xfrm>
          <a:off x="385894" y="6072145"/>
          <a:ext cx="1190667" cy="616621"/>
        </p:xfrm>
        <a:graphic>
          <a:graphicData uri="http://schemas.openxmlformats.org/presentationml/2006/ole">
            <mc:AlternateContent xmlns:mc="http://schemas.openxmlformats.org/markup-compatibility/2006">
              <mc:Choice xmlns:v="urn:schemas-microsoft-com:vml" Requires="v">
                <p:oleObj spid="_x0000_s5127" name="Image" r:id="rId6" imgW="3950523" imgH="2046364" progId="Photoshop.Image.13">
                  <p:embed/>
                </p:oleObj>
              </mc:Choice>
              <mc:Fallback>
                <p:oleObj name="Image" r:id="rId6" imgW="3950523" imgH="2046364" progId="Photoshop.Image.13">
                  <p:embed/>
                  <p:pic>
                    <p:nvPicPr>
                      <p:cNvPr id="8" name="Object 7"/>
                      <p:cNvPicPr/>
                      <p:nvPr/>
                    </p:nvPicPr>
                    <p:blipFill>
                      <a:blip r:embed="rId7"/>
                      <a:stretch>
                        <a:fillRect/>
                      </a:stretch>
                    </p:blipFill>
                    <p:spPr>
                      <a:xfrm>
                        <a:off x="385894" y="6072145"/>
                        <a:ext cx="1190667" cy="616621"/>
                      </a:xfrm>
                      <a:prstGeom prst="rect">
                        <a:avLst/>
                      </a:prstGeom>
                    </p:spPr>
                  </p:pic>
                </p:oleObj>
              </mc:Fallback>
            </mc:AlternateContent>
          </a:graphicData>
        </a:graphic>
      </p:graphicFrame>
    </p:spTree>
    <p:extLst>
      <p:ext uri="{BB962C8B-B14F-4D97-AF65-F5344CB8AC3E}">
        <p14:creationId xmlns:p14="http://schemas.microsoft.com/office/powerpoint/2010/main" val="19540420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12916" t="20185" r="40729" b="8334"/>
          <a:stretch/>
        </p:blipFill>
        <p:spPr>
          <a:xfrm>
            <a:off x="2362759" y="0"/>
            <a:ext cx="7960219" cy="6904819"/>
          </a:xfrm>
          <a:prstGeom prst="rect">
            <a:avLst/>
          </a:prstGeom>
        </p:spPr>
      </p:pic>
      <p:graphicFrame>
        <p:nvGraphicFramePr>
          <p:cNvPr id="3" name="Object 2"/>
          <p:cNvGraphicFramePr>
            <a:graphicFrameLocks noChangeAspect="1"/>
          </p:cNvGraphicFramePr>
          <p:nvPr/>
        </p:nvGraphicFramePr>
        <p:xfrm>
          <a:off x="11109176" y="6111467"/>
          <a:ext cx="749170" cy="537978"/>
        </p:xfrm>
        <a:graphic>
          <a:graphicData uri="http://schemas.openxmlformats.org/presentationml/2006/ole">
            <mc:AlternateContent xmlns:mc="http://schemas.openxmlformats.org/markup-compatibility/2006">
              <mc:Choice xmlns:v="urn:schemas-microsoft-com:vml" Requires="v">
                <p:oleObj spid="_x0000_s6150" name="Image" r:id="rId4" imgW="2973904" imgH="2135282" progId="Photoshop.Image.13">
                  <p:embed/>
                </p:oleObj>
              </mc:Choice>
              <mc:Fallback>
                <p:oleObj name="Image" r:id="rId4" imgW="2973904" imgH="2135282" progId="Photoshop.Image.13">
                  <p:embed/>
                  <p:pic>
                    <p:nvPicPr>
                      <p:cNvPr id="3" name="Object 2"/>
                      <p:cNvPicPr/>
                      <p:nvPr/>
                    </p:nvPicPr>
                    <p:blipFill>
                      <a:blip r:embed="rId5"/>
                      <a:stretch>
                        <a:fillRect/>
                      </a:stretch>
                    </p:blipFill>
                    <p:spPr>
                      <a:xfrm>
                        <a:off x="11109176" y="6111467"/>
                        <a:ext cx="749170" cy="537978"/>
                      </a:xfrm>
                      <a:prstGeom prst="rect">
                        <a:avLst/>
                      </a:prstGeom>
                    </p:spPr>
                  </p:pic>
                </p:oleObj>
              </mc:Fallback>
            </mc:AlternateContent>
          </a:graphicData>
        </a:graphic>
      </p:graphicFrame>
      <p:cxnSp>
        <p:nvCxnSpPr>
          <p:cNvPr id="6" name="Straight Arrow Connector 5"/>
          <p:cNvCxnSpPr/>
          <p:nvPr/>
        </p:nvCxnSpPr>
        <p:spPr>
          <a:xfrm>
            <a:off x="2468953" y="1300837"/>
            <a:ext cx="321474" cy="914"/>
          </a:xfrm>
          <a:prstGeom prst="straightConnector1">
            <a:avLst/>
          </a:prstGeom>
          <a:ln w="47625">
            <a:solidFill>
              <a:srgbClr val="C0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8" name="Object 7"/>
          <p:cNvGraphicFramePr>
            <a:graphicFrameLocks noChangeAspect="1"/>
          </p:cNvGraphicFramePr>
          <p:nvPr/>
        </p:nvGraphicFramePr>
        <p:xfrm>
          <a:off x="385894" y="6072145"/>
          <a:ext cx="1190667" cy="616621"/>
        </p:xfrm>
        <a:graphic>
          <a:graphicData uri="http://schemas.openxmlformats.org/presentationml/2006/ole">
            <mc:AlternateContent xmlns:mc="http://schemas.openxmlformats.org/markup-compatibility/2006">
              <mc:Choice xmlns:v="urn:schemas-microsoft-com:vml" Requires="v">
                <p:oleObj spid="_x0000_s6151" name="Image" r:id="rId6" imgW="3950523" imgH="2046364" progId="Photoshop.Image.13">
                  <p:embed/>
                </p:oleObj>
              </mc:Choice>
              <mc:Fallback>
                <p:oleObj name="Image" r:id="rId6" imgW="3950523" imgH="2046364" progId="Photoshop.Image.13">
                  <p:embed/>
                  <p:pic>
                    <p:nvPicPr>
                      <p:cNvPr id="8" name="Object 7"/>
                      <p:cNvPicPr/>
                      <p:nvPr/>
                    </p:nvPicPr>
                    <p:blipFill>
                      <a:blip r:embed="rId7"/>
                      <a:stretch>
                        <a:fillRect/>
                      </a:stretch>
                    </p:blipFill>
                    <p:spPr>
                      <a:xfrm>
                        <a:off x="385894" y="6072145"/>
                        <a:ext cx="1190667" cy="616621"/>
                      </a:xfrm>
                      <a:prstGeom prst="rect">
                        <a:avLst/>
                      </a:prstGeom>
                    </p:spPr>
                  </p:pic>
                </p:oleObj>
              </mc:Fallback>
            </mc:AlternateContent>
          </a:graphicData>
        </a:graphic>
      </p:graphicFrame>
      <p:sp>
        <p:nvSpPr>
          <p:cNvPr id="9" name="TextBox 8"/>
          <p:cNvSpPr txBox="1"/>
          <p:nvPr/>
        </p:nvSpPr>
        <p:spPr>
          <a:xfrm>
            <a:off x="64420" y="0"/>
            <a:ext cx="2343911" cy="369332"/>
          </a:xfrm>
          <a:prstGeom prst="rect">
            <a:avLst/>
          </a:prstGeom>
          <a:noFill/>
        </p:spPr>
        <p:txBody>
          <a:bodyPr wrap="none" rtlCol="0">
            <a:spAutoFit/>
          </a:bodyPr>
          <a:lstStyle/>
          <a:p>
            <a:r>
              <a:rPr lang="hr-HR" b="1" dirty="0">
                <a:solidFill>
                  <a:srgbClr val="7030A0"/>
                </a:solidFill>
              </a:rPr>
              <a:t>Main part_</a:t>
            </a:r>
            <a:r>
              <a:rPr lang="hr-HR" b="1" dirty="0">
                <a:solidFill>
                  <a:srgbClr val="7030A0"/>
                </a:solidFill>
                <a:effectLst>
                  <a:outerShdw blurRad="38100" dist="38100" dir="2700000" algn="tl">
                    <a:srgbClr val="000000">
                      <a:alpha val="43137"/>
                    </a:srgbClr>
                  </a:outerShdw>
                </a:effectLst>
              </a:rPr>
              <a:t>non-fusion</a:t>
            </a:r>
            <a:r>
              <a:rPr lang="en-US" b="1" dirty="0">
                <a:solidFill>
                  <a:srgbClr val="7030A0"/>
                </a:solidFill>
              </a:rPr>
              <a:t>:</a:t>
            </a:r>
          </a:p>
        </p:txBody>
      </p:sp>
      <p:sp>
        <p:nvSpPr>
          <p:cNvPr id="7" name="TextBox 6"/>
          <p:cNvSpPr txBox="1"/>
          <p:nvPr/>
        </p:nvSpPr>
        <p:spPr>
          <a:xfrm>
            <a:off x="4868334" y="4766733"/>
            <a:ext cx="5455724" cy="369332"/>
          </a:xfrm>
          <a:prstGeom prst="rect">
            <a:avLst/>
          </a:prstGeom>
          <a:solidFill>
            <a:srgbClr val="E1CCF0"/>
          </a:solidFill>
        </p:spPr>
        <p:txBody>
          <a:bodyPr wrap="none" rtlCol="0">
            <a:spAutoFit/>
          </a:bodyPr>
          <a:lstStyle/>
          <a:p>
            <a:r>
              <a:rPr lang="hr-HR" dirty="0"/>
              <a:t>Santiago mentioned doping of Si as industrial application</a:t>
            </a:r>
          </a:p>
        </p:txBody>
      </p:sp>
    </p:spTree>
    <p:extLst>
      <p:ext uri="{BB962C8B-B14F-4D97-AF65-F5344CB8AC3E}">
        <p14:creationId xmlns:p14="http://schemas.microsoft.com/office/powerpoint/2010/main" val="2370158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14005" t="20303" r="45256" b="7878"/>
          <a:stretch/>
        </p:blipFill>
        <p:spPr>
          <a:xfrm>
            <a:off x="2790427" y="59550"/>
            <a:ext cx="6855822" cy="6798450"/>
          </a:xfrm>
          <a:prstGeom prst="rect">
            <a:avLst/>
          </a:prstGeom>
        </p:spPr>
      </p:pic>
      <p:graphicFrame>
        <p:nvGraphicFramePr>
          <p:cNvPr id="3" name="Object 2"/>
          <p:cNvGraphicFramePr>
            <a:graphicFrameLocks noChangeAspect="1"/>
          </p:cNvGraphicFramePr>
          <p:nvPr/>
        </p:nvGraphicFramePr>
        <p:xfrm>
          <a:off x="11109176" y="6111467"/>
          <a:ext cx="749170" cy="537978"/>
        </p:xfrm>
        <a:graphic>
          <a:graphicData uri="http://schemas.openxmlformats.org/presentationml/2006/ole">
            <mc:AlternateContent xmlns:mc="http://schemas.openxmlformats.org/markup-compatibility/2006">
              <mc:Choice xmlns:v="urn:schemas-microsoft-com:vml" Requires="v">
                <p:oleObj spid="_x0000_s7174" name="Image" r:id="rId4" imgW="2973904" imgH="2135282" progId="Photoshop.Image.13">
                  <p:embed/>
                </p:oleObj>
              </mc:Choice>
              <mc:Fallback>
                <p:oleObj name="Image" r:id="rId4" imgW="2973904" imgH="2135282" progId="Photoshop.Image.13">
                  <p:embed/>
                  <p:pic>
                    <p:nvPicPr>
                      <p:cNvPr id="3" name="Object 2"/>
                      <p:cNvPicPr/>
                      <p:nvPr/>
                    </p:nvPicPr>
                    <p:blipFill>
                      <a:blip r:embed="rId5"/>
                      <a:stretch>
                        <a:fillRect/>
                      </a:stretch>
                    </p:blipFill>
                    <p:spPr>
                      <a:xfrm>
                        <a:off x="11109176" y="6111467"/>
                        <a:ext cx="749170" cy="537978"/>
                      </a:xfrm>
                      <a:prstGeom prst="rect">
                        <a:avLst/>
                      </a:prstGeom>
                    </p:spPr>
                  </p:pic>
                </p:oleObj>
              </mc:Fallback>
            </mc:AlternateContent>
          </a:graphicData>
        </a:graphic>
      </p:graphicFrame>
      <p:cxnSp>
        <p:nvCxnSpPr>
          <p:cNvPr id="6" name="Straight Arrow Connector 5"/>
          <p:cNvCxnSpPr/>
          <p:nvPr/>
        </p:nvCxnSpPr>
        <p:spPr>
          <a:xfrm>
            <a:off x="2629690" y="1729101"/>
            <a:ext cx="321474" cy="914"/>
          </a:xfrm>
          <a:prstGeom prst="straightConnector1">
            <a:avLst/>
          </a:prstGeom>
          <a:ln w="47625">
            <a:solidFill>
              <a:srgbClr val="C0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8" name="Object 7"/>
          <p:cNvGraphicFramePr>
            <a:graphicFrameLocks noChangeAspect="1"/>
          </p:cNvGraphicFramePr>
          <p:nvPr/>
        </p:nvGraphicFramePr>
        <p:xfrm>
          <a:off x="385894" y="6072145"/>
          <a:ext cx="1190667" cy="616621"/>
        </p:xfrm>
        <a:graphic>
          <a:graphicData uri="http://schemas.openxmlformats.org/presentationml/2006/ole">
            <mc:AlternateContent xmlns:mc="http://schemas.openxmlformats.org/markup-compatibility/2006">
              <mc:Choice xmlns:v="urn:schemas-microsoft-com:vml" Requires="v">
                <p:oleObj spid="_x0000_s7175" name="Image" r:id="rId6" imgW="3950523" imgH="2046364" progId="Photoshop.Image.13">
                  <p:embed/>
                </p:oleObj>
              </mc:Choice>
              <mc:Fallback>
                <p:oleObj name="Image" r:id="rId6" imgW="3950523" imgH="2046364" progId="Photoshop.Image.13">
                  <p:embed/>
                  <p:pic>
                    <p:nvPicPr>
                      <p:cNvPr id="8" name="Object 7"/>
                      <p:cNvPicPr/>
                      <p:nvPr/>
                    </p:nvPicPr>
                    <p:blipFill>
                      <a:blip r:embed="rId7"/>
                      <a:stretch>
                        <a:fillRect/>
                      </a:stretch>
                    </p:blipFill>
                    <p:spPr>
                      <a:xfrm>
                        <a:off x="385894" y="6072145"/>
                        <a:ext cx="1190667" cy="616621"/>
                      </a:xfrm>
                      <a:prstGeom prst="rect">
                        <a:avLst/>
                      </a:prstGeom>
                    </p:spPr>
                  </p:pic>
                </p:oleObj>
              </mc:Fallback>
            </mc:AlternateContent>
          </a:graphicData>
        </a:graphic>
      </p:graphicFrame>
      <p:sp>
        <p:nvSpPr>
          <p:cNvPr id="9" name="TextBox 8"/>
          <p:cNvSpPr txBox="1"/>
          <p:nvPr/>
        </p:nvSpPr>
        <p:spPr>
          <a:xfrm>
            <a:off x="64420" y="0"/>
            <a:ext cx="2343911" cy="369332"/>
          </a:xfrm>
          <a:prstGeom prst="rect">
            <a:avLst/>
          </a:prstGeom>
          <a:noFill/>
        </p:spPr>
        <p:txBody>
          <a:bodyPr wrap="none" rtlCol="0">
            <a:spAutoFit/>
          </a:bodyPr>
          <a:lstStyle/>
          <a:p>
            <a:r>
              <a:rPr lang="hr-HR" b="1" dirty="0">
                <a:solidFill>
                  <a:srgbClr val="7030A0"/>
                </a:solidFill>
              </a:rPr>
              <a:t>Main part_</a:t>
            </a:r>
            <a:r>
              <a:rPr lang="hr-HR" b="1" dirty="0">
                <a:solidFill>
                  <a:srgbClr val="7030A0"/>
                </a:solidFill>
                <a:effectLst>
                  <a:outerShdw blurRad="38100" dist="38100" dir="2700000" algn="tl">
                    <a:srgbClr val="000000">
                      <a:alpha val="43137"/>
                    </a:srgbClr>
                  </a:outerShdw>
                </a:effectLst>
              </a:rPr>
              <a:t>non-fusion</a:t>
            </a:r>
            <a:r>
              <a:rPr lang="en-US" b="1" dirty="0">
                <a:solidFill>
                  <a:srgbClr val="7030A0"/>
                </a:solidFill>
              </a:rPr>
              <a:t>:</a:t>
            </a:r>
          </a:p>
        </p:txBody>
      </p:sp>
      <p:sp>
        <p:nvSpPr>
          <p:cNvPr id="7" name="TextBox 6"/>
          <p:cNvSpPr txBox="1"/>
          <p:nvPr/>
        </p:nvSpPr>
        <p:spPr>
          <a:xfrm>
            <a:off x="5071844" y="6392797"/>
            <a:ext cx="5597494" cy="369332"/>
          </a:xfrm>
          <a:prstGeom prst="rect">
            <a:avLst/>
          </a:prstGeom>
          <a:solidFill>
            <a:srgbClr val="FFCDBD"/>
          </a:solidFill>
        </p:spPr>
        <p:txBody>
          <a:bodyPr wrap="none" rtlCol="0">
            <a:spAutoFit/>
          </a:bodyPr>
          <a:lstStyle/>
          <a:p>
            <a:r>
              <a:rPr lang="hr-HR" dirty="0"/>
              <a:t>Santiago and Alain mentioned neutron therapy of cancers</a:t>
            </a:r>
          </a:p>
        </p:txBody>
      </p:sp>
    </p:spTree>
    <p:extLst>
      <p:ext uri="{BB962C8B-B14F-4D97-AF65-F5344CB8AC3E}">
        <p14:creationId xmlns:p14="http://schemas.microsoft.com/office/powerpoint/2010/main" val="3981544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14500" t="19303" r="46500" b="16818"/>
          <a:stretch/>
        </p:blipFill>
        <p:spPr>
          <a:xfrm>
            <a:off x="2708769" y="0"/>
            <a:ext cx="7443598" cy="6858000"/>
          </a:xfrm>
          <a:prstGeom prst="rect">
            <a:avLst/>
          </a:prstGeom>
        </p:spPr>
      </p:pic>
      <p:graphicFrame>
        <p:nvGraphicFramePr>
          <p:cNvPr id="3" name="Object 2"/>
          <p:cNvGraphicFramePr>
            <a:graphicFrameLocks noChangeAspect="1"/>
          </p:cNvGraphicFramePr>
          <p:nvPr/>
        </p:nvGraphicFramePr>
        <p:xfrm>
          <a:off x="11109176" y="6111467"/>
          <a:ext cx="749170" cy="537978"/>
        </p:xfrm>
        <a:graphic>
          <a:graphicData uri="http://schemas.openxmlformats.org/presentationml/2006/ole">
            <mc:AlternateContent xmlns:mc="http://schemas.openxmlformats.org/markup-compatibility/2006">
              <mc:Choice xmlns:v="urn:schemas-microsoft-com:vml" Requires="v">
                <p:oleObj spid="_x0000_s8198" name="Image" r:id="rId4" imgW="2973904" imgH="2135282" progId="Photoshop.Image.13">
                  <p:embed/>
                </p:oleObj>
              </mc:Choice>
              <mc:Fallback>
                <p:oleObj name="Image" r:id="rId4" imgW="2973904" imgH="2135282" progId="Photoshop.Image.13">
                  <p:embed/>
                  <p:pic>
                    <p:nvPicPr>
                      <p:cNvPr id="3" name="Object 2"/>
                      <p:cNvPicPr/>
                      <p:nvPr/>
                    </p:nvPicPr>
                    <p:blipFill>
                      <a:blip r:embed="rId5"/>
                      <a:stretch>
                        <a:fillRect/>
                      </a:stretch>
                    </p:blipFill>
                    <p:spPr>
                      <a:xfrm>
                        <a:off x="11109176" y="6111467"/>
                        <a:ext cx="749170" cy="537978"/>
                      </a:xfrm>
                      <a:prstGeom prst="rect">
                        <a:avLst/>
                      </a:prstGeom>
                    </p:spPr>
                  </p:pic>
                </p:oleObj>
              </mc:Fallback>
            </mc:AlternateContent>
          </a:graphicData>
        </a:graphic>
      </p:graphicFrame>
      <p:cxnSp>
        <p:nvCxnSpPr>
          <p:cNvPr id="6" name="Straight Arrow Connector 5"/>
          <p:cNvCxnSpPr/>
          <p:nvPr/>
        </p:nvCxnSpPr>
        <p:spPr>
          <a:xfrm>
            <a:off x="2611133" y="2401778"/>
            <a:ext cx="321474" cy="914"/>
          </a:xfrm>
          <a:prstGeom prst="straightConnector1">
            <a:avLst/>
          </a:prstGeom>
          <a:ln w="47625">
            <a:solidFill>
              <a:srgbClr val="C0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8" name="Object 7"/>
          <p:cNvGraphicFramePr>
            <a:graphicFrameLocks noChangeAspect="1"/>
          </p:cNvGraphicFramePr>
          <p:nvPr/>
        </p:nvGraphicFramePr>
        <p:xfrm>
          <a:off x="385894" y="6072145"/>
          <a:ext cx="1190667" cy="616621"/>
        </p:xfrm>
        <a:graphic>
          <a:graphicData uri="http://schemas.openxmlformats.org/presentationml/2006/ole">
            <mc:AlternateContent xmlns:mc="http://schemas.openxmlformats.org/markup-compatibility/2006">
              <mc:Choice xmlns:v="urn:schemas-microsoft-com:vml" Requires="v">
                <p:oleObj spid="_x0000_s8199" name="Image" r:id="rId6" imgW="3950523" imgH="2046364" progId="Photoshop.Image.13">
                  <p:embed/>
                </p:oleObj>
              </mc:Choice>
              <mc:Fallback>
                <p:oleObj name="Image" r:id="rId6" imgW="3950523" imgH="2046364" progId="Photoshop.Image.13">
                  <p:embed/>
                  <p:pic>
                    <p:nvPicPr>
                      <p:cNvPr id="8" name="Object 7"/>
                      <p:cNvPicPr/>
                      <p:nvPr/>
                    </p:nvPicPr>
                    <p:blipFill>
                      <a:blip r:embed="rId7"/>
                      <a:stretch>
                        <a:fillRect/>
                      </a:stretch>
                    </p:blipFill>
                    <p:spPr>
                      <a:xfrm>
                        <a:off x="385894" y="6072145"/>
                        <a:ext cx="1190667" cy="616621"/>
                      </a:xfrm>
                      <a:prstGeom prst="rect">
                        <a:avLst/>
                      </a:prstGeom>
                    </p:spPr>
                  </p:pic>
                </p:oleObj>
              </mc:Fallback>
            </mc:AlternateContent>
          </a:graphicData>
        </a:graphic>
      </p:graphicFrame>
      <p:sp>
        <p:nvSpPr>
          <p:cNvPr id="9" name="TextBox 8"/>
          <p:cNvSpPr txBox="1"/>
          <p:nvPr/>
        </p:nvSpPr>
        <p:spPr>
          <a:xfrm>
            <a:off x="64420" y="0"/>
            <a:ext cx="2343911" cy="369332"/>
          </a:xfrm>
          <a:prstGeom prst="rect">
            <a:avLst/>
          </a:prstGeom>
          <a:noFill/>
        </p:spPr>
        <p:txBody>
          <a:bodyPr wrap="none" rtlCol="0">
            <a:spAutoFit/>
          </a:bodyPr>
          <a:lstStyle/>
          <a:p>
            <a:r>
              <a:rPr lang="hr-HR" b="1" dirty="0">
                <a:solidFill>
                  <a:srgbClr val="7030A0"/>
                </a:solidFill>
              </a:rPr>
              <a:t>Main part_</a:t>
            </a:r>
            <a:r>
              <a:rPr lang="hr-HR" b="1" dirty="0">
                <a:solidFill>
                  <a:srgbClr val="7030A0"/>
                </a:solidFill>
                <a:effectLst>
                  <a:outerShdw blurRad="38100" dist="38100" dir="2700000" algn="tl">
                    <a:srgbClr val="000000">
                      <a:alpha val="43137"/>
                    </a:srgbClr>
                  </a:outerShdw>
                </a:effectLst>
              </a:rPr>
              <a:t>non-fusion</a:t>
            </a:r>
            <a:r>
              <a:rPr lang="en-US" b="1" dirty="0">
                <a:solidFill>
                  <a:srgbClr val="7030A0"/>
                </a:solidFill>
              </a:rPr>
              <a:t>:</a:t>
            </a:r>
          </a:p>
        </p:txBody>
      </p:sp>
      <p:sp>
        <p:nvSpPr>
          <p:cNvPr id="10" name="TextBox 9"/>
          <p:cNvSpPr txBox="1"/>
          <p:nvPr/>
        </p:nvSpPr>
        <p:spPr>
          <a:xfrm>
            <a:off x="5175048" y="6380455"/>
            <a:ext cx="5455724" cy="369332"/>
          </a:xfrm>
          <a:prstGeom prst="rect">
            <a:avLst/>
          </a:prstGeom>
          <a:solidFill>
            <a:srgbClr val="E1CCF0"/>
          </a:solidFill>
        </p:spPr>
        <p:txBody>
          <a:bodyPr wrap="none" rtlCol="0">
            <a:spAutoFit/>
          </a:bodyPr>
          <a:lstStyle/>
          <a:p>
            <a:r>
              <a:rPr lang="hr-HR" dirty="0"/>
              <a:t>Santiago mentioned doping of Si as industrial application</a:t>
            </a:r>
          </a:p>
        </p:txBody>
      </p:sp>
    </p:spTree>
    <p:extLst>
      <p:ext uri="{BB962C8B-B14F-4D97-AF65-F5344CB8AC3E}">
        <p14:creationId xmlns:p14="http://schemas.microsoft.com/office/powerpoint/2010/main" val="1124143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12368" t="20263" r="53191" b="12193"/>
          <a:stretch/>
        </p:blipFill>
        <p:spPr>
          <a:xfrm>
            <a:off x="2629690" y="0"/>
            <a:ext cx="6162356" cy="6798015"/>
          </a:xfrm>
          <a:prstGeom prst="rect">
            <a:avLst/>
          </a:prstGeom>
        </p:spPr>
      </p:pic>
      <p:cxnSp>
        <p:nvCxnSpPr>
          <p:cNvPr id="6" name="Straight Arrow Connector 5"/>
          <p:cNvCxnSpPr/>
          <p:nvPr/>
        </p:nvCxnSpPr>
        <p:spPr>
          <a:xfrm>
            <a:off x="2832890" y="1078861"/>
            <a:ext cx="321474" cy="914"/>
          </a:xfrm>
          <a:prstGeom prst="straightConnector1">
            <a:avLst/>
          </a:prstGeom>
          <a:ln w="4762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4420" y="0"/>
            <a:ext cx="2343911" cy="369332"/>
          </a:xfrm>
          <a:prstGeom prst="rect">
            <a:avLst/>
          </a:prstGeom>
          <a:noFill/>
        </p:spPr>
        <p:txBody>
          <a:bodyPr wrap="none" rtlCol="0">
            <a:spAutoFit/>
          </a:bodyPr>
          <a:lstStyle/>
          <a:p>
            <a:r>
              <a:rPr lang="hr-HR" b="1" dirty="0" smtClean="0">
                <a:solidFill>
                  <a:srgbClr val="7030A0"/>
                </a:solidFill>
              </a:rPr>
              <a:t>Main part_</a:t>
            </a:r>
            <a:r>
              <a:rPr lang="hr-HR" b="1" dirty="0" smtClean="0">
                <a:solidFill>
                  <a:srgbClr val="7030A0"/>
                </a:solidFill>
                <a:effectLst>
                  <a:outerShdw blurRad="38100" dist="38100" dir="2700000" algn="tl">
                    <a:srgbClr val="000000">
                      <a:alpha val="43137"/>
                    </a:srgbClr>
                  </a:outerShdw>
                </a:effectLst>
              </a:rPr>
              <a:t>non-fusion</a:t>
            </a:r>
            <a:r>
              <a:rPr lang="en-US" b="1" dirty="0" smtClean="0">
                <a:solidFill>
                  <a:srgbClr val="7030A0"/>
                </a:solidFill>
              </a:rPr>
              <a:t>:</a:t>
            </a:r>
            <a:endParaRPr lang="en-US" b="1" dirty="0">
              <a:solidFill>
                <a:srgbClr val="7030A0"/>
              </a:solidFill>
            </a:endParaRPr>
          </a:p>
        </p:txBody>
      </p:sp>
      <p:sp>
        <p:nvSpPr>
          <p:cNvPr id="2" name="Rectangle 1"/>
          <p:cNvSpPr/>
          <p:nvPr/>
        </p:nvSpPr>
        <p:spPr>
          <a:xfrm>
            <a:off x="3154364" y="5571641"/>
            <a:ext cx="4943500" cy="960895"/>
          </a:xfrm>
          <a:prstGeom prst="rect">
            <a:avLst/>
          </a:prstGeom>
          <a:solidFill>
            <a:srgbClr val="FFFFFF">
              <a:alpha val="50000"/>
            </a:srgb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5247253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14196" t="20079" r="31697" b="15635"/>
          <a:stretch/>
        </p:blipFill>
        <p:spPr>
          <a:xfrm>
            <a:off x="2175345" y="-39330"/>
            <a:ext cx="10031107" cy="6926826"/>
          </a:xfrm>
          <a:prstGeom prst="rect">
            <a:avLst/>
          </a:prstGeom>
        </p:spPr>
      </p:pic>
      <p:graphicFrame>
        <p:nvGraphicFramePr>
          <p:cNvPr id="3" name="Object 2"/>
          <p:cNvGraphicFramePr>
            <a:graphicFrameLocks noChangeAspect="1"/>
          </p:cNvGraphicFramePr>
          <p:nvPr>
            <p:extLst/>
          </p:nvPr>
        </p:nvGraphicFramePr>
        <p:xfrm>
          <a:off x="11368794" y="6315832"/>
          <a:ext cx="749170" cy="537978"/>
        </p:xfrm>
        <a:graphic>
          <a:graphicData uri="http://schemas.openxmlformats.org/presentationml/2006/ole">
            <mc:AlternateContent xmlns:mc="http://schemas.openxmlformats.org/markup-compatibility/2006">
              <mc:Choice xmlns:v="urn:schemas-microsoft-com:vml" Requires="v">
                <p:oleObj spid="_x0000_s14338" name="Image" r:id="rId4" imgW="2973904" imgH="2135282" progId="Photoshop.Image.13">
                  <p:embed/>
                </p:oleObj>
              </mc:Choice>
              <mc:Fallback>
                <p:oleObj name="Image" r:id="rId4" imgW="2973904" imgH="2135282" progId="Photoshop.Image.13">
                  <p:embed/>
                  <p:pic>
                    <p:nvPicPr>
                      <p:cNvPr id="3" name="Object 2"/>
                      <p:cNvPicPr/>
                      <p:nvPr/>
                    </p:nvPicPr>
                    <p:blipFill>
                      <a:blip r:embed="rId5"/>
                      <a:stretch>
                        <a:fillRect/>
                      </a:stretch>
                    </p:blipFill>
                    <p:spPr>
                      <a:xfrm>
                        <a:off x="11368794" y="6315832"/>
                        <a:ext cx="749170" cy="537978"/>
                      </a:xfrm>
                      <a:prstGeom prst="rect">
                        <a:avLst/>
                      </a:prstGeom>
                    </p:spPr>
                  </p:pic>
                </p:oleObj>
              </mc:Fallback>
            </mc:AlternateContent>
          </a:graphicData>
        </a:graphic>
      </p:graphicFrame>
      <p:cxnSp>
        <p:nvCxnSpPr>
          <p:cNvPr id="6" name="Straight Arrow Connector 5"/>
          <p:cNvCxnSpPr/>
          <p:nvPr/>
        </p:nvCxnSpPr>
        <p:spPr>
          <a:xfrm>
            <a:off x="2175345" y="1002104"/>
            <a:ext cx="321474" cy="914"/>
          </a:xfrm>
          <a:prstGeom prst="straightConnector1">
            <a:avLst/>
          </a:prstGeom>
          <a:ln w="47625">
            <a:solidFill>
              <a:srgbClr val="C0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8" name="Object 7"/>
          <p:cNvGraphicFramePr>
            <a:graphicFrameLocks noChangeAspect="1"/>
          </p:cNvGraphicFramePr>
          <p:nvPr>
            <p:extLst/>
          </p:nvPr>
        </p:nvGraphicFramePr>
        <p:xfrm>
          <a:off x="64420" y="6241379"/>
          <a:ext cx="1190667" cy="616621"/>
        </p:xfrm>
        <a:graphic>
          <a:graphicData uri="http://schemas.openxmlformats.org/presentationml/2006/ole">
            <mc:AlternateContent xmlns:mc="http://schemas.openxmlformats.org/markup-compatibility/2006">
              <mc:Choice xmlns:v="urn:schemas-microsoft-com:vml" Requires="v">
                <p:oleObj spid="_x0000_s14339" name="Image" r:id="rId6" imgW="3950523" imgH="2046364" progId="Photoshop.Image.13">
                  <p:embed/>
                </p:oleObj>
              </mc:Choice>
              <mc:Fallback>
                <p:oleObj name="Image" r:id="rId6" imgW="3950523" imgH="2046364" progId="Photoshop.Image.13">
                  <p:embed/>
                  <p:pic>
                    <p:nvPicPr>
                      <p:cNvPr id="8" name="Object 7"/>
                      <p:cNvPicPr/>
                      <p:nvPr/>
                    </p:nvPicPr>
                    <p:blipFill>
                      <a:blip r:embed="rId7"/>
                      <a:stretch>
                        <a:fillRect/>
                      </a:stretch>
                    </p:blipFill>
                    <p:spPr>
                      <a:xfrm>
                        <a:off x="64420" y="6241379"/>
                        <a:ext cx="1190667" cy="616621"/>
                      </a:xfrm>
                      <a:prstGeom prst="rect">
                        <a:avLst/>
                      </a:prstGeom>
                    </p:spPr>
                  </p:pic>
                </p:oleObj>
              </mc:Fallback>
            </mc:AlternateContent>
          </a:graphicData>
        </a:graphic>
      </p:graphicFrame>
      <p:sp>
        <p:nvSpPr>
          <p:cNvPr id="9" name="TextBox 8"/>
          <p:cNvSpPr txBox="1"/>
          <p:nvPr/>
        </p:nvSpPr>
        <p:spPr>
          <a:xfrm>
            <a:off x="64420" y="0"/>
            <a:ext cx="2297809" cy="646331"/>
          </a:xfrm>
          <a:prstGeom prst="rect">
            <a:avLst/>
          </a:prstGeom>
          <a:noFill/>
        </p:spPr>
        <p:txBody>
          <a:bodyPr wrap="none" rtlCol="0">
            <a:spAutoFit/>
          </a:bodyPr>
          <a:lstStyle/>
          <a:p>
            <a:r>
              <a:rPr lang="hr-HR" b="1" dirty="0" smtClean="0">
                <a:solidFill>
                  <a:srgbClr val="7030A0"/>
                </a:solidFill>
              </a:rPr>
              <a:t>Main part</a:t>
            </a:r>
          </a:p>
          <a:p>
            <a:r>
              <a:rPr lang="hr-HR" b="1" dirty="0" smtClean="0">
                <a:solidFill>
                  <a:srgbClr val="7030A0"/>
                </a:solidFill>
                <a:effectLst>
                  <a:outerShdw blurRad="38100" dist="38100" dir="2700000" algn="tl">
                    <a:srgbClr val="000000">
                      <a:alpha val="43137"/>
                    </a:srgbClr>
                  </a:outerShdw>
                </a:effectLst>
              </a:rPr>
              <a:t>non-fusion_NUCLEAR</a:t>
            </a:r>
            <a:r>
              <a:rPr lang="en-US" b="1" dirty="0" smtClean="0">
                <a:solidFill>
                  <a:srgbClr val="7030A0"/>
                </a:solidFill>
              </a:rPr>
              <a:t>:</a:t>
            </a:r>
            <a:endParaRPr lang="en-US" b="1" dirty="0">
              <a:solidFill>
                <a:srgbClr val="7030A0"/>
              </a:solidFill>
            </a:endParaRPr>
          </a:p>
        </p:txBody>
      </p:sp>
      <p:sp>
        <p:nvSpPr>
          <p:cNvPr id="7" name="Rectangle 6"/>
          <p:cNvSpPr/>
          <p:nvPr/>
        </p:nvSpPr>
        <p:spPr>
          <a:xfrm>
            <a:off x="2496819" y="2292111"/>
            <a:ext cx="4943500" cy="960895"/>
          </a:xfrm>
          <a:prstGeom prst="rect">
            <a:avLst/>
          </a:prstGeom>
          <a:solidFill>
            <a:srgbClr val="FFFFFF">
              <a:alpha val="50000"/>
            </a:srgb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11022366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14038" t="19872" r="33173" b="17051"/>
          <a:stretch/>
        </p:blipFill>
        <p:spPr>
          <a:xfrm>
            <a:off x="2086857" y="0"/>
            <a:ext cx="10060728" cy="6762129"/>
          </a:xfrm>
          <a:prstGeom prst="rect">
            <a:avLst/>
          </a:prstGeom>
        </p:spPr>
      </p:pic>
      <p:graphicFrame>
        <p:nvGraphicFramePr>
          <p:cNvPr id="3" name="Object 2"/>
          <p:cNvGraphicFramePr>
            <a:graphicFrameLocks noChangeAspect="1"/>
          </p:cNvGraphicFramePr>
          <p:nvPr/>
        </p:nvGraphicFramePr>
        <p:xfrm>
          <a:off x="11109176" y="6111467"/>
          <a:ext cx="749170" cy="537978"/>
        </p:xfrm>
        <a:graphic>
          <a:graphicData uri="http://schemas.openxmlformats.org/presentationml/2006/ole">
            <mc:AlternateContent xmlns:mc="http://schemas.openxmlformats.org/markup-compatibility/2006">
              <mc:Choice xmlns:v="urn:schemas-microsoft-com:vml" Requires="v">
                <p:oleObj spid="_x0000_s15362" name="Image" r:id="rId4" imgW="2973904" imgH="2135282" progId="Photoshop.Image.13">
                  <p:embed/>
                </p:oleObj>
              </mc:Choice>
              <mc:Fallback>
                <p:oleObj name="Image" r:id="rId4" imgW="2973904" imgH="2135282" progId="Photoshop.Image.13">
                  <p:embed/>
                  <p:pic>
                    <p:nvPicPr>
                      <p:cNvPr id="3" name="Object 2"/>
                      <p:cNvPicPr/>
                      <p:nvPr/>
                    </p:nvPicPr>
                    <p:blipFill>
                      <a:blip r:embed="rId5"/>
                      <a:stretch>
                        <a:fillRect/>
                      </a:stretch>
                    </p:blipFill>
                    <p:spPr>
                      <a:xfrm>
                        <a:off x="11109176" y="6111467"/>
                        <a:ext cx="749170" cy="537978"/>
                      </a:xfrm>
                      <a:prstGeom prst="rect">
                        <a:avLst/>
                      </a:prstGeom>
                    </p:spPr>
                  </p:pic>
                </p:oleObj>
              </mc:Fallback>
            </mc:AlternateContent>
          </a:graphicData>
        </a:graphic>
      </p:graphicFrame>
      <p:cxnSp>
        <p:nvCxnSpPr>
          <p:cNvPr id="6" name="Straight Arrow Connector 5"/>
          <p:cNvCxnSpPr/>
          <p:nvPr/>
        </p:nvCxnSpPr>
        <p:spPr>
          <a:xfrm>
            <a:off x="2086857" y="1435590"/>
            <a:ext cx="321474" cy="914"/>
          </a:xfrm>
          <a:prstGeom prst="straightConnector1">
            <a:avLst/>
          </a:prstGeom>
          <a:ln w="47625">
            <a:solidFill>
              <a:srgbClr val="C0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8" name="Object 7"/>
          <p:cNvGraphicFramePr>
            <a:graphicFrameLocks noChangeAspect="1"/>
          </p:cNvGraphicFramePr>
          <p:nvPr/>
        </p:nvGraphicFramePr>
        <p:xfrm>
          <a:off x="385894" y="6072145"/>
          <a:ext cx="1190667" cy="616621"/>
        </p:xfrm>
        <a:graphic>
          <a:graphicData uri="http://schemas.openxmlformats.org/presentationml/2006/ole">
            <mc:AlternateContent xmlns:mc="http://schemas.openxmlformats.org/markup-compatibility/2006">
              <mc:Choice xmlns:v="urn:schemas-microsoft-com:vml" Requires="v">
                <p:oleObj spid="_x0000_s15363" name="Image" r:id="rId6" imgW="3950523" imgH="2046364" progId="Photoshop.Image.13">
                  <p:embed/>
                </p:oleObj>
              </mc:Choice>
              <mc:Fallback>
                <p:oleObj name="Image" r:id="rId6" imgW="3950523" imgH="2046364" progId="Photoshop.Image.13">
                  <p:embed/>
                  <p:pic>
                    <p:nvPicPr>
                      <p:cNvPr id="8" name="Object 7"/>
                      <p:cNvPicPr/>
                      <p:nvPr/>
                    </p:nvPicPr>
                    <p:blipFill>
                      <a:blip r:embed="rId7"/>
                      <a:stretch>
                        <a:fillRect/>
                      </a:stretch>
                    </p:blipFill>
                    <p:spPr>
                      <a:xfrm>
                        <a:off x="385894" y="6072145"/>
                        <a:ext cx="1190667" cy="616621"/>
                      </a:xfrm>
                      <a:prstGeom prst="rect">
                        <a:avLst/>
                      </a:prstGeom>
                    </p:spPr>
                  </p:pic>
                </p:oleObj>
              </mc:Fallback>
            </mc:AlternateContent>
          </a:graphicData>
        </a:graphic>
      </p:graphicFrame>
      <p:sp>
        <p:nvSpPr>
          <p:cNvPr id="9" name="TextBox 8"/>
          <p:cNvSpPr txBox="1"/>
          <p:nvPr/>
        </p:nvSpPr>
        <p:spPr>
          <a:xfrm>
            <a:off x="64420" y="0"/>
            <a:ext cx="2297809" cy="646331"/>
          </a:xfrm>
          <a:prstGeom prst="rect">
            <a:avLst/>
          </a:prstGeom>
          <a:noFill/>
        </p:spPr>
        <p:txBody>
          <a:bodyPr wrap="none" rtlCol="0">
            <a:spAutoFit/>
          </a:bodyPr>
          <a:lstStyle/>
          <a:p>
            <a:r>
              <a:rPr lang="hr-HR" b="1" dirty="0" smtClean="0">
                <a:solidFill>
                  <a:srgbClr val="7030A0"/>
                </a:solidFill>
              </a:rPr>
              <a:t>Main part</a:t>
            </a:r>
          </a:p>
          <a:p>
            <a:r>
              <a:rPr lang="hr-HR" b="1" dirty="0" smtClean="0">
                <a:solidFill>
                  <a:srgbClr val="7030A0"/>
                </a:solidFill>
                <a:effectLst>
                  <a:outerShdw blurRad="38100" dist="38100" dir="2700000" algn="tl">
                    <a:srgbClr val="000000">
                      <a:alpha val="43137"/>
                    </a:srgbClr>
                  </a:outerShdw>
                </a:effectLst>
              </a:rPr>
              <a:t>non-fusion_NUCLEAR</a:t>
            </a:r>
            <a:r>
              <a:rPr lang="en-US" b="1" dirty="0" smtClean="0">
                <a:solidFill>
                  <a:srgbClr val="7030A0"/>
                </a:solidFill>
              </a:rPr>
              <a:t>:</a:t>
            </a:r>
            <a:endParaRPr lang="en-US" b="1" dirty="0">
              <a:solidFill>
                <a:srgbClr val="7030A0"/>
              </a:solidFill>
            </a:endParaRPr>
          </a:p>
        </p:txBody>
      </p:sp>
      <p:sp>
        <p:nvSpPr>
          <p:cNvPr id="7" name="Rectangle 6"/>
          <p:cNvSpPr/>
          <p:nvPr/>
        </p:nvSpPr>
        <p:spPr>
          <a:xfrm>
            <a:off x="2661995" y="2212979"/>
            <a:ext cx="4943500" cy="960895"/>
          </a:xfrm>
          <a:prstGeom prst="rect">
            <a:avLst/>
          </a:prstGeom>
          <a:solidFill>
            <a:srgbClr val="FFFFFF">
              <a:alpha val="50000"/>
            </a:srgb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25138102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93459" y="1571611"/>
            <a:ext cx="10789213" cy="4267200"/>
          </a:xfrm>
        </p:spPr>
        <p:txBody>
          <a:bodyPr>
            <a:normAutofit/>
          </a:bodyPr>
          <a:lstStyle/>
          <a:p>
            <a:pPr>
              <a:buClr>
                <a:schemeClr val="bg2">
                  <a:lumMod val="20000"/>
                  <a:lumOff val="80000"/>
                </a:schemeClr>
              </a:buClr>
              <a:buFont typeface="Wingdings" pitchFamily="2" charset="2"/>
              <a:buChar char="q"/>
            </a:pPr>
            <a:r>
              <a:rPr lang="en-US" sz="3200" b="1" dirty="0">
                <a:effectLst>
                  <a:outerShdw blurRad="38100" dist="38100" dir="2700000" algn="tl">
                    <a:srgbClr val="000000"/>
                  </a:outerShdw>
                </a:effectLst>
                <a:latin typeface="Calibri" pitchFamily="34" charset="0"/>
              </a:rPr>
              <a:t> </a:t>
            </a:r>
            <a:r>
              <a:rPr lang="en-US" sz="3200" b="1" dirty="0">
                <a:effectLst>
                  <a:outerShdw blurRad="38100" dist="38100" dir="2700000" algn="tl">
                    <a:srgbClr val="000000"/>
                  </a:outerShdw>
                </a:effectLst>
              </a:rPr>
              <a:t>Motivation and introduction </a:t>
            </a:r>
          </a:p>
          <a:p>
            <a:pPr>
              <a:buClr>
                <a:schemeClr val="bg2">
                  <a:lumMod val="20000"/>
                  <a:lumOff val="80000"/>
                </a:schemeClr>
              </a:buClr>
              <a:buFont typeface="Wingdings" pitchFamily="2" charset="2"/>
              <a:buChar char="q"/>
            </a:pPr>
            <a:r>
              <a:rPr lang="en-US" sz="3200" b="1" dirty="0">
                <a:effectLst>
                  <a:outerShdw blurRad="38100" dist="38100" dir="2700000" algn="tl">
                    <a:srgbClr val="000000"/>
                  </a:outerShdw>
                </a:effectLst>
              </a:rPr>
              <a:t> </a:t>
            </a:r>
            <a:r>
              <a:rPr lang="en-US" sz="3200" b="1" dirty="0">
                <a:solidFill>
                  <a:schemeClr val="bg1">
                    <a:lumMod val="95000"/>
                  </a:schemeClr>
                </a:solidFill>
                <a:effectLst>
                  <a:outerShdw blurRad="38100" dist="38100" dir="2700000" algn="tl">
                    <a:srgbClr val="000000"/>
                  </a:outerShdw>
                </a:effectLst>
              </a:rPr>
              <a:t>Software application specification</a:t>
            </a:r>
          </a:p>
          <a:p>
            <a:pPr>
              <a:buClr>
                <a:schemeClr val="bg2">
                  <a:lumMod val="20000"/>
                  <a:lumOff val="80000"/>
                </a:schemeClr>
              </a:buClr>
              <a:buFont typeface="Wingdings" pitchFamily="2" charset="2"/>
              <a:buChar char="q"/>
            </a:pPr>
            <a:r>
              <a:rPr lang="en-US" sz="3200" b="1" dirty="0">
                <a:solidFill>
                  <a:schemeClr val="bg1">
                    <a:lumMod val="95000"/>
                  </a:schemeClr>
                </a:solidFill>
                <a:effectLst>
                  <a:outerShdw blurRad="38100" dist="38100" dir="2700000" algn="tl">
                    <a:srgbClr val="000000"/>
                  </a:outerShdw>
                </a:effectLst>
              </a:rPr>
              <a:t> Example of on-line questionnaire</a:t>
            </a:r>
          </a:p>
          <a:p>
            <a:pPr marL="534988" indent="-534988">
              <a:buClr>
                <a:schemeClr val="bg2">
                  <a:lumMod val="20000"/>
                  <a:lumOff val="80000"/>
                </a:schemeClr>
              </a:buClr>
              <a:buFont typeface="Wingdings" pitchFamily="2" charset="2"/>
              <a:buChar char="q"/>
            </a:pPr>
            <a:r>
              <a:rPr lang="en-US" sz="3200" b="1" dirty="0">
                <a:solidFill>
                  <a:schemeClr val="bg1">
                    <a:lumMod val="95000"/>
                  </a:schemeClr>
                </a:solidFill>
                <a:effectLst>
                  <a:outerShdw blurRad="38100" dist="38100" dir="2700000" algn="tl">
                    <a:srgbClr val="000000"/>
                  </a:outerShdw>
                </a:effectLst>
                <a:latin typeface="Calibri" pitchFamily="34" charset="0"/>
              </a:rPr>
              <a:t>Instead of conclusion - </a:t>
            </a:r>
            <a:r>
              <a:rPr lang="en-US" sz="3200" b="1" u="sng" dirty="0">
                <a:solidFill>
                  <a:schemeClr val="bg1">
                    <a:lumMod val="95000"/>
                  </a:schemeClr>
                </a:solidFill>
              </a:rPr>
              <a:t>inputs and suggestions</a:t>
            </a:r>
            <a:endParaRPr lang="en-US" sz="3200" b="1" dirty="0">
              <a:solidFill>
                <a:schemeClr val="bg1">
                  <a:lumMod val="95000"/>
                </a:schemeClr>
              </a:solidFill>
              <a:effectLst>
                <a:outerShdw blurRad="38100" dist="38100" dir="2700000" algn="tl">
                  <a:srgbClr val="000000"/>
                </a:outerShdw>
              </a:effectLst>
              <a:latin typeface="Calibri" pitchFamily="34" charset="0"/>
            </a:endParaRPr>
          </a:p>
        </p:txBody>
      </p:sp>
      <p:sp>
        <p:nvSpPr>
          <p:cNvPr id="63491" name="Text Box 3"/>
          <p:cNvSpPr txBox="1">
            <a:spLocks noChangeArrowheads="1"/>
          </p:cNvSpPr>
          <p:nvPr/>
        </p:nvSpPr>
        <p:spPr bwMode="auto">
          <a:xfrm>
            <a:off x="4784726" y="396876"/>
            <a:ext cx="1662635" cy="5847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r>
              <a:rPr lang="hr-HR" sz="3200">
                <a:effectLst>
                  <a:outerShdw blurRad="38100" dist="38100" dir="2700000" algn="tl">
                    <a:srgbClr val="000000"/>
                  </a:outerShdw>
                </a:effectLst>
              </a:rPr>
              <a:t>OUTLINE</a:t>
            </a:r>
          </a:p>
        </p:txBody>
      </p:sp>
    </p:spTree>
    <p:extLst>
      <p:ext uri="{BB962C8B-B14F-4D97-AF65-F5344CB8AC3E}">
        <p14:creationId xmlns:p14="http://schemas.microsoft.com/office/powerpoint/2010/main" val="17571203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14286" t="20918" r="47985" b="8198"/>
          <a:stretch/>
        </p:blipFill>
        <p:spPr>
          <a:xfrm>
            <a:off x="2216421" y="11285"/>
            <a:ext cx="6626242" cy="7002580"/>
          </a:xfrm>
          <a:prstGeom prst="rect">
            <a:avLst/>
          </a:prstGeom>
        </p:spPr>
      </p:pic>
      <p:graphicFrame>
        <p:nvGraphicFramePr>
          <p:cNvPr id="3" name="Object 2"/>
          <p:cNvGraphicFramePr>
            <a:graphicFrameLocks noChangeAspect="1"/>
          </p:cNvGraphicFramePr>
          <p:nvPr/>
        </p:nvGraphicFramePr>
        <p:xfrm>
          <a:off x="11109176" y="6111467"/>
          <a:ext cx="749170" cy="537978"/>
        </p:xfrm>
        <a:graphic>
          <a:graphicData uri="http://schemas.openxmlformats.org/presentationml/2006/ole">
            <mc:AlternateContent xmlns:mc="http://schemas.openxmlformats.org/markup-compatibility/2006">
              <mc:Choice xmlns:v="urn:schemas-microsoft-com:vml" Requires="v">
                <p:oleObj spid="_x0000_s16386" name="Image" r:id="rId4" imgW="2973904" imgH="2135282" progId="Photoshop.Image.13">
                  <p:embed/>
                </p:oleObj>
              </mc:Choice>
              <mc:Fallback>
                <p:oleObj name="Image" r:id="rId4" imgW="2973904" imgH="2135282" progId="Photoshop.Image.13">
                  <p:embed/>
                  <p:pic>
                    <p:nvPicPr>
                      <p:cNvPr id="3" name="Object 2"/>
                      <p:cNvPicPr/>
                      <p:nvPr/>
                    </p:nvPicPr>
                    <p:blipFill>
                      <a:blip r:embed="rId5"/>
                      <a:stretch>
                        <a:fillRect/>
                      </a:stretch>
                    </p:blipFill>
                    <p:spPr>
                      <a:xfrm>
                        <a:off x="11109176" y="6111467"/>
                        <a:ext cx="749170" cy="537978"/>
                      </a:xfrm>
                      <a:prstGeom prst="rect">
                        <a:avLst/>
                      </a:prstGeom>
                    </p:spPr>
                  </p:pic>
                </p:oleObj>
              </mc:Fallback>
            </mc:AlternateContent>
          </a:graphicData>
        </a:graphic>
      </p:graphicFrame>
      <p:cxnSp>
        <p:nvCxnSpPr>
          <p:cNvPr id="6" name="Straight Arrow Connector 5"/>
          <p:cNvCxnSpPr/>
          <p:nvPr/>
        </p:nvCxnSpPr>
        <p:spPr>
          <a:xfrm>
            <a:off x="2055684" y="1705753"/>
            <a:ext cx="321474" cy="914"/>
          </a:xfrm>
          <a:prstGeom prst="straightConnector1">
            <a:avLst/>
          </a:prstGeom>
          <a:ln w="47625">
            <a:solidFill>
              <a:srgbClr val="C0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8" name="Object 7"/>
          <p:cNvGraphicFramePr>
            <a:graphicFrameLocks noChangeAspect="1"/>
          </p:cNvGraphicFramePr>
          <p:nvPr/>
        </p:nvGraphicFramePr>
        <p:xfrm>
          <a:off x="385894" y="6072145"/>
          <a:ext cx="1190667" cy="616621"/>
        </p:xfrm>
        <a:graphic>
          <a:graphicData uri="http://schemas.openxmlformats.org/presentationml/2006/ole">
            <mc:AlternateContent xmlns:mc="http://schemas.openxmlformats.org/markup-compatibility/2006">
              <mc:Choice xmlns:v="urn:schemas-microsoft-com:vml" Requires="v">
                <p:oleObj spid="_x0000_s16387" name="Image" r:id="rId6" imgW="3950523" imgH="2046364" progId="Photoshop.Image.13">
                  <p:embed/>
                </p:oleObj>
              </mc:Choice>
              <mc:Fallback>
                <p:oleObj name="Image" r:id="rId6" imgW="3950523" imgH="2046364" progId="Photoshop.Image.13">
                  <p:embed/>
                  <p:pic>
                    <p:nvPicPr>
                      <p:cNvPr id="8" name="Object 7"/>
                      <p:cNvPicPr/>
                      <p:nvPr/>
                    </p:nvPicPr>
                    <p:blipFill>
                      <a:blip r:embed="rId7"/>
                      <a:stretch>
                        <a:fillRect/>
                      </a:stretch>
                    </p:blipFill>
                    <p:spPr>
                      <a:xfrm>
                        <a:off x="385894" y="6072145"/>
                        <a:ext cx="1190667" cy="616621"/>
                      </a:xfrm>
                      <a:prstGeom prst="rect">
                        <a:avLst/>
                      </a:prstGeom>
                    </p:spPr>
                  </p:pic>
                </p:oleObj>
              </mc:Fallback>
            </mc:AlternateContent>
          </a:graphicData>
        </a:graphic>
      </p:graphicFrame>
      <p:sp>
        <p:nvSpPr>
          <p:cNvPr id="9" name="TextBox 8"/>
          <p:cNvSpPr txBox="1"/>
          <p:nvPr/>
        </p:nvSpPr>
        <p:spPr>
          <a:xfrm>
            <a:off x="64420" y="0"/>
            <a:ext cx="2297809" cy="646331"/>
          </a:xfrm>
          <a:prstGeom prst="rect">
            <a:avLst/>
          </a:prstGeom>
          <a:noFill/>
        </p:spPr>
        <p:txBody>
          <a:bodyPr wrap="none" rtlCol="0">
            <a:spAutoFit/>
          </a:bodyPr>
          <a:lstStyle/>
          <a:p>
            <a:r>
              <a:rPr lang="hr-HR" b="1" dirty="0" smtClean="0">
                <a:solidFill>
                  <a:srgbClr val="7030A0"/>
                </a:solidFill>
              </a:rPr>
              <a:t>Main part</a:t>
            </a:r>
          </a:p>
          <a:p>
            <a:r>
              <a:rPr lang="hr-HR" b="1" dirty="0" smtClean="0">
                <a:solidFill>
                  <a:srgbClr val="7030A0"/>
                </a:solidFill>
                <a:effectLst>
                  <a:outerShdw blurRad="38100" dist="38100" dir="2700000" algn="tl">
                    <a:srgbClr val="000000">
                      <a:alpha val="43137"/>
                    </a:srgbClr>
                  </a:outerShdw>
                </a:effectLst>
              </a:rPr>
              <a:t>non-fusion_NUCLEAR</a:t>
            </a:r>
            <a:r>
              <a:rPr lang="en-US" b="1" dirty="0" smtClean="0">
                <a:solidFill>
                  <a:srgbClr val="7030A0"/>
                </a:solidFill>
              </a:rPr>
              <a:t>:</a:t>
            </a:r>
            <a:endParaRPr lang="en-US" b="1" dirty="0">
              <a:solidFill>
                <a:srgbClr val="7030A0"/>
              </a:solidFill>
            </a:endParaRPr>
          </a:p>
        </p:txBody>
      </p:sp>
      <p:sp>
        <p:nvSpPr>
          <p:cNvPr id="7" name="Rectangle 6"/>
          <p:cNvSpPr/>
          <p:nvPr/>
        </p:nvSpPr>
        <p:spPr>
          <a:xfrm>
            <a:off x="2560670" y="2028341"/>
            <a:ext cx="4943500" cy="960895"/>
          </a:xfrm>
          <a:prstGeom prst="rect">
            <a:avLst/>
          </a:prstGeom>
          <a:solidFill>
            <a:srgbClr val="FFFFFF">
              <a:alpha val="50000"/>
            </a:srgb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22223492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14643" t="31970" r="42380" b="15996"/>
          <a:stretch/>
        </p:blipFill>
        <p:spPr>
          <a:xfrm>
            <a:off x="1164669" y="17612"/>
            <a:ext cx="10044295" cy="6840388"/>
          </a:xfrm>
          <a:prstGeom prst="rect">
            <a:avLst/>
          </a:prstGeom>
        </p:spPr>
      </p:pic>
      <p:graphicFrame>
        <p:nvGraphicFramePr>
          <p:cNvPr id="3" name="Object 2"/>
          <p:cNvGraphicFramePr>
            <a:graphicFrameLocks noChangeAspect="1"/>
          </p:cNvGraphicFramePr>
          <p:nvPr/>
        </p:nvGraphicFramePr>
        <p:xfrm>
          <a:off x="10441742" y="5973601"/>
          <a:ext cx="1057151" cy="759139"/>
        </p:xfrm>
        <a:graphic>
          <a:graphicData uri="http://schemas.openxmlformats.org/presentationml/2006/ole">
            <mc:AlternateContent xmlns:mc="http://schemas.openxmlformats.org/markup-compatibility/2006">
              <mc:Choice xmlns:v="urn:schemas-microsoft-com:vml" Requires="v">
                <p:oleObj spid="_x0000_s17410" name="Image" r:id="rId4" imgW="2973904" imgH="2135282" progId="Photoshop.Image.13">
                  <p:embed/>
                </p:oleObj>
              </mc:Choice>
              <mc:Fallback>
                <p:oleObj name="Image" r:id="rId4" imgW="2973904" imgH="2135282" progId="Photoshop.Image.13">
                  <p:embed/>
                  <p:pic>
                    <p:nvPicPr>
                      <p:cNvPr id="3" name="Object 2"/>
                      <p:cNvPicPr/>
                      <p:nvPr/>
                    </p:nvPicPr>
                    <p:blipFill>
                      <a:blip r:embed="rId5"/>
                      <a:stretch>
                        <a:fillRect/>
                      </a:stretch>
                    </p:blipFill>
                    <p:spPr>
                      <a:xfrm>
                        <a:off x="10441742" y="5973601"/>
                        <a:ext cx="1057151" cy="759139"/>
                      </a:xfrm>
                      <a:prstGeom prst="rect">
                        <a:avLst/>
                      </a:prstGeom>
                    </p:spPr>
                  </p:pic>
                </p:oleObj>
              </mc:Fallback>
            </mc:AlternateContent>
          </a:graphicData>
        </a:graphic>
      </p:graphicFrame>
      <p:sp>
        <p:nvSpPr>
          <p:cNvPr id="4" name="TextBox 3"/>
          <p:cNvSpPr txBox="1"/>
          <p:nvPr/>
        </p:nvSpPr>
        <p:spPr>
          <a:xfrm>
            <a:off x="64420" y="0"/>
            <a:ext cx="1196161" cy="369332"/>
          </a:xfrm>
          <a:prstGeom prst="rect">
            <a:avLst/>
          </a:prstGeom>
          <a:noFill/>
        </p:spPr>
        <p:txBody>
          <a:bodyPr wrap="none" rtlCol="0">
            <a:spAutoFit/>
          </a:bodyPr>
          <a:lstStyle/>
          <a:p>
            <a:r>
              <a:rPr lang="hr-HR" b="1" dirty="0" smtClean="0">
                <a:solidFill>
                  <a:srgbClr val="7030A0"/>
                </a:solidFill>
              </a:rPr>
              <a:t>Main part</a:t>
            </a:r>
            <a:r>
              <a:rPr lang="en-US" b="1" dirty="0" smtClean="0">
                <a:solidFill>
                  <a:srgbClr val="7030A0"/>
                </a:solidFill>
              </a:rPr>
              <a:t>:</a:t>
            </a:r>
            <a:endParaRPr lang="en-US" b="1" dirty="0">
              <a:solidFill>
                <a:srgbClr val="7030A0"/>
              </a:solidFill>
            </a:endParaRPr>
          </a:p>
        </p:txBody>
      </p:sp>
      <p:sp>
        <p:nvSpPr>
          <p:cNvPr id="5" name="Oval 4"/>
          <p:cNvSpPr/>
          <p:nvPr/>
        </p:nvSpPr>
        <p:spPr>
          <a:xfrm>
            <a:off x="1534510" y="3878317"/>
            <a:ext cx="190658" cy="18771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cxnSp>
        <p:nvCxnSpPr>
          <p:cNvPr id="6" name="Straight Arrow Connector 5"/>
          <p:cNvCxnSpPr/>
          <p:nvPr/>
        </p:nvCxnSpPr>
        <p:spPr>
          <a:xfrm>
            <a:off x="1099844" y="3987761"/>
            <a:ext cx="321474" cy="914"/>
          </a:xfrm>
          <a:prstGeom prst="straightConnector1">
            <a:avLst/>
          </a:prstGeom>
          <a:ln w="4762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193280" y="3787508"/>
            <a:ext cx="2803396" cy="369332"/>
          </a:xfrm>
          <a:prstGeom prst="rect">
            <a:avLst/>
          </a:prstGeom>
          <a:solidFill>
            <a:srgbClr val="69D8FF"/>
          </a:solidFill>
          <a:ln>
            <a:solidFill>
              <a:schemeClr val="tx1"/>
            </a:solidFill>
          </a:ln>
        </p:spPr>
        <p:txBody>
          <a:bodyPr wrap="none" rtlCol="0">
            <a:spAutoFit/>
          </a:bodyPr>
          <a:lstStyle/>
          <a:p>
            <a:r>
              <a:rPr lang="hr-HR" dirty="0" smtClean="0"/>
              <a:t>Our Matija Hojić suggested</a:t>
            </a:r>
            <a:endParaRPr lang="hr-HR" dirty="0"/>
          </a:p>
        </p:txBody>
      </p:sp>
    </p:spTree>
    <p:extLst>
      <p:ext uri="{BB962C8B-B14F-4D97-AF65-F5344CB8AC3E}">
        <p14:creationId xmlns:p14="http://schemas.microsoft.com/office/powerpoint/2010/main" val="3399751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13924" t="24224" r="16221" b="13915"/>
          <a:stretch/>
        </p:blipFill>
        <p:spPr>
          <a:xfrm>
            <a:off x="670619" y="270469"/>
            <a:ext cx="11521381" cy="5963884"/>
          </a:xfrm>
          <a:prstGeom prst="rect">
            <a:avLst/>
          </a:prstGeom>
        </p:spPr>
      </p:pic>
      <p:sp>
        <p:nvSpPr>
          <p:cNvPr id="4" name="TextBox 3"/>
          <p:cNvSpPr txBox="1"/>
          <p:nvPr/>
        </p:nvSpPr>
        <p:spPr>
          <a:xfrm>
            <a:off x="64420" y="0"/>
            <a:ext cx="1196161" cy="369332"/>
          </a:xfrm>
          <a:prstGeom prst="rect">
            <a:avLst/>
          </a:prstGeom>
          <a:noFill/>
        </p:spPr>
        <p:txBody>
          <a:bodyPr wrap="none" rtlCol="0">
            <a:spAutoFit/>
          </a:bodyPr>
          <a:lstStyle/>
          <a:p>
            <a:r>
              <a:rPr lang="hr-HR" b="1" dirty="0" smtClean="0">
                <a:solidFill>
                  <a:srgbClr val="7030A0"/>
                </a:solidFill>
              </a:rPr>
              <a:t>Main part</a:t>
            </a:r>
            <a:r>
              <a:rPr lang="en-US" b="1" dirty="0" smtClean="0">
                <a:solidFill>
                  <a:srgbClr val="7030A0"/>
                </a:solidFill>
              </a:rPr>
              <a:t>:</a:t>
            </a:r>
            <a:endParaRPr lang="en-US" b="1" dirty="0">
              <a:solidFill>
                <a:srgbClr val="7030A0"/>
              </a:solidFill>
            </a:endParaRPr>
          </a:p>
        </p:txBody>
      </p:sp>
      <p:graphicFrame>
        <p:nvGraphicFramePr>
          <p:cNvPr id="6" name="Object 5"/>
          <p:cNvGraphicFramePr>
            <a:graphicFrameLocks noChangeAspect="1"/>
          </p:cNvGraphicFramePr>
          <p:nvPr/>
        </p:nvGraphicFramePr>
        <p:xfrm>
          <a:off x="11109176" y="6111467"/>
          <a:ext cx="749170" cy="537978"/>
        </p:xfrm>
        <a:graphic>
          <a:graphicData uri="http://schemas.openxmlformats.org/presentationml/2006/ole">
            <mc:AlternateContent xmlns:mc="http://schemas.openxmlformats.org/markup-compatibility/2006">
              <mc:Choice xmlns:v="urn:schemas-microsoft-com:vml" Requires="v">
                <p:oleObj spid="_x0000_s18434" name="Image" r:id="rId4" imgW="2973904" imgH="2135282" progId="Photoshop.Image.13">
                  <p:embed/>
                </p:oleObj>
              </mc:Choice>
              <mc:Fallback>
                <p:oleObj name="Image" r:id="rId4" imgW="2973904" imgH="2135282" progId="Photoshop.Image.13">
                  <p:embed/>
                  <p:pic>
                    <p:nvPicPr>
                      <p:cNvPr id="6" name="Object 5"/>
                      <p:cNvPicPr/>
                      <p:nvPr/>
                    </p:nvPicPr>
                    <p:blipFill>
                      <a:blip r:embed="rId5"/>
                      <a:stretch>
                        <a:fillRect/>
                      </a:stretch>
                    </p:blipFill>
                    <p:spPr>
                      <a:xfrm>
                        <a:off x="11109176" y="6111467"/>
                        <a:ext cx="749170" cy="537978"/>
                      </a:xfrm>
                      <a:prstGeom prst="rect">
                        <a:avLst/>
                      </a:prstGeom>
                    </p:spPr>
                  </p:pic>
                </p:oleObj>
              </mc:Fallback>
            </mc:AlternateContent>
          </a:graphicData>
        </a:graphic>
      </p:graphicFrame>
      <p:graphicFrame>
        <p:nvGraphicFramePr>
          <p:cNvPr id="7" name="Object 6"/>
          <p:cNvGraphicFramePr>
            <a:graphicFrameLocks noChangeAspect="1"/>
          </p:cNvGraphicFramePr>
          <p:nvPr/>
        </p:nvGraphicFramePr>
        <p:xfrm>
          <a:off x="385894" y="6072145"/>
          <a:ext cx="1190667" cy="616621"/>
        </p:xfrm>
        <a:graphic>
          <a:graphicData uri="http://schemas.openxmlformats.org/presentationml/2006/ole">
            <mc:AlternateContent xmlns:mc="http://schemas.openxmlformats.org/markup-compatibility/2006">
              <mc:Choice xmlns:v="urn:schemas-microsoft-com:vml" Requires="v">
                <p:oleObj spid="_x0000_s18435" name="Image" r:id="rId6" imgW="3950523" imgH="2046364" progId="Photoshop.Image.13">
                  <p:embed/>
                </p:oleObj>
              </mc:Choice>
              <mc:Fallback>
                <p:oleObj name="Image" r:id="rId6" imgW="3950523" imgH="2046364" progId="Photoshop.Image.13">
                  <p:embed/>
                  <p:pic>
                    <p:nvPicPr>
                      <p:cNvPr id="7" name="Object 6"/>
                      <p:cNvPicPr/>
                      <p:nvPr/>
                    </p:nvPicPr>
                    <p:blipFill>
                      <a:blip r:embed="rId7"/>
                      <a:stretch>
                        <a:fillRect/>
                      </a:stretch>
                    </p:blipFill>
                    <p:spPr>
                      <a:xfrm>
                        <a:off x="385894" y="6072145"/>
                        <a:ext cx="1190667" cy="616621"/>
                      </a:xfrm>
                      <a:prstGeom prst="rect">
                        <a:avLst/>
                      </a:prstGeom>
                    </p:spPr>
                  </p:pic>
                </p:oleObj>
              </mc:Fallback>
            </mc:AlternateContent>
          </a:graphicData>
        </a:graphic>
      </p:graphicFrame>
      <p:sp>
        <p:nvSpPr>
          <p:cNvPr id="2" name="Rectangle 1"/>
          <p:cNvSpPr/>
          <p:nvPr/>
        </p:nvSpPr>
        <p:spPr>
          <a:xfrm>
            <a:off x="4445978" y="5588022"/>
            <a:ext cx="2702169" cy="646331"/>
          </a:xfrm>
          <a:prstGeom prst="rect">
            <a:avLst/>
          </a:prstGeom>
          <a:solidFill>
            <a:schemeClr val="accent4">
              <a:lumMod val="20000"/>
              <a:lumOff val="80000"/>
            </a:schemeClr>
          </a:solidFill>
          <a:ln>
            <a:solidFill>
              <a:schemeClr val="tx1"/>
            </a:solidFill>
          </a:ln>
        </p:spPr>
        <p:txBody>
          <a:bodyPr wrap="square">
            <a:spAutoFit/>
          </a:bodyPr>
          <a:lstStyle/>
          <a:p>
            <a:r>
              <a:rPr lang="en-US" dirty="0">
                <a:solidFill>
                  <a:srgbClr val="2C363A"/>
                </a:solidFill>
              </a:rPr>
              <a:t>- neutron radiography</a:t>
            </a:r>
            <a:r>
              <a:rPr lang="en-US" dirty="0"/>
              <a:t/>
            </a:r>
            <a:br>
              <a:rPr lang="en-US" dirty="0"/>
            </a:br>
            <a:r>
              <a:rPr lang="en-US" dirty="0">
                <a:solidFill>
                  <a:srgbClr val="2C363A"/>
                </a:solidFill>
              </a:rPr>
              <a:t>- </a:t>
            </a:r>
            <a:r>
              <a:rPr lang="en-US" dirty="0" smtClean="0">
                <a:solidFill>
                  <a:srgbClr val="2C363A"/>
                </a:solidFill>
              </a:rPr>
              <a:t>irradiation</a:t>
            </a:r>
            <a:r>
              <a:rPr lang="en-US" dirty="0">
                <a:solidFill>
                  <a:srgbClr val="2C363A"/>
                </a:solidFill>
              </a:rPr>
              <a:t> of electronics</a:t>
            </a:r>
            <a:endParaRPr lang="hr-HR" dirty="0"/>
          </a:p>
        </p:txBody>
      </p:sp>
    </p:spTree>
    <p:extLst>
      <p:ext uri="{BB962C8B-B14F-4D97-AF65-F5344CB8AC3E}">
        <p14:creationId xmlns:p14="http://schemas.microsoft.com/office/powerpoint/2010/main" val="71578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4864" y="1421917"/>
            <a:ext cx="11661648" cy="5125531"/>
          </a:xfrm>
        </p:spPr>
        <p:txBody>
          <a:bodyPr>
            <a:normAutofit/>
          </a:bodyPr>
          <a:lstStyle/>
          <a:p>
            <a:pPr lvl="2"/>
            <a:endParaRPr lang="hr-HR" sz="1600" b="1" dirty="0"/>
          </a:p>
          <a:p>
            <a:pPr marL="357188" lvl="2"/>
            <a:r>
              <a:rPr lang="en-US" sz="3200" b="1" dirty="0">
                <a:solidFill>
                  <a:schemeClr val="bg1">
                    <a:lumMod val="85000"/>
                  </a:schemeClr>
                </a:solidFill>
              </a:rPr>
              <a:t>Introduction: </a:t>
            </a:r>
            <a:r>
              <a:rPr lang="hr-HR" sz="2800" dirty="0">
                <a:solidFill>
                  <a:schemeClr val="bg1">
                    <a:lumMod val="85000"/>
                  </a:schemeClr>
                </a:solidFill>
              </a:rPr>
              <a:t>purpose of the questionary, </a:t>
            </a:r>
            <a:r>
              <a:rPr lang="en-US" sz="2800" dirty="0">
                <a:solidFill>
                  <a:schemeClr val="bg1">
                    <a:lumMod val="85000"/>
                  </a:schemeClr>
                </a:solidFill>
              </a:rPr>
              <a:t>few words about IFMIF-DONES facility</a:t>
            </a:r>
            <a:r>
              <a:rPr lang="hr-HR" sz="2800" dirty="0">
                <a:solidFill>
                  <a:schemeClr val="bg1">
                    <a:lumMod val="85000"/>
                  </a:schemeClr>
                </a:solidFill>
              </a:rPr>
              <a:t> </a:t>
            </a:r>
            <a:r>
              <a:rPr lang="hr-HR" sz="2400" dirty="0">
                <a:solidFill>
                  <a:schemeClr val="bg1">
                    <a:lumMod val="85000"/>
                  </a:schemeClr>
                </a:solidFill>
              </a:rPr>
              <a:t>(with link)</a:t>
            </a:r>
            <a:r>
              <a:rPr lang="hr-HR" sz="2800" dirty="0">
                <a:solidFill>
                  <a:schemeClr val="bg1">
                    <a:lumMod val="85000"/>
                  </a:schemeClr>
                </a:solidFill>
              </a:rPr>
              <a:t>, GDPR disclamer </a:t>
            </a:r>
            <a:r>
              <a:rPr lang="hr-HR" sz="2400" dirty="0">
                <a:solidFill>
                  <a:schemeClr val="bg1">
                    <a:lumMod val="85000"/>
                  </a:schemeClr>
                </a:solidFill>
              </a:rPr>
              <a:t>(only our </a:t>
            </a:r>
            <a:r>
              <a:rPr lang="hr-HR" sz="2400" dirty="0" smtClean="0">
                <a:solidFill>
                  <a:schemeClr val="bg1">
                    <a:lumMod val="85000"/>
                  </a:schemeClr>
                </a:solidFill>
              </a:rPr>
              <a:t>text</a:t>
            </a:r>
            <a:r>
              <a:rPr lang="hr-HR" sz="2400" dirty="0">
                <a:solidFill>
                  <a:schemeClr val="bg1">
                    <a:lumMod val="85000"/>
                  </a:schemeClr>
                </a:solidFill>
              </a:rPr>
              <a:t>) </a:t>
            </a:r>
            <a:endParaRPr lang="en-US" sz="2400" dirty="0">
              <a:solidFill>
                <a:schemeClr val="bg1">
                  <a:lumMod val="85000"/>
                </a:schemeClr>
              </a:solidFill>
            </a:endParaRPr>
          </a:p>
          <a:p>
            <a:pPr marL="357188" lvl="2"/>
            <a:r>
              <a:rPr lang="en-US" sz="3200" b="1" dirty="0">
                <a:solidFill>
                  <a:schemeClr val="bg1">
                    <a:lumMod val="85000"/>
                  </a:schemeClr>
                </a:solidFill>
              </a:rPr>
              <a:t>General information</a:t>
            </a:r>
            <a:r>
              <a:rPr lang="hr-HR" sz="2800" b="1" dirty="0">
                <a:solidFill>
                  <a:schemeClr val="bg1">
                    <a:lumMod val="85000"/>
                  </a:schemeClr>
                </a:solidFill>
              </a:rPr>
              <a:t>:</a:t>
            </a:r>
            <a:r>
              <a:rPr lang="en-US" sz="2800" b="1" dirty="0">
                <a:solidFill>
                  <a:schemeClr val="bg1">
                    <a:lumMod val="85000"/>
                  </a:schemeClr>
                </a:solidFill>
              </a:rPr>
              <a:t> </a:t>
            </a:r>
            <a:r>
              <a:rPr lang="en-US" sz="2800" dirty="0">
                <a:solidFill>
                  <a:schemeClr val="bg1">
                    <a:lumMod val="85000"/>
                  </a:schemeClr>
                </a:solidFill>
              </a:rPr>
              <a:t>name, institution, address</a:t>
            </a:r>
            <a:r>
              <a:rPr lang="hr-HR" sz="2800" dirty="0">
                <a:solidFill>
                  <a:schemeClr val="bg1">
                    <a:lumMod val="85000"/>
                  </a:schemeClr>
                </a:solidFill>
              </a:rPr>
              <a:t>, e-mail address </a:t>
            </a:r>
            <a:r>
              <a:rPr lang="hr-HR" sz="2400" dirty="0">
                <a:solidFill>
                  <a:schemeClr val="bg1">
                    <a:lumMod val="85000"/>
                  </a:schemeClr>
                </a:solidFill>
              </a:rPr>
              <a:t>(place for text)</a:t>
            </a:r>
            <a:endParaRPr lang="en-US" sz="2400" dirty="0">
              <a:solidFill>
                <a:schemeClr val="bg1">
                  <a:lumMod val="85000"/>
                </a:schemeClr>
              </a:solidFill>
            </a:endParaRPr>
          </a:p>
          <a:p>
            <a:pPr marL="357188" lvl="2"/>
            <a:r>
              <a:rPr lang="en-US" sz="3200" b="1" dirty="0">
                <a:solidFill>
                  <a:schemeClr val="bg1">
                    <a:lumMod val="85000"/>
                  </a:schemeClr>
                </a:solidFill>
              </a:rPr>
              <a:t>Defining specific </a:t>
            </a:r>
            <a:r>
              <a:rPr lang="hr-HR" sz="3200" b="1" dirty="0">
                <a:solidFill>
                  <a:schemeClr val="bg1">
                    <a:lumMod val="85000"/>
                  </a:schemeClr>
                </a:solidFill>
              </a:rPr>
              <a:t>interest in using DONES facility (depending on potential user’s </a:t>
            </a:r>
            <a:r>
              <a:rPr lang="en-US" sz="3200" b="1" dirty="0">
                <a:solidFill>
                  <a:schemeClr val="bg1">
                    <a:lumMod val="85000"/>
                  </a:schemeClr>
                </a:solidFill>
              </a:rPr>
              <a:t>field of research</a:t>
            </a:r>
            <a:r>
              <a:rPr lang="hr-HR" sz="3200" b="1" dirty="0">
                <a:solidFill>
                  <a:schemeClr val="bg1">
                    <a:lumMod val="85000"/>
                  </a:schemeClr>
                </a:solidFill>
              </a:rPr>
              <a:t>):</a:t>
            </a:r>
            <a:r>
              <a:rPr lang="en-US" sz="3200" b="1" dirty="0">
                <a:solidFill>
                  <a:schemeClr val="bg1">
                    <a:lumMod val="85000"/>
                  </a:schemeClr>
                </a:solidFill>
              </a:rPr>
              <a:t> </a:t>
            </a:r>
            <a:r>
              <a:rPr lang="en-US" sz="2800" dirty="0">
                <a:solidFill>
                  <a:schemeClr val="bg1">
                    <a:lumMod val="85000"/>
                  </a:schemeClr>
                </a:solidFill>
              </a:rPr>
              <a:t>research area, </a:t>
            </a:r>
            <a:r>
              <a:rPr lang="hr-HR" sz="2800" dirty="0">
                <a:solidFill>
                  <a:schemeClr val="bg1">
                    <a:lumMod val="85000"/>
                  </a:schemeClr>
                </a:solidFill>
              </a:rPr>
              <a:t>area of interest, </a:t>
            </a:r>
            <a:r>
              <a:rPr lang="en-US" sz="2800" dirty="0">
                <a:solidFill>
                  <a:schemeClr val="bg1">
                    <a:lumMod val="85000"/>
                  </a:schemeClr>
                </a:solidFill>
              </a:rPr>
              <a:t>facility, experiment</a:t>
            </a:r>
            <a:r>
              <a:rPr lang="hr-HR" sz="2800" dirty="0">
                <a:solidFill>
                  <a:schemeClr val="bg1">
                    <a:lumMod val="85000"/>
                  </a:schemeClr>
                </a:solidFill>
              </a:rPr>
              <a:t> </a:t>
            </a:r>
            <a:r>
              <a:rPr lang="hr-HR" sz="2400" dirty="0">
                <a:solidFill>
                  <a:schemeClr val="bg1">
                    <a:lumMod val="85000"/>
                  </a:schemeClr>
                </a:solidFill>
              </a:rPr>
              <a:t>(thicks)</a:t>
            </a:r>
            <a:r>
              <a:rPr lang="hr-HR" sz="2800" dirty="0">
                <a:solidFill>
                  <a:schemeClr val="bg1">
                    <a:lumMod val="85000"/>
                  </a:schemeClr>
                </a:solidFill>
              </a:rPr>
              <a:t>, „other”</a:t>
            </a:r>
            <a:r>
              <a:rPr lang="en-US" sz="2800" dirty="0">
                <a:solidFill>
                  <a:schemeClr val="bg1">
                    <a:lumMod val="85000"/>
                  </a:schemeClr>
                </a:solidFill>
              </a:rPr>
              <a:t> </a:t>
            </a:r>
            <a:r>
              <a:rPr lang="hr-HR" sz="2400" dirty="0">
                <a:solidFill>
                  <a:schemeClr val="bg1">
                    <a:lumMod val="85000"/>
                  </a:schemeClr>
                </a:solidFill>
              </a:rPr>
              <a:t>(place for text)</a:t>
            </a:r>
          </a:p>
          <a:p>
            <a:pPr marL="357188" lvl="2"/>
            <a:r>
              <a:rPr lang="en-US" sz="3200" b="1" dirty="0"/>
              <a:t>Final information</a:t>
            </a:r>
            <a:r>
              <a:rPr lang="hr-HR" sz="3200" b="1" dirty="0"/>
              <a:t>: </a:t>
            </a:r>
            <a:r>
              <a:rPr lang="hr-HR" sz="2800" dirty="0"/>
              <a:t>background and expertise, motivation and scientific objectives, experimental plan, references </a:t>
            </a:r>
            <a:r>
              <a:rPr lang="hr-HR" sz="2400" dirty="0"/>
              <a:t>(place for text)</a:t>
            </a:r>
            <a:endParaRPr lang="en-US" sz="2400" dirty="0"/>
          </a:p>
        </p:txBody>
      </p:sp>
      <p:sp>
        <p:nvSpPr>
          <p:cNvPr id="4" name="Text Box 3"/>
          <p:cNvSpPr txBox="1">
            <a:spLocks noChangeArrowheads="1"/>
          </p:cNvSpPr>
          <p:nvPr/>
        </p:nvSpPr>
        <p:spPr bwMode="auto">
          <a:xfrm>
            <a:off x="2560001" y="476838"/>
            <a:ext cx="6651373" cy="5847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r>
              <a:rPr lang="hr-HR" sz="3200" b="1" dirty="0">
                <a:effectLst>
                  <a:outerShdw blurRad="38100" dist="38100" dir="2700000" algn="tl">
                    <a:srgbClr val="000000"/>
                  </a:outerShdw>
                </a:effectLst>
              </a:rPr>
              <a:t>Q</a:t>
            </a:r>
            <a:r>
              <a:rPr lang="en-US" sz="3200" b="1" dirty="0" err="1">
                <a:effectLst>
                  <a:outerShdw blurRad="38100" dist="38100" dir="2700000" algn="tl">
                    <a:srgbClr val="000000"/>
                  </a:outerShdw>
                </a:effectLst>
              </a:rPr>
              <a:t>uestionnaire</a:t>
            </a:r>
            <a:r>
              <a:rPr lang="en-US" sz="3200" b="1" dirty="0">
                <a:effectLst>
                  <a:outerShdw blurRad="38100" dist="38100" dir="2700000" algn="tl">
                    <a:srgbClr val="000000"/>
                  </a:outerShdw>
                </a:effectLst>
              </a:rPr>
              <a:t> consist of 4 main parts:</a:t>
            </a:r>
          </a:p>
        </p:txBody>
      </p:sp>
    </p:spTree>
    <p:extLst>
      <p:ext uri="{BB962C8B-B14F-4D97-AF65-F5344CB8AC3E}">
        <p14:creationId xmlns:p14="http://schemas.microsoft.com/office/powerpoint/2010/main" val="1054854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4197" t="20081" r="16071" b="4999"/>
          <a:stretch/>
        </p:blipFill>
        <p:spPr>
          <a:xfrm>
            <a:off x="631371" y="1"/>
            <a:ext cx="11347665" cy="6858000"/>
          </a:xfrm>
          <a:prstGeom prst="rect">
            <a:avLst/>
          </a:prstGeom>
        </p:spPr>
      </p:pic>
      <p:sp>
        <p:nvSpPr>
          <p:cNvPr id="4" name="TextBox 3"/>
          <p:cNvSpPr txBox="1"/>
          <p:nvPr/>
        </p:nvSpPr>
        <p:spPr>
          <a:xfrm>
            <a:off x="64420" y="0"/>
            <a:ext cx="1156086" cy="369332"/>
          </a:xfrm>
          <a:prstGeom prst="rect">
            <a:avLst/>
          </a:prstGeom>
          <a:noFill/>
        </p:spPr>
        <p:txBody>
          <a:bodyPr wrap="none" rtlCol="0">
            <a:spAutoFit/>
          </a:bodyPr>
          <a:lstStyle/>
          <a:p>
            <a:r>
              <a:rPr lang="hr-HR" b="1" dirty="0">
                <a:solidFill>
                  <a:srgbClr val="7030A0"/>
                </a:solidFill>
              </a:rPr>
              <a:t>Final part</a:t>
            </a:r>
            <a:r>
              <a:rPr lang="en-US" b="1" dirty="0">
                <a:solidFill>
                  <a:srgbClr val="7030A0"/>
                </a:solidFill>
              </a:rPr>
              <a:t>:</a:t>
            </a:r>
          </a:p>
        </p:txBody>
      </p:sp>
    </p:spTree>
    <p:extLst>
      <p:ext uri="{BB962C8B-B14F-4D97-AF65-F5344CB8AC3E}">
        <p14:creationId xmlns:p14="http://schemas.microsoft.com/office/powerpoint/2010/main" val="27188413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420" y="0"/>
            <a:ext cx="1156086" cy="369332"/>
          </a:xfrm>
          <a:prstGeom prst="rect">
            <a:avLst/>
          </a:prstGeom>
          <a:noFill/>
        </p:spPr>
        <p:txBody>
          <a:bodyPr wrap="none" rtlCol="0">
            <a:spAutoFit/>
          </a:bodyPr>
          <a:lstStyle/>
          <a:p>
            <a:r>
              <a:rPr lang="hr-HR" b="1" dirty="0">
                <a:solidFill>
                  <a:srgbClr val="7030A0"/>
                </a:solidFill>
              </a:rPr>
              <a:t>Final part</a:t>
            </a:r>
            <a:r>
              <a:rPr lang="en-US" b="1" dirty="0">
                <a:solidFill>
                  <a:srgbClr val="7030A0"/>
                </a:solidFill>
              </a:rPr>
              <a:t>:</a:t>
            </a:r>
          </a:p>
        </p:txBody>
      </p:sp>
      <p:pic>
        <p:nvPicPr>
          <p:cNvPr id="3" name="Picture 2"/>
          <p:cNvPicPr>
            <a:picLocks noChangeAspect="1"/>
          </p:cNvPicPr>
          <p:nvPr/>
        </p:nvPicPr>
        <p:blipFill rotWithShape="1">
          <a:blip r:embed="rId2"/>
          <a:srcRect l="13580" t="24545" r="14915" b="7272"/>
          <a:stretch/>
        </p:blipFill>
        <p:spPr>
          <a:xfrm>
            <a:off x="64420" y="369332"/>
            <a:ext cx="11933934" cy="6400800"/>
          </a:xfrm>
          <a:prstGeom prst="rect">
            <a:avLst/>
          </a:prstGeom>
        </p:spPr>
      </p:pic>
    </p:spTree>
    <p:extLst>
      <p:ext uri="{BB962C8B-B14F-4D97-AF65-F5344CB8AC3E}">
        <p14:creationId xmlns:p14="http://schemas.microsoft.com/office/powerpoint/2010/main" val="672983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93459" y="1571611"/>
            <a:ext cx="10789213" cy="4267200"/>
          </a:xfrm>
        </p:spPr>
        <p:txBody>
          <a:bodyPr>
            <a:normAutofit/>
          </a:bodyPr>
          <a:lstStyle/>
          <a:p>
            <a:pPr>
              <a:buClr>
                <a:schemeClr val="bg2">
                  <a:lumMod val="20000"/>
                  <a:lumOff val="80000"/>
                </a:schemeClr>
              </a:buClr>
              <a:buFont typeface="Wingdings" pitchFamily="2" charset="2"/>
              <a:buChar char="q"/>
            </a:pPr>
            <a:r>
              <a:rPr lang="en-US" sz="3200" b="1" dirty="0">
                <a:effectLst>
                  <a:outerShdw blurRad="38100" dist="38100" dir="2700000" algn="tl">
                    <a:srgbClr val="000000"/>
                  </a:outerShdw>
                </a:effectLst>
                <a:latin typeface="Calibri" pitchFamily="34" charset="0"/>
              </a:rPr>
              <a:t> </a:t>
            </a:r>
            <a:r>
              <a:rPr lang="en-US" sz="3200" b="1" dirty="0">
                <a:solidFill>
                  <a:schemeClr val="bg1">
                    <a:lumMod val="85000"/>
                  </a:schemeClr>
                </a:solidFill>
                <a:effectLst>
                  <a:outerShdw blurRad="38100" dist="38100" dir="2700000" algn="tl">
                    <a:srgbClr val="000000"/>
                  </a:outerShdw>
                </a:effectLst>
              </a:rPr>
              <a:t>Motivation and introduction </a:t>
            </a:r>
          </a:p>
          <a:p>
            <a:pPr>
              <a:buClr>
                <a:schemeClr val="bg2">
                  <a:lumMod val="20000"/>
                  <a:lumOff val="80000"/>
                </a:schemeClr>
              </a:buClr>
              <a:buFont typeface="Wingdings" pitchFamily="2" charset="2"/>
              <a:buChar char="q"/>
            </a:pPr>
            <a:r>
              <a:rPr lang="en-US" sz="3200" b="1" dirty="0">
                <a:solidFill>
                  <a:schemeClr val="bg1">
                    <a:lumMod val="85000"/>
                  </a:schemeClr>
                </a:solidFill>
                <a:effectLst>
                  <a:outerShdw blurRad="38100" dist="38100" dir="2700000" algn="tl">
                    <a:srgbClr val="000000"/>
                  </a:outerShdw>
                </a:effectLst>
              </a:rPr>
              <a:t> Software application specification</a:t>
            </a:r>
          </a:p>
          <a:p>
            <a:pPr>
              <a:buClr>
                <a:schemeClr val="bg2">
                  <a:lumMod val="20000"/>
                  <a:lumOff val="80000"/>
                </a:schemeClr>
              </a:buClr>
              <a:buFont typeface="Wingdings" pitchFamily="2" charset="2"/>
              <a:buChar char="q"/>
            </a:pPr>
            <a:r>
              <a:rPr lang="en-US" sz="3200" b="1" dirty="0">
                <a:solidFill>
                  <a:schemeClr val="bg1">
                    <a:lumMod val="85000"/>
                  </a:schemeClr>
                </a:solidFill>
                <a:effectLst>
                  <a:outerShdw blurRad="38100" dist="38100" dir="2700000" algn="tl">
                    <a:srgbClr val="000000"/>
                  </a:outerShdw>
                </a:effectLst>
              </a:rPr>
              <a:t> Example of on-line questionnaire</a:t>
            </a:r>
          </a:p>
          <a:p>
            <a:pPr marL="534988" indent="-534988">
              <a:buClr>
                <a:schemeClr val="bg2">
                  <a:lumMod val="20000"/>
                  <a:lumOff val="80000"/>
                </a:schemeClr>
              </a:buClr>
              <a:buFont typeface="Wingdings" pitchFamily="2" charset="2"/>
              <a:buChar char="q"/>
            </a:pPr>
            <a:r>
              <a:rPr lang="en-US" sz="3200" b="1" dirty="0">
                <a:effectLst>
                  <a:outerShdw blurRad="38100" dist="38100" dir="2700000" algn="tl">
                    <a:srgbClr val="000000"/>
                  </a:outerShdw>
                </a:effectLst>
                <a:latin typeface="Calibri" pitchFamily="34" charset="0"/>
              </a:rPr>
              <a:t>Instead of conclusion - </a:t>
            </a:r>
            <a:r>
              <a:rPr lang="en-US" sz="3200" b="1" u="sng" dirty="0"/>
              <a:t>inputs and suggestions</a:t>
            </a:r>
            <a:endParaRPr lang="en-US" sz="3200" b="1" dirty="0">
              <a:effectLst>
                <a:outerShdw blurRad="38100" dist="38100" dir="2700000" algn="tl">
                  <a:srgbClr val="000000"/>
                </a:outerShdw>
              </a:effectLst>
              <a:latin typeface="Calibri" pitchFamily="34" charset="0"/>
            </a:endParaRPr>
          </a:p>
        </p:txBody>
      </p:sp>
      <p:sp>
        <p:nvSpPr>
          <p:cNvPr id="63491" name="Text Box 3"/>
          <p:cNvSpPr txBox="1">
            <a:spLocks noChangeArrowheads="1"/>
          </p:cNvSpPr>
          <p:nvPr/>
        </p:nvSpPr>
        <p:spPr bwMode="auto">
          <a:xfrm>
            <a:off x="4784726" y="396876"/>
            <a:ext cx="1662635" cy="5847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r>
              <a:rPr lang="hr-HR" sz="3200">
                <a:effectLst>
                  <a:outerShdw blurRad="38100" dist="38100" dir="2700000" algn="tl">
                    <a:srgbClr val="000000"/>
                  </a:outerShdw>
                </a:effectLst>
              </a:rPr>
              <a:t>OUTLINE</a:t>
            </a:r>
          </a:p>
        </p:txBody>
      </p:sp>
    </p:spTree>
    <p:extLst>
      <p:ext uri="{BB962C8B-B14F-4D97-AF65-F5344CB8AC3E}">
        <p14:creationId xmlns:p14="http://schemas.microsoft.com/office/powerpoint/2010/main" val="36502286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93459" y="1571611"/>
            <a:ext cx="10789213" cy="4267200"/>
          </a:xfrm>
        </p:spPr>
        <p:txBody>
          <a:bodyPr>
            <a:normAutofit/>
          </a:bodyPr>
          <a:lstStyle/>
          <a:p>
            <a:pPr>
              <a:buClr>
                <a:schemeClr val="bg2">
                  <a:lumMod val="20000"/>
                  <a:lumOff val="80000"/>
                </a:schemeClr>
              </a:buClr>
              <a:buFont typeface="Wingdings" pitchFamily="2" charset="2"/>
              <a:buChar char="q"/>
            </a:pPr>
            <a:r>
              <a:rPr lang="en-US" sz="3200" b="1" dirty="0">
                <a:effectLst>
                  <a:outerShdw blurRad="38100" dist="38100" dir="2700000" algn="tl">
                    <a:srgbClr val="000000"/>
                  </a:outerShdw>
                </a:effectLst>
                <a:latin typeface="Calibri" pitchFamily="34" charset="0"/>
              </a:rPr>
              <a:t> </a:t>
            </a:r>
            <a:r>
              <a:rPr lang="en-US" sz="3200" b="1" dirty="0">
                <a:solidFill>
                  <a:schemeClr val="bg1">
                    <a:lumMod val="85000"/>
                  </a:schemeClr>
                </a:solidFill>
                <a:effectLst>
                  <a:outerShdw blurRad="38100" dist="38100" dir="2700000" algn="tl">
                    <a:srgbClr val="000000"/>
                  </a:outerShdw>
                </a:effectLst>
              </a:rPr>
              <a:t>Motivation and introduction </a:t>
            </a:r>
          </a:p>
          <a:p>
            <a:pPr>
              <a:buClr>
                <a:schemeClr val="bg2">
                  <a:lumMod val="20000"/>
                  <a:lumOff val="80000"/>
                </a:schemeClr>
              </a:buClr>
              <a:buFont typeface="Wingdings" pitchFamily="2" charset="2"/>
              <a:buChar char="q"/>
            </a:pPr>
            <a:r>
              <a:rPr lang="en-US" sz="3200" b="1" dirty="0">
                <a:solidFill>
                  <a:schemeClr val="bg1">
                    <a:lumMod val="85000"/>
                  </a:schemeClr>
                </a:solidFill>
                <a:effectLst>
                  <a:outerShdw blurRad="38100" dist="38100" dir="2700000" algn="tl">
                    <a:srgbClr val="000000"/>
                  </a:outerShdw>
                </a:effectLst>
              </a:rPr>
              <a:t> Software application specification</a:t>
            </a:r>
          </a:p>
          <a:p>
            <a:pPr>
              <a:buClr>
                <a:schemeClr val="bg2">
                  <a:lumMod val="20000"/>
                  <a:lumOff val="80000"/>
                </a:schemeClr>
              </a:buClr>
              <a:buFont typeface="Wingdings" pitchFamily="2" charset="2"/>
              <a:buChar char="q"/>
            </a:pPr>
            <a:r>
              <a:rPr lang="en-US" sz="3200" b="1" dirty="0">
                <a:solidFill>
                  <a:schemeClr val="bg1">
                    <a:lumMod val="85000"/>
                  </a:schemeClr>
                </a:solidFill>
                <a:effectLst>
                  <a:outerShdw blurRad="38100" dist="38100" dir="2700000" algn="tl">
                    <a:srgbClr val="000000"/>
                  </a:outerShdw>
                </a:effectLst>
              </a:rPr>
              <a:t> Example of on-line questionnaire</a:t>
            </a:r>
          </a:p>
          <a:p>
            <a:pPr marL="534988" indent="-534988">
              <a:buClr>
                <a:schemeClr val="bg2">
                  <a:lumMod val="20000"/>
                  <a:lumOff val="80000"/>
                </a:schemeClr>
              </a:buClr>
              <a:buFont typeface="Wingdings" pitchFamily="2" charset="2"/>
              <a:buChar char="q"/>
            </a:pPr>
            <a:r>
              <a:rPr lang="en-US" sz="3200" b="1" dirty="0">
                <a:effectLst>
                  <a:outerShdw blurRad="38100" dist="38100" dir="2700000" algn="tl">
                    <a:srgbClr val="000000"/>
                  </a:outerShdw>
                </a:effectLst>
                <a:latin typeface="Calibri" pitchFamily="34" charset="0"/>
              </a:rPr>
              <a:t>Instead of conclusion - </a:t>
            </a:r>
            <a:r>
              <a:rPr lang="en-US" sz="3200" b="1" u="sng" dirty="0"/>
              <a:t>inputs and suggestions</a:t>
            </a:r>
            <a:endParaRPr lang="en-US" sz="3200" b="1" dirty="0">
              <a:effectLst>
                <a:outerShdw blurRad="38100" dist="38100" dir="2700000" algn="tl">
                  <a:srgbClr val="000000"/>
                </a:outerShdw>
              </a:effectLst>
              <a:latin typeface="Calibri" pitchFamily="34" charset="0"/>
            </a:endParaRPr>
          </a:p>
        </p:txBody>
      </p:sp>
      <p:sp>
        <p:nvSpPr>
          <p:cNvPr id="63491" name="Text Box 3"/>
          <p:cNvSpPr txBox="1">
            <a:spLocks noChangeArrowheads="1"/>
          </p:cNvSpPr>
          <p:nvPr/>
        </p:nvSpPr>
        <p:spPr bwMode="auto">
          <a:xfrm>
            <a:off x="4784726" y="396876"/>
            <a:ext cx="1662635" cy="5847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r>
              <a:rPr lang="hr-HR" sz="3200">
                <a:effectLst>
                  <a:outerShdw blurRad="38100" dist="38100" dir="2700000" algn="tl">
                    <a:srgbClr val="000000"/>
                  </a:outerShdw>
                </a:effectLst>
              </a:rPr>
              <a:t>OUTLINE</a:t>
            </a:r>
          </a:p>
        </p:txBody>
      </p:sp>
      <p:sp>
        <p:nvSpPr>
          <p:cNvPr id="4" name="Rectangle 3"/>
          <p:cNvSpPr/>
          <p:nvPr/>
        </p:nvSpPr>
        <p:spPr>
          <a:xfrm>
            <a:off x="1736724" y="4563543"/>
            <a:ext cx="9650144" cy="1384995"/>
          </a:xfrm>
          <a:prstGeom prst="rect">
            <a:avLst/>
          </a:prstGeom>
        </p:spPr>
        <p:txBody>
          <a:bodyPr wrap="square">
            <a:spAutoFit/>
          </a:bodyPr>
          <a:lstStyle/>
          <a:p>
            <a:pPr>
              <a:buClr>
                <a:schemeClr val="bg2">
                  <a:lumMod val="20000"/>
                  <a:lumOff val="80000"/>
                </a:schemeClr>
              </a:buClr>
            </a:pPr>
            <a:r>
              <a:rPr lang="en-US" sz="2800" b="1" u="sng" dirty="0">
                <a:effectLst>
                  <a:outerShdw blurRad="38100" dist="38100" dir="2700000" algn="tl">
                    <a:srgbClr val="000000"/>
                  </a:outerShdw>
                </a:effectLst>
                <a:latin typeface="Calibri" pitchFamily="34" charset="0"/>
              </a:rPr>
              <a:t>Please discuss with us about:</a:t>
            </a:r>
          </a:p>
          <a:p>
            <a:pPr>
              <a:buClr>
                <a:schemeClr val="bg2">
                  <a:lumMod val="20000"/>
                  <a:lumOff val="80000"/>
                </a:schemeClr>
              </a:buClr>
            </a:pPr>
            <a:r>
              <a:rPr lang="hr-HR" sz="2800" dirty="0">
                <a:latin typeface="Calibri" pitchFamily="34" charset="0"/>
              </a:rPr>
              <a:t>Predicted </a:t>
            </a:r>
            <a:r>
              <a:rPr lang="en-US" sz="2800" dirty="0">
                <a:latin typeface="Calibri" pitchFamily="34" charset="0"/>
              </a:rPr>
              <a:t>experiments and suggestions: </a:t>
            </a:r>
            <a:r>
              <a:rPr lang="en-US" sz="2800" u="sng" dirty="0">
                <a:effectLst>
                  <a:outerShdw blurRad="38100" dist="38100" dir="2700000" algn="tl">
                    <a:srgbClr val="000000"/>
                  </a:outerShdw>
                </a:effectLst>
                <a:latin typeface="Calibri" pitchFamily="34" charset="0"/>
                <a:hlinkClick r:id="rId2"/>
              </a:rPr>
              <a:t>Andreja.Gajovic@irb.hr</a:t>
            </a:r>
            <a:r>
              <a:rPr lang="en-US" sz="2800" u="sng" dirty="0">
                <a:effectLst>
                  <a:outerShdw blurRad="38100" dist="38100" dir="2700000" algn="tl">
                    <a:srgbClr val="000000"/>
                  </a:outerShdw>
                </a:effectLst>
                <a:latin typeface="Calibri" pitchFamily="34" charset="0"/>
              </a:rPr>
              <a:t> </a:t>
            </a:r>
          </a:p>
          <a:p>
            <a:pPr>
              <a:buClr>
                <a:schemeClr val="bg2">
                  <a:lumMod val="20000"/>
                  <a:lumOff val="80000"/>
                </a:schemeClr>
              </a:buClr>
            </a:pPr>
            <a:r>
              <a:rPr lang="en-US" sz="2800" dirty="0">
                <a:latin typeface="Calibri" pitchFamily="34" charset="0"/>
              </a:rPr>
              <a:t>Software solutions: </a:t>
            </a:r>
            <a:r>
              <a:rPr lang="hr-HR" sz="2800" u="sng" dirty="0">
                <a:effectLst>
                  <a:outerShdw blurRad="38100" dist="38100" dir="2700000" algn="tl">
                    <a:srgbClr val="000000"/>
                  </a:outerShdw>
                </a:effectLst>
                <a:latin typeface="Calibri" pitchFamily="34" charset="0"/>
                <a:hlinkClick r:id="rId3"/>
              </a:rPr>
              <a:t>Lovorka.Caja</a:t>
            </a:r>
            <a:r>
              <a:rPr lang="en-US" sz="2800" u="sng" dirty="0">
                <a:effectLst>
                  <a:outerShdw blurRad="38100" dist="38100" dir="2700000" algn="tl">
                    <a:srgbClr val="000000"/>
                  </a:outerShdw>
                </a:effectLst>
                <a:latin typeface="Calibri" pitchFamily="34" charset="0"/>
                <a:hlinkClick r:id="rId3"/>
              </a:rPr>
              <a:t>@irb.hr</a:t>
            </a:r>
            <a:r>
              <a:rPr lang="en-US" sz="2800" u="sng" dirty="0">
                <a:effectLst>
                  <a:outerShdw blurRad="38100" dist="38100" dir="2700000" algn="tl">
                    <a:srgbClr val="000000"/>
                  </a:outerShdw>
                </a:effectLst>
                <a:latin typeface="Calibri" pitchFamily="34" charset="0"/>
              </a:rPr>
              <a:t> </a:t>
            </a:r>
            <a:endParaRPr lang="en-US" sz="2800" dirty="0">
              <a:effectLst>
                <a:outerShdw blurRad="38100" dist="38100" dir="2700000" algn="tl">
                  <a:srgbClr val="000000"/>
                </a:outerShdw>
              </a:effectLst>
              <a:latin typeface="Calibri" pitchFamily="34" charset="0"/>
            </a:endParaRPr>
          </a:p>
        </p:txBody>
      </p:sp>
    </p:spTree>
    <p:extLst>
      <p:ext uri="{BB962C8B-B14F-4D97-AF65-F5344CB8AC3E}">
        <p14:creationId xmlns:p14="http://schemas.microsoft.com/office/powerpoint/2010/main" val="2564505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extBox 3"/>
          <p:cNvSpPr txBox="1"/>
          <p:nvPr/>
        </p:nvSpPr>
        <p:spPr>
          <a:xfrm>
            <a:off x="508955" y="2918194"/>
            <a:ext cx="11213222" cy="1015663"/>
          </a:xfrm>
          <a:prstGeom prst="rect">
            <a:avLst/>
          </a:prstGeom>
          <a:noFill/>
        </p:spPr>
        <p:txBody>
          <a:bodyPr wrap="square" rtlCol="0">
            <a:spAutoFit/>
          </a:bodyPr>
          <a:lstStyle/>
          <a:p>
            <a:pPr algn="ctr"/>
            <a:r>
              <a:rPr lang="hr-HR" sz="6000" dirty="0">
                <a:effectLst>
                  <a:outerShdw blurRad="50800" dist="38100" algn="l" rotWithShape="0">
                    <a:srgbClr val="C00000">
                      <a:alpha val="40000"/>
                    </a:srgbClr>
                  </a:outerShdw>
                </a:effectLst>
              </a:rPr>
              <a:t>Thank you for your attention!</a:t>
            </a:r>
          </a:p>
        </p:txBody>
      </p:sp>
    </p:spTree>
    <p:extLst>
      <p:ext uri="{BB962C8B-B14F-4D97-AF65-F5344CB8AC3E}">
        <p14:creationId xmlns:p14="http://schemas.microsoft.com/office/powerpoint/2010/main" val="21022115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extBox 3"/>
          <p:cNvSpPr txBox="1"/>
          <p:nvPr/>
        </p:nvSpPr>
        <p:spPr>
          <a:xfrm>
            <a:off x="508955" y="2918194"/>
            <a:ext cx="11213222" cy="1846659"/>
          </a:xfrm>
          <a:prstGeom prst="rect">
            <a:avLst/>
          </a:prstGeom>
          <a:noFill/>
        </p:spPr>
        <p:txBody>
          <a:bodyPr wrap="square" rtlCol="0">
            <a:spAutoFit/>
          </a:bodyPr>
          <a:lstStyle/>
          <a:p>
            <a:pPr algn="ctr"/>
            <a:r>
              <a:rPr lang="hr-HR" sz="6000" dirty="0">
                <a:effectLst>
                  <a:outerShdw blurRad="50800" dist="38100" algn="l" rotWithShape="0">
                    <a:srgbClr val="C00000">
                      <a:alpha val="40000"/>
                    </a:srgbClr>
                  </a:outerShdw>
                </a:effectLst>
              </a:rPr>
              <a:t>Thank you for your attention!</a:t>
            </a:r>
          </a:p>
          <a:p>
            <a:pPr algn="ctr"/>
            <a:r>
              <a:rPr lang="hr-HR" sz="5400" dirty="0">
                <a:effectLst>
                  <a:outerShdw blurRad="50800" dist="38100" algn="l" rotWithShape="0">
                    <a:srgbClr val="C00000">
                      <a:alpha val="40000"/>
                    </a:srgbClr>
                  </a:outerShdw>
                </a:effectLst>
              </a:rPr>
              <a:t>...and </a:t>
            </a:r>
            <a:r>
              <a:rPr lang="hr-HR" sz="5400" u="sng" dirty="0">
                <a:effectLst>
                  <a:outerShdw blurRad="50800" dist="38100" algn="l" rotWithShape="0">
                    <a:srgbClr val="C00000">
                      <a:alpha val="40000"/>
                    </a:srgbClr>
                  </a:outerShdw>
                </a:effectLst>
              </a:rPr>
              <a:t>input</a:t>
            </a:r>
            <a:r>
              <a:rPr lang="hr-HR" sz="5400" dirty="0">
                <a:effectLst>
                  <a:outerShdw blurRad="50800" dist="38100" algn="l" rotWithShape="0">
                    <a:srgbClr val="C00000">
                      <a:alpha val="40000"/>
                    </a:srgbClr>
                  </a:outerShdw>
                </a:effectLst>
              </a:rPr>
              <a:t> in the future weeks</a:t>
            </a:r>
          </a:p>
        </p:txBody>
      </p:sp>
    </p:spTree>
    <p:extLst>
      <p:ext uri="{BB962C8B-B14F-4D97-AF65-F5344CB8AC3E}">
        <p14:creationId xmlns:p14="http://schemas.microsoft.com/office/powerpoint/2010/main" val="29574444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68815" y="1354957"/>
            <a:ext cx="11923185" cy="5503043"/>
          </a:xfrm>
        </p:spPr>
        <p:txBody>
          <a:bodyPr>
            <a:normAutofit/>
          </a:bodyPr>
          <a:lstStyle/>
          <a:p>
            <a:pPr marL="444500" indent="-444500">
              <a:buClr>
                <a:schemeClr val="bg2">
                  <a:lumMod val="20000"/>
                  <a:lumOff val="80000"/>
                </a:schemeClr>
              </a:buClr>
              <a:buFont typeface="Wingdings" pitchFamily="2" charset="2"/>
              <a:buChar char="q"/>
              <a:tabLst>
                <a:tab pos="444500" algn="l"/>
              </a:tabLst>
            </a:pPr>
            <a:r>
              <a:rPr lang="en-US" sz="3200" b="1" dirty="0" smtClean="0">
                <a:effectLst>
                  <a:outerShdw blurRad="38100" dist="38100" dir="2700000" algn="tl">
                    <a:srgbClr val="000000"/>
                  </a:outerShdw>
                </a:effectLst>
                <a:latin typeface="Calibri" pitchFamily="34" charset="0"/>
              </a:rPr>
              <a:t> </a:t>
            </a:r>
            <a:r>
              <a:rPr lang="en-US" sz="3200" b="1" dirty="0" smtClean="0">
                <a:latin typeface="Calibri" pitchFamily="34" charset="0"/>
              </a:rPr>
              <a:t>IFMIF-DONES is an ESFRI facility so needs more visibility</a:t>
            </a:r>
          </a:p>
          <a:p>
            <a:pPr marL="627063" lvl="1" indent="-182563">
              <a:buClr>
                <a:schemeClr val="bg2">
                  <a:lumMod val="20000"/>
                  <a:lumOff val="80000"/>
                </a:schemeClr>
              </a:buClr>
              <a:buNone/>
              <a:tabLst>
                <a:tab pos="444500" algn="l"/>
              </a:tabLst>
            </a:pPr>
            <a:r>
              <a:rPr lang="en-US" sz="2800" dirty="0" smtClean="0">
                <a:latin typeface="Calibri" pitchFamily="34" charset="0"/>
              </a:rPr>
              <a:t>  Scientists from different fields of research from the whole EU and wider will be informed about DONES facility and its possible applications.</a:t>
            </a:r>
          </a:p>
          <a:p>
            <a:pPr marL="444500" indent="-444500">
              <a:buClr>
                <a:schemeClr val="bg2">
                  <a:lumMod val="20000"/>
                  <a:lumOff val="80000"/>
                </a:schemeClr>
              </a:buClr>
              <a:buFont typeface="Wingdings" pitchFamily="2" charset="2"/>
              <a:buChar char="q"/>
              <a:tabLst>
                <a:tab pos="444500" algn="l"/>
              </a:tabLst>
            </a:pPr>
            <a:r>
              <a:rPr lang="en-US" sz="3200" b="1" dirty="0" smtClean="0">
                <a:effectLst>
                  <a:outerShdw blurRad="38100" dist="38100" dir="2700000" algn="tl">
                    <a:srgbClr val="000000"/>
                  </a:outerShdw>
                </a:effectLst>
                <a:latin typeface="Calibri" pitchFamily="34" charset="0"/>
              </a:rPr>
              <a:t> </a:t>
            </a:r>
            <a:r>
              <a:rPr lang="en-US" sz="3200" b="1" dirty="0" smtClean="0"/>
              <a:t>The questionnaire will broaden the DONES users community   </a:t>
            </a:r>
          </a:p>
          <a:p>
            <a:pPr marL="627063" indent="-444500">
              <a:buClr>
                <a:schemeClr val="bg2">
                  <a:lumMod val="20000"/>
                  <a:lumOff val="80000"/>
                </a:schemeClr>
              </a:buClr>
              <a:buFont typeface="Wingdings" pitchFamily="2" charset="2"/>
              <a:buChar char="q"/>
              <a:tabLst>
                <a:tab pos="352425" algn="l"/>
                <a:tab pos="444500" algn="l"/>
              </a:tabLst>
            </a:pPr>
            <a:r>
              <a:rPr lang="en-US" dirty="0" smtClean="0">
                <a:latin typeface="Calibri" pitchFamily="34" charset="0"/>
              </a:rPr>
              <a:t>It will give surveyed scientists the possibilities to join the DONES users community in this phase, express interest to use DONES facility in the future and even to suggest or create new experiments.</a:t>
            </a:r>
          </a:p>
          <a:p>
            <a:pPr marL="444500" indent="-444500">
              <a:buClr>
                <a:schemeClr val="bg2">
                  <a:lumMod val="20000"/>
                  <a:lumOff val="80000"/>
                </a:schemeClr>
              </a:buClr>
              <a:buFont typeface="Wingdings" pitchFamily="2" charset="2"/>
              <a:buChar char="q"/>
              <a:tabLst>
                <a:tab pos="444500" algn="l"/>
              </a:tabLst>
            </a:pPr>
            <a:r>
              <a:rPr lang="en-US" sz="3200" b="1" dirty="0" smtClean="0">
                <a:effectLst>
                  <a:outerShdw blurRad="38100" dist="38100" dir="2700000" algn="tl">
                    <a:srgbClr val="000000"/>
                  </a:outerShdw>
                </a:effectLst>
                <a:latin typeface="Calibri" pitchFamily="34" charset="0"/>
              </a:rPr>
              <a:t> </a:t>
            </a:r>
            <a:r>
              <a:rPr lang="en-US" sz="3200" b="1" dirty="0" smtClean="0"/>
              <a:t>DONES users </a:t>
            </a:r>
            <a:r>
              <a:rPr lang="en-US" sz="3200" b="1" dirty="0" err="1" smtClean="0"/>
              <a:t>commitee</a:t>
            </a:r>
            <a:r>
              <a:rPr lang="en-US" sz="3200" b="1" dirty="0" smtClean="0"/>
              <a:t> will have insight in interest for use of facility including fusion-related experiments and complementary experiments, </a:t>
            </a:r>
            <a:r>
              <a:rPr lang="en-US" sz="3200" dirty="0" smtClean="0"/>
              <a:t>but also in Engineering and Technology interests</a:t>
            </a:r>
            <a:r>
              <a:rPr lang="en-US" sz="3200" b="1" dirty="0" smtClean="0"/>
              <a:t>    </a:t>
            </a:r>
            <a:endParaRPr lang="en-US" sz="3200" b="1" dirty="0"/>
          </a:p>
        </p:txBody>
      </p:sp>
      <p:sp>
        <p:nvSpPr>
          <p:cNvPr id="4" name="Text Box 3"/>
          <p:cNvSpPr txBox="1">
            <a:spLocks noChangeArrowheads="1"/>
          </p:cNvSpPr>
          <p:nvPr/>
        </p:nvSpPr>
        <p:spPr bwMode="auto">
          <a:xfrm>
            <a:off x="4639683" y="179312"/>
            <a:ext cx="2023118" cy="5847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r>
              <a:rPr lang="hr-HR" sz="3200" dirty="0">
                <a:effectLst>
                  <a:outerShdw blurRad="38100" dist="38100" dir="2700000" algn="tl">
                    <a:srgbClr val="000000"/>
                  </a:outerShdw>
                </a:effectLst>
              </a:rPr>
              <a:t>Motivation</a:t>
            </a:r>
          </a:p>
        </p:txBody>
      </p:sp>
    </p:spTree>
    <p:extLst>
      <p:ext uri="{BB962C8B-B14F-4D97-AF65-F5344CB8AC3E}">
        <p14:creationId xmlns:p14="http://schemas.microsoft.com/office/powerpoint/2010/main" val="14420250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56755" y="673162"/>
            <a:ext cx="12035245" cy="6273224"/>
          </a:xfrm>
        </p:spPr>
        <p:txBody>
          <a:bodyPr>
            <a:normAutofit/>
          </a:bodyPr>
          <a:lstStyle/>
          <a:p>
            <a:pPr marL="0" indent="0">
              <a:buClr>
                <a:schemeClr val="bg2">
                  <a:lumMod val="20000"/>
                  <a:lumOff val="80000"/>
                </a:schemeClr>
              </a:buClr>
              <a:buNone/>
            </a:pPr>
            <a:r>
              <a:rPr lang="hr-HR" sz="3200" b="1" dirty="0"/>
              <a:t>White Book on the Complementary Scientific Programme, </a:t>
            </a:r>
            <a:r>
              <a:rPr lang="hr-HR" dirty="0"/>
              <a:t>ed. A. May, M. N. Harakeh, M. Lewitowicz, A. Ibara, W. Korilas, Krakow, November 2016.</a:t>
            </a:r>
          </a:p>
          <a:p>
            <a:pPr marL="0" indent="0">
              <a:buNone/>
            </a:pPr>
            <a:endParaRPr lang="hr-HR" sz="1000" b="1" dirty="0"/>
          </a:p>
          <a:p>
            <a:pPr marL="0" indent="0">
              <a:buNone/>
            </a:pPr>
            <a:r>
              <a:rPr lang="hr-HR" sz="3200" b="1" dirty="0"/>
              <a:t>The DONES Complementary Experiments and the Users Community, Marek Lewitowicz</a:t>
            </a:r>
            <a:r>
              <a:rPr lang="hr-HR" b="1" dirty="0"/>
              <a:t>, </a:t>
            </a:r>
            <a:r>
              <a:rPr lang="en-US" dirty="0"/>
              <a:t>2</a:t>
            </a:r>
            <a:r>
              <a:rPr lang="en-US" baseline="30000" dirty="0"/>
              <a:t>nd</a:t>
            </a:r>
            <a:r>
              <a:rPr lang="en-US" dirty="0"/>
              <a:t> DONES </a:t>
            </a:r>
            <a:r>
              <a:rPr lang="en-US" dirty="0" err="1"/>
              <a:t>Xcitech</a:t>
            </a:r>
            <a:r>
              <a:rPr lang="en-US" dirty="0"/>
              <a:t> School, April 2024, Grenada, Spain</a:t>
            </a:r>
            <a:r>
              <a:rPr lang="hr-HR" dirty="0"/>
              <a:t>.</a:t>
            </a:r>
          </a:p>
          <a:p>
            <a:pPr marL="0" indent="0">
              <a:spcBef>
                <a:spcPts val="600"/>
              </a:spcBef>
              <a:buClr>
                <a:schemeClr val="bg2">
                  <a:lumMod val="20000"/>
                  <a:lumOff val="80000"/>
                </a:schemeClr>
              </a:buClr>
              <a:buNone/>
            </a:pPr>
            <a:endParaRPr lang="hr-HR" sz="1000" b="1" dirty="0"/>
          </a:p>
          <a:p>
            <a:pPr marL="0" indent="0">
              <a:spcBef>
                <a:spcPts val="600"/>
              </a:spcBef>
              <a:buClr>
                <a:schemeClr val="bg2">
                  <a:lumMod val="20000"/>
                  <a:lumOff val="80000"/>
                </a:schemeClr>
              </a:buClr>
              <a:buNone/>
            </a:pPr>
            <a:r>
              <a:rPr lang="es-ES" sz="3200" b="1" dirty="0"/>
              <a:t>D3.4-1</a:t>
            </a:r>
            <a:r>
              <a:rPr lang="hr-HR" sz="3200" b="1" dirty="0"/>
              <a:t> </a:t>
            </a:r>
            <a:r>
              <a:rPr lang="en-US" sz="3200" b="1" dirty="0"/>
              <a:t>Report on User Access Strategy for DONES</a:t>
            </a:r>
            <a:r>
              <a:rPr lang="hr-HR" sz="3200" b="1" dirty="0"/>
              <a:t> (2021)</a:t>
            </a:r>
          </a:p>
          <a:p>
            <a:pPr marL="0" indent="0">
              <a:spcBef>
                <a:spcPts val="600"/>
              </a:spcBef>
              <a:buNone/>
            </a:pPr>
            <a:r>
              <a:rPr lang="hr-HR" dirty="0"/>
              <a:t>T</a:t>
            </a:r>
            <a:r>
              <a:rPr lang="en-GB" dirty="0"/>
              <a:t>he scientific exploitation of DONES would be divided in three separate experimental programmes</a:t>
            </a:r>
            <a:r>
              <a:rPr lang="hr-HR" dirty="0"/>
              <a:t> (EPs)</a:t>
            </a:r>
            <a:r>
              <a:rPr lang="en-GB" dirty="0"/>
              <a:t>:</a:t>
            </a:r>
            <a:endParaRPr lang="hr-HR" dirty="0"/>
          </a:p>
          <a:p>
            <a:pPr lvl="0">
              <a:spcBef>
                <a:spcPts val="600"/>
              </a:spcBef>
            </a:pPr>
            <a:r>
              <a:rPr lang="en-GB" b="1" dirty="0"/>
              <a:t>EP.1</a:t>
            </a:r>
            <a:r>
              <a:rPr lang="en-GB" dirty="0"/>
              <a:t> 	An experimental program focused on </a:t>
            </a:r>
            <a:r>
              <a:rPr lang="en-GB" b="1" dirty="0"/>
              <a:t>high-priority fusion-related experiments</a:t>
            </a:r>
            <a:r>
              <a:rPr lang="en-GB" dirty="0"/>
              <a:t> i.e. irradiation campaigns of fusion materials’ samples;</a:t>
            </a:r>
            <a:endParaRPr lang="hr-HR" dirty="0"/>
          </a:p>
          <a:p>
            <a:pPr lvl="0">
              <a:spcBef>
                <a:spcPts val="600"/>
              </a:spcBef>
            </a:pPr>
            <a:r>
              <a:rPr lang="en-GB" b="1" dirty="0"/>
              <a:t>EP.2</a:t>
            </a:r>
            <a:r>
              <a:rPr lang="en-GB" dirty="0"/>
              <a:t> 	An experimental program focused on </a:t>
            </a:r>
            <a:r>
              <a:rPr lang="en-GB" b="1" dirty="0"/>
              <a:t>other fusion-related experiments</a:t>
            </a:r>
            <a:r>
              <a:rPr lang="en-GB" dirty="0"/>
              <a:t>;</a:t>
            </a:r>
            <a:endParaRPr lang="hr-HR" dirty="0"/>
          </a:p>
          <a:p>
            <a:pPr lvl="0">
              <a:spcBef>
                <a:spcPts val="600"/>
              </a:spcBef>
            </a:pPr>
            <a:r>
              <a:rPr lang="en-GB" b="1" dirty="0"/>
              <a:t>EP.3</a:t>
            </a:r>
            <a:r>
              <a:rPr lang="en-GB" dirty="0"/>
              <a:t> 	An experimental program focused on so called </a:t>
            </a:r>
            <a:r>
              <a:rPr lang="en-GB" b="1" dirty="0"/>
              <a:t>Complementary Research activity</a:t>
            </a:r>
            <a:r>
              <a:rPr lang="en-GB" dirty="0"/>
              <a:t>, i.e. experiments related to research fields out of fusion.</a:t>
            </a:r>
          </a:p>
        </p:txBody>
      </p:sp>
      <p:sp>
        <p:nvSpPr>
          <p:cNvPr id="63491" name="Text Box 3"/>
          <p:cNvSpPr txBox="1">
            <a:spLocks noChangeArrowheads="1"/>
          </p:cNvSpPr>
          <p:nvPr/>
        </p:nvSpPr>
        <p:spPr bwMode="auto">
          <a:xfrm>
            <a:off x="3415459" y="0"/>
            <a:ext cx="4821000" cy="5847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r>
              <a:rPr lang="hr-HR" sz="3200" dirty="0">
                <a:effectLst>
                  <a:outerShdw blurRad="38100" dist="38100" dir="2700000" algn="tl">
                    <a:srgbClr val="000000"/>
                  </a:outerShdw>
                </a:effectLst>
              </a:rPr>
              <a:t>Introduction - </a:t>
            </a:r>
            <a:r>
              <a:rPr lang="hr-HR" sz="3200" b="1" dirty="0"/>
              <a:t>DOCUMENTS</a:t>
            </a:r>
            <a:endParaRPr lang="hr-HR" sz="3200" dirty="0">
              <a:effectLst>
                <a:outerShdw blurRad="38100" dist="38100" dir="2700000" algn="tl">
                  <a:srgbClr val="000000"/>
                </a:outerShdw>
              </a:effectLst>
            </a:endParaRPr>
          </a:p>
        </p:txBody>
      </p:sp>
    </p:spTree>
    <p:extLst>
      <p:ext uri="{BB962C8B-B14F-4D97-AF65-F5344CB8AC3E}">
        <p14:creationId xmlns:p14="http://schemas.microsoft.com/office/powerpoint/2010/main" val="38189655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96266" y="853486"/>
            <a:ext cx="11886404" cy="5649072"/>
          </a:xfrm>
        </p:spPr>
        <p:txBody>
          <a:bodyPr>
            <a:normAutofit/>
          </a:bodyPr>
          <a:lstStyle/>
          <a:p>
            <a:pPr marL="0" indent="0">
              <a:buClr>
                <a:schemeClr val="bg2">
                  <a:lumMod val="20000"/>
                  <a:lumOff val="80000"/>
                </a:schemeClr>
              </a:buClr>
              <a:buNone/>
            </a:pPr>
            <a:r>
              <a:rPr lang="en-US" sz="3200" b="1" u="sng" dirty="0"/>
              <a:t>Periodic Technical Report</a:t>
            </a:r>
            <a:r>
              <a:rPr lang="hr-HR" sz="3200" b="1" u="sng" dirty="0"/>
              <a:t>, </a:t>
            </a:r>
            <a:r>
              <a:rPr lang="en-US" sz="3200" b="1" u="sng" dirty="0"/>
              <a:t>Part B</a:t>
            </a:r>
            <a:r>
              <a:rPr lang="hr-HR" sz="3200" b="1" u="sng" dirty="0"/>
              <a:t> </a:t>
            </a:r>
            <a:r>
              <a:rPr lang="hr-HR" dirty="0"/>
              <a:t>(</a:t>
            </a:r>
            <a:r>
              <a:rPr lang="en-GB" dirty="0"/>
              <a:t>01/10/2019 to 01/04/2021</a:t>
            </a:r>
            <a:r>
              <a:rPr lang="hr-HR" dirty="0"/>
              <a:t>)</a:t>
            </a:r>
            <a:endParaRPr lang="en-US" b="1" dirty="0"/>
          </a:p>
          <a:p>
            <a:pPr marL="0" indent="0" algn="ctr">
              <a:buClr>
                <a:schemeClr val="bg2">
                  <a:lumMod val="20000"/>
                  <a:lumOff val="80000"/>
                </a:schemeClr>
              </a:buClr>
              <a:buNone/>
            </a:pPr>
            <a:r>
              <a:rPr lang="en-GB" sz="3200" b="1" dirty="0"/>
              <a:t>W</a:t>
            </a:r>
            <a:r>
              <a:rPr lang="hr-HR" sz="3200" b="1" dirty="0"/>
              <a:t>P </a:t>
            </a:r>
            <a:r>
              <a:rPr lang="en-GB" sz="3200" b="1" dirty="0"/>
              <a:t>8 Other complementary experiments and Upgradeability </a:t>
            </a:r>
            <a:endParaRPr lang="hr-HR" sz="3200" b="1" dirty="0"/>
          </a:p>
          <a:p>
            <a:pPr>
              <a:buClr>
                <a:schemeClr val="bg2">
                  <a:lumMod val="20000"/>
                  <a:lumOff val="80000"/>
                </a:schemeClr>
              </a:buClr>
              <a:buFont typeface="Wingdings" pitchFamily="2" charset="2"/>
              <a:buChar char="q"/>
            </a:pPr>
            <a:r>
              <a:rPr lang="en-GB" i="1" u="sng" dirty="0"/>
              <a:t>Task 8.1 Other complementary experiments using neutrons </a:t>
            </a:r>
            <a:endParaRPr lang="hr-HR" i="1" u="sng" dirty="0"/>
          </a:p>
          <a:p>
            <a:pPr>
              <a:buClr>
                <a:schemeClr val="bg2">
                  <a:lumMod val="20000"/>
                  <a:lumOff val="80000"/>
                </a:schemeClr>
              </a:buClr>
              <a:buFont typeface="Wingdings" pitchFamily="2" charset="2"/>
              <a:buChar char="q"/>
            </a:pPr>
            <a:r>
              <a:rPr lang="hr-HR" sz="2400" dirty="0"/>
              <a:t>-</a:t>
            </a:r>
            <a:r>
              <a:rPr lang="en-GB" sz="2400" dirty="0"/>
              <a:t>experiments that can take place in room R160 adjacent to the test cell</a:t>
            </a:r>
            <a:endParaRPr lang="hr-HR" sz="2400" dirty="0"/>
          </a:p>
          <a:p>
            <a:pPr marL="0" indent="0">
              <a:buClr>
                <a:schemeClr val="bg2">
                  <a:lumMod val="20000"/>
                  <a:lumOff val="80000"/>
                </a:schemeClr>
              </a:buClr>
              <a:buNone/>
            </a:pPr>
            <a:r>
              <a:rPr lang="hr-HR" sz="2400" dirty="0"/>
              <a:t>Without moderator: the n</a:t>
            </a:r>
            <a:r>
              <a:rPr lang="en-GB" sz="2400" dirty="0" err="1"/>
              <a:t>eutrons</a:t>
            </a:r>
            <a:r>
              <a:rPr lang="en-GB" sz="2400" dirty="0"/>
              <a:t> with kinetic energy </a:t>
            </a:r>
            <a:r>
              <a:rPr lang="hr-HR" sz="2400" dirty="0"/>
              <a:t>&gt;</a:t>
            </a:r>
            <a:r>
              <a:rPr lang="en-GB" sz="2400" dirty="0"/>
              <a:t>1 MeV (10 MeV). At the entrance of room R160 the flux 1.67 10</a:t>
            </a:r>
            <a:r>
              <a:rPr lang="en-GB" sz="2400" baseline="30000" dirty="0"/>
              <a:t>10 </a:t>
            </a:r>
            <a:r>
              <a:rPr lang="en-GB" sz="2400" dirty="0"/>
              <a:t>n/cm</a:t>
            </a:r>
            <a:r>
              <a:rPr lang="en-GB" sz="2400" baseline="30000" dirty="0"/>
              <a:t>2</a:t>
            </a:r>
            <a:r>
              <a:rPr lang="en-GB" sz="2400" dirty="0"/>
              <a:t>/s.</a:t>
            </a:r>
            <a:endParaRPr lang="hr-HR" sz="2400" dirty="0"/>
          </a:p>
          <a:p>
            <a:pPr marL="0" indent="0">
              <a:buClr>
                <a:schemeClr val="bg2">
                  <a:lumMod val="20000"/>
                  <a:lumOff val="80000"/>
                </a:schemeClr>
              </a:buClr>
              <a:buNone/>
            </a:pPr>
            <a:r>
              <a:rPr lang="hr-HR" sz="2400" dirty="0"/>
              <a:t>With </a:t>
            </a:r>
            <a:r>
              <a:rPr lang="en-GB" sz="2400" dirty="0"/>
              <a:t>moderator placed at the entrance of room R1</a:t>
            </a:r>
            <a:r>
              <a:rPr lang="hr-HR" sz="2400" dirty="0"/>
              <a:t>: </a:t>
            </a:r>
            <a:r>
              <a:rPr lang="en-GB" sz="2400" dirty="0"/>
              <a:t>kinetic energies </a:t>
            </a:r>
            <a:r>
              <a:rPr lang="hr-HR" sz="2400" dirty="0"/>
              <a:t>&lt;</a:t>
            </a:r>
            <a:r>
              <a:rPr lang="en-GB" sz="2400" dirty="0"/>
              <a:t>400 </a:t>
            </a:r>
            <a:r>
              <a:rPr lang="en-GB" sz="2400" dirty="0" err="1"/>
              <a:t>meV</a:t>
            </a:r>
            <a:r>
              <a:rPr lang="hr-HR" sz="2400" dirty="0"/>
              <a:t>, </a:t>
            </a:r>
            <a:r>
              <a:rPr lang="en-GB" sz="2400" dirty="0"/>
              <a:t>fluxes of about 9. 10</a:t>
            </a:r>
            <a:r>
              <a:rPr lang="en-GB" sz="2400" baseline="30000" dirty="0"/>
              <a:t>6</a:t>
            </a:r>
            <a:r>
              <a:rPr lang="en-GB" sz="2400" dirty="0"/>
              <a:t> n/cm</a:t>
            </a:r>
            <a:r>
              <a:rPr lang="en-GB" sz="2400" baseline="30000" dirty="0"/>
              <a:t>2</a:t>
            </a:r>
            <a:r>
              <a:rPr lang="en-GB" sz="2400" dirty="0"/>
              <a:t>/s</a:t>
            </a:r>
            <a:r>
              <a:rPr lang="hr-HR" sz="2400" dirty="0"/>
              <a:t>.</a:t>
            </a:r>
          </a:p>
          <a:p>
            <a:pPr marL="361950" indent="0">
              <a:buClr>
                <a:schemeClr val="bg2">
                  <a:lumMod val="20000"/>
                  <a:lumOff val="80000"/>
                </a:schemeClr>
              </a:buClr>
              <a:buNone/>
            </a:pPr>
            <a:r>
              <a:rPr lang="en-GB" i="1" u="sng" dirty="0"/>
              <a:t>Task 8.2 Other complementary experiments using deuterons</a:t>
            </a:r>
            <a:endParaRPr lang="hr-HR" i="1" u="sng" dirty="0"/>
          </a:p>
          <a:p>
            <a:pPr marL="0" indent="0">
              <a:buClr>
                <a:schemeClr val="bg2">
                  <a:lumMod val="20000"/>
                  <a:lumOff val="80000"/>
                </a:schemeClr>
              </a:buClr>
              <a:buNone/>
            </a:pPr>
            <a:r>
              <a:rPr lang="en-GB" sz="2400" dirty="0"/>
              <a:t>Measurements that could be conducted with a pulsed deuteron beam of 40</a:t>
            </a:r>
            <a:r>
              <a:rPr lang="hr-HR" sz="2400" dirty="0"/>
              <a:t> M</a:t>
            </a:r>
            <a:r>
              <a:rPr lang="en-GB" sz="2400" dirty="0"/>
              <a:t>eV or pulsed neutron beam produced in deuteron-induced reactions</a:t>
            </a:r>
            <a:r>
              <a:rPr lang="hr-HR" sz="2400" dirty="0"/>
              <a:t> in room R026.</a:t>
            </a:r>
            <a:endParaRPr lang="hr-HR" sz="2400" b="1" i="1" u="sng" dirty="0"/>
          </a:p>
        </p:txBody>
      </p:sp>
      <p:sp>
        <p:nvSpPr>
          <p:cNvPr id="4" name="Text Box 3"/>
          <p:cNvSpPr txBox="1">
            <a:spLocks noChangeArrowheads="1"/>
          </p:cNvSpPr>
          <p:nvPr/>
        </p:nvSpPr>
        <p:spPr bwMode="auto">
          <a:xfrm>
            <a:off x="3415459" y="0"/>
            <a:ext cx="4821000" cy="5847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r>
              <a:rPr lang="hr-HR" sz="3200" dirty="0">
                <a:effectLst>
                  <a:outerShdw blurRad="38100" dist="38100" dir="2700000" algn="tl">
                    <a:srgbClr val="000000"/>
                  </a:outerShdw>
                </a:effectLst>
              </a:rPr>
              <a:t>Introduction - </a:t>
            </a:r>
            <a:r>
              <a:rPr lang="hr-HR" sz="3200" b="1" dirty="0"/>
              <a:t>DOCUMENTS</a:t>
            </a:r>
            <a:endParaRPr lang="hr-HR" sz="3200" dirty="0">
              <a:effectLst>
                <a:outerShdw blurRad="38100" dist="38100" dir="2700000" algn="tl">
                  <a:srgbClr val="000000"/>
                </a:outerShdw>
              </a:effectLst>
            </a:endParaRPr>
          </a:p>
        </p:txBody>
      </p:sp>
      <p:sp>
        <p:nvSpPr>
          <p:cNvPr id="6" name="Rectangle 5"/>
          <p:cNvSpPr/>
          <p:nvPr/>
        </p:nvSpPr>
        <p:spPr>
          <a:xfrm>
            <a:off x="0" y="5917783"/>
            <a:ext cx="11978640" cy="584775"/>
          </a:xfrm>
          <a:prstGeom prst="rect">
            <a:avLst/>
          </a:prstGeom>
        </p:spPr>
        <p:txBody>
          <a:bodyPr wrap="square">
            <a:spAutoFit/>
          </a:bodyPr>
          <a:lstStyle/>
          <a:p>
            <a:pPr lvl="0"/>
            <a:r>
              <a:rPr lang="hr-HR" sz="3200" b="1" dirty="0"/>
              <a:t>+ Our proposal (M. Hojić): </a:t>
            </a:r>
            <a:r>
              <a:rPr lang="en-US" sz="2800" dirty="0"/>
              <a:t>Engineering and Technology (Technology Hub</a:t>
            </a:r>
            <a:r>
              <a:rPr lang="hr-HR" sz="2800" dirty="0"/>
              <a:t>)</a:t>
            </a:r>
            <a:endParaRPr lang="hr-HR" sz="2800" b="1" dirty="0"/>
          </a:p>
        </p:txBody>
      </p:sp>
    </p:spTree>
    <p:extLst>
      <p:ext uri="{BB962C8B-B14F-4D97-AF65-F5344CB8AC3E}">
        <p14:creationId xmlns:p14="http://schemas.microsoft.com/office/powerpoint/2010/main" val="10717573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3484588931"/>
              </p:ext>
            </p:extLst>
          </p:nvPr>
        </p:nvGraphicFramePr>
        <p:xfrm>
          <a:off x="-42893" y="12192"/>
          <a:ext cx="12167837" cy="6856291"/>
        </p:xfrm>
        <a:graphic>
          <a:graphicData uri="http://schemas.openxmlformats.org/presentationml/2006/ole">
            <mc:AlternateContent xmlns:mc="http://schemas.openxmlformats.org/markup-compatibility/2006">
              <mc:Choice xmlns:v="urn:schemas-microsoft-com:vml" Requires="v">
                <p:oleObj spid="_x0000_s1028" name="Image" r:id="rId3" imgW="18689785" imgH="10533888" progId="Photoshop.Image.13">
                  <p:embed/>
                </p:oleObj>
              </mc:Choice>
              <mc:Fallback>
                <p:oleObj name="Image" r:id="rId3" imgW="18689785" imgH="10533888" progId="Photoshop.Image.13">
                  <p:embed/>
                  <p:pic>
                    <p:nvPicPr>
                      <p:cNvPr id="0" name=""/>
                      <p:cNvPicPr/>
                      <p:nvPr/>
                    </p:nvPicPr>
                    <p:blipFill>
                      <a:blip r:embed="rId4"/>
                      <a:stretch>
                        <a:fillRect/>
                      </a:stretch>
                    </p:blipFill>
                    <p:spPr>
                      <a:xfrm>
                        <a:off x="-42893" y="12192"/>
                        <a:ext cx="12167837" cy="6856291"/>
                      </a:xfrm>
                      <a:prstGeom prst="rect">
                        <a:avLst/>
                      </a:prstGeom>
                    </p:spPr>
                  </p:pic>
                </p:oleObj>
              </mc:Fallback>
            </mc:AlternateContent>
          </a:graphicData>
        </a:graphic>
      </p:graphicFrame>
      <p:sp>
        <p:nvSpPr>
          <p:cNvPr id="4" name="Rectangle 3"/>
          <p:cNvSpPr/>
          <p:nvPr/>
        </p:nvSpPr>
        <p:spPr>
          <a:xfrm>
            <a:off x="7855156" y="6006602"/>
            <a:ext cx="4205321" cy="738664"/>
          </a:xfrm>
          <a:prstGeom prst="rect">
            <a:avLst/>
          </a:prstGeom>
          <a:solidFill>
            <a:schemeClr val="bg1"/>
          </a:solidFill>
          <a:ln>
            <a:solidFill>
              <a:schemeClr val="tx1"/>
            </a:solidFill>
          </a:ln>
        </p:spPr>
        <p:txBody>
          <a:bodyPr wrap="square">
            <a:spAutoFit/>
          </a:bodyPr>
          <a:lstStyle/>
          <a:p>
            <a:pPr algn="just"/>
            <a:r>
              <a:rPr lang="hr-HR" sz="1400" b="1" i="1" dirty="0"/>
              <a:t>The DONES Complementary Experiments and the Users Community, M. Lewitowicz, </a:t>
            </a:r>
            <a:r>
              <a:rPr lang="en-US" sz="1400" i="1" dirty="0"/>
              <a:t>2</a:t>
            </a:r>
            <a:r>
              <a:rPr lang="en-US" sz="1400" i="1" baseline="30000" dirty="0"/>
              <a:t>nd</a:t>
            </a:r>
            <a:r>
              <a:rPr lang="en-US" sz="1400" i="1" dirty="0"/>
              <a:t> DONES </a:t>
            </a:r>
            <a:r>
              <a:rPr lang="en-US" sz="1400" i="1" dirty="0" err="1"/>
              <a:t>Xcitech</a:t>
            </a:r>
            <a:r>
              <a:rPr lang="en-US" sz="1400" i="1" dirty="0"/>
              <a:t> School, April 2024, Grenada, Spain</a:t>
            </a:r>
            <a:r>
              <a:rPr lang="hr-HR" sz="1400" i="1" dirty="0"/>
              <a:t>.</a:t>
            </a:r>
          </a:p>
        </p:txBody>
      </p:sp>
    </p:spTree>
    <p:extLst>
      <p:ext uri="{BB962C8B-B14F-4D97-AF65-F5344CB8AC3E}">
        <p14:creationId xmlns:p14="http://schemas.microsoft.com/office/powerpoint/2010/main" val="35682785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93459" y="1571611"/>
            <a:ext cx="10789213" cy="4267200"/>
          </a:xfrm>
        </p:spPr>
        <p:txBody>
          <a:bodyPr>
            <a:normAutofit/>
          </a:bodyPr>
          <a:lstStyle/>
          <a:p>
            <a:pPr>
              <a:buClr>
                <a:schemeClr val="bg2">
                  <a:lumMod val="20000"/>
                  <a:lumOff val="80000"/>
                </a:schemeClr>
              </a:buClr>
              <a:buFont typeface="Wingdings" pitchFamily="2" charset="2"/>
              <a:buChar char="q"/>
            </a:pPr>
            <a:r>
              <a:rPr lang="en-US" sz="3200" b="1" dirty="0">
                <a:solidFill>
                  <a:schemeClr val="bg1">
                    <a:lumMod val="95000"/>
                  </a:schemeClr>
                </a:solidFill>
                <a:effectLst>
                  <a:outerShdw blurRad="38100" dist="38100" dir="2700000" algn="tl">
                    <a:srgbClr val="000000"/>
                  </a:outerShdw>
                </a:effectLst>
                <a:latin typeface="Calibri" pitchFamily="34" charset="0"/>
              </a:rPr>
              <a:t> </a:t>
            </a:r>
            <a:r>
              <a:rPr lang="en-US" sz="3200" b="1" dirty="0">
                <a:solidFill>
                  <a:schemeClr val="bg1">
                    <a:lumMod val="95000"/>
                  </a:schemeClr>
                </a:solidFill>
                <a:effectLst>
                  <a:outerShdw blurRad="38100" dist="38100" dir="2700000" algn="tl">
                    <a:srgbClr val="000000"/>
                  </a:outerShdw>
                </a:effectLst>
              </a:rPr>
              <a:t>Motivation and introduction </a:t>
            </a:r>
          </a:p>
          <a:p>
            <a:pPr>
              <a:buClr>
                <a:schemeClr val="bg2">
                  <a:lumMod val="20000"/>
                  <a:lumOff val="80000"/>
                </a:schemeClr>
              </a:buClr>
              <a:buFont typeface="Wingdings" pitchFamily="2" charset="2"/>
              <a:buChar char="q"/>
            </a:pPr>
            <a:r>
              <a:rPr lang="en-US" sz="3200" b="1" dirty="0">
                <a:effectLst>
                  <a:outerShdw blurRad="38100" dist="38100" dir="2700000" algn="tl">
                    <a:srgbClr val="000000"/>
                  </a:outerShdw>
                </a:effectLst>
              </a:rPr>
              <a:t> Software application specification</a:t>
            </a:r>
          </a:p>
          <a:p>
            <a:pPr>
              <a:buClr>
                <a:schemeClr val="bg2">
                  <a:lumMod val="20000"/>
                  <a:lumOff val="80000"/>
                </a:schemeClr>
              </a:buClr>
              <a:buFont typeface="Wingdings" pitchFamily="2" charset="2"/>
              <a:buChar char="q"/>
            </a:pPr>
            <a:r>
              <a:rPr lang="en-US" sz="3200" b="1" dirty="0">
                <a:effectLst>
                  <a:outerShdw blurRad="38100" dist="38100" dir="2700000" algn="tl">
                    <a:srgbClr val="000000"/>
                  </a:outerShdw>
                </a:effectLst>
              </a:rPr>
              <a:t> </a:t>
            </a:r>
            <a:r>
              <a:rPr lang="en-US" sz="3200" b="1" dirty="0">
                <a:solidFill>
                  <a:schemeClr val="bg1">
                    <a:lumMod val="95000"/>
                  </a:schemeClr>
                </a:solidFill>
                <a:effectLst>
                  <a:outerShdw blurRad="38100" dist="38100" dir="2700000" algn="tl">
                    <a:srgbClr val="000000"/>
                  </a:outerShdw>
                </a:effectLst>
              </a:rPr>
              <a:t>Example of on-line questionnaire</a:t>
            </a:r>
          </a:p>
          <a:p>
            <a:pPr marL="534988" indent="-534988">
              <a:buClr>
                <a:schemeClr val="bg2">
                  <a:lumMod val="20000"/>
                  <a:lumOff val="80000"/>
                </a:schemeClr>
              </a:buClr>
              <a:buFont typeface="Wingdings" pitchFamily="2" charset="2"/>
              <a:buChar char="q"/>
            </a:pPr>
            <a:r>
              <a:rPr lang="en-US" sz="3200" b="1" dirty="0">
                <a:solidFill>
                  <a:schemeClr val="bg1">
                    <a:lumMod val="95000"/>
                  </a:schemeClr>
                </a:solidFill>
                <a:effectLst>
                  <a:outerShdw blurRad="38100" dist="38100" dir="2700000" algn="tl">
                    <a:srgbClr val="000000"/>
                  </a:outerShdw>
                </a:effectLst>
                <a:latin typeface="Calibri" pitchFamily="34" charset="0"/>
              </a:rPr>
              <a:t>Instead of conclusion - </a:t>
            </a:r>
            <a:r>
              <a:rPr lang="en-US" sz="3200" b="1" u="sng" dirty="0">
                <a:solidFill>
                  <a:schemeClr val="bg1">
                    <a:lumMod val="95000"/>
                  </a:schemeClr>
                </a:solidFill>
              </a:rPr>
              <a:t>inputs and suggestions</a:t>
            </a:r>
            <a:endParaRPr lang="en-US" sz="3200" b="1" dirty="0">
              <a:solidFill>
                <a:schemeClr val="bg1">
                  <a:lumMod val="95000"/>
                </a:schemeClr>
              </a:solidFill>
              <a:effectLst>
                <a:outerShdw blurRad="38100" dist="38100" dir="2700000" algn="tl">
                  <a:srgbClr val="000000"/>
                </a:outerShdw>
              </a:effectLst>
              <a:latin typeface="Calibri" pitchFamily="34" charset="0"/>
            </a:endParaRPr>
          </a:p>
        </p:txBody>
      </p:sp>
      <p:sp>
        <p:nvSpPr>
          <p:cNvPr id="63491" name="Text Box 3"/>
          <p:cNvSpPr txBox="1">
            <a:spLocks noChangeArrowheads="1"/>
          </p:cNvSpPr>
          <p:nvPr/>
        </p:nvSpPr>
        <p:spPr bwMode="auto">
          <a:xfrm>
            <a:off x="4784726" y="396876"/>
            <a:ext cx="1662635" cy="5847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r>
              <a:rPr lang="hr-HR" sz="3200">
                <a:effectLst>
                  <a:outerShdw blurRad="38100" dist="38100" dir="2700000" algn="tl">
                    <a:srgbClr val="000000"/>
                  </a:outerShdw>
                </a:effectLst>
              </a:rPr>
              <a:t>OUTLINE</a:t>
            </a:r>
          </a:p>
        </p:txBody>
      </p:sp>
    </p:spTree>
    <p:extLst>
      <p:ext uri="{BB962C8B-B14F-4D97-AF65-F5344CB8AC3E}">
        <p14:creationId xmlns:p14="http://schemas.microsoft.com/office/powerpoint/2010/main" val="34100707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TextShape 2"/>
          <p:cNvSpPr txBox="1"/>
          <p:nvPr/>
        </p:nvSpPr>
        <p:spPr>
          <a:xfrm>
            <a:off x="1287863" y="1484097"/>
            <a:ext cx="9338548" cy="4158524"/>
          </a:xfrm>
          <a:prstGeom prst="rect">
            <a:avLst/>
          </a:prstGeom>
          <a:noFill/>
          <a:ln>
            <a:noFill/>
          </a:ln>
        </p:spPr>
        <p:txBody>
          <a:bodyPr>
            <a:noAutofit/>
          </a:bodyPr>
          <a:lstStyle/>
          <a:p>
            <a:pPr marL="457200" indent="-457200" algn="just">
              <a:spcBef>
                <a:spcPts val="479"/>
              </a:spcBef>
              <a:buFont typeface="Wingdings" panose="05000000000000000000" pitchFamily="2" charset="2"/>
              <a:buChar char="q"/>
            </a:pPr>
            <a:r>
              <a:rPr lang="en-US" sz="2600" spc="-1" dirty="0" smtClean="0">
                <a:latin typeface="Arial"/>
              </a:rPr>
              <a:t>Draft forms are built using the </a:t>
            </a:r>
            <a:r>
              <a:rPr lang="en-US" sz="2600" spc="-1" dirty="0" err="1" smtClean="0">
                <a:latin typeface="Arial"/>
              </a:rPr>
              <a:t>Limesurvey</a:t>
            </a:r>
            <a:r>
              <a:rPr lang="en-US" sz="2600" spc="-1" dirty="0" smtClean="0">
                <a:latin typeface="Arial"/>
              </a:rPr>
              <a:t> software. </a:t>
            </a:r>
          </a:p>
          <a:p>
            <a:pPr marL="457200" indent="-457200" algn="just">
              <a:spcBef>
                <a:spcPts val="479"/>
              </a:spcBef>
              <a:buFont typeface="Wingdings" panose="05000000000000000000" pitchFamily="2" charset="2"/>
              <a:buChar char="q"/>
            </a:pPr>
            <a:endParaRPr lang="en-US" sz="2600" spc="-1" dirty="0" smtClean="0">
              <a:latin typeface="Arial"/>
            </a:endParaRPr>
          </a:p>
          <a:p>
            <a:pPr marL="457200" indent="-457200" algn="just">
              <a:spcBef>
                <a:spcPts val="479"/>
              </a:spcBef>
              <a:buFont typeface="Wingdings" panose="05000000000000000000" pitchFamily="2" charset="2"/>
              <a:buChar char="q"/>
            </a:pPr>
            <a:r>
              <a:rPr lang="en-US" sz="2600" spc="-1" dirty="0" smtClean="0">
                <a:latin typeface="Arial"/>
              </a:rPr>
              <a:t>In the first period the answers of potential users will be saved in a data base and periodically exported to Google drive which will be visible to the members of DONES user committee.</a:t>
            </a:r>
          </a:p>
          <a:p>
            <a:pPr algn="just">
              <a:spcBef>
                <a:spcPts val="479"/>
              </a:spcBef>
            </a:pPr>
            <a:r>
              <a:rPr lang="en-US" sz="2600" spc="-1" dirty="0" smtClean="0">
                <a:latin typeface="Arial"/>
              </a:rPr>
              <a:t> </a:t>
            </a:r>
          </a:p>
          <a:p>
            <a:pPr marL="457200" indent="-457200" algn="just">
              <a:spcBef>
                <a:spcPts val="479"/>
              </a:spcBef>
              <a:buFont typeface="Wingdings" panose="05000000000000000000" pitchFamily="2" charset="2"/>
              <a:buChar char="q"/>
            </a:pPr>
            <a:r>
              <a:rPr lang="en-US" sz="2600" spc="-1" dirty="0" smtClean="0">
                <a:latin typeface="Arial"/>
              </a:rPr>
              <a:t>In the future period, custom web application can be built using standard open source tools.</a:t>
            </a:r>
          </a:p>
          <a:p>
            <a:pPr marL="457200" indent="-457200" algn="just">
              <a:spcBef>
                <a:spcPts val="479"/>
              </a:spcBef>
              <a:buFont typeface="Wingdings" panose="05000000000000000000" pitchFamily="2" charset="2"/>
              <a:buChar char="q"/>
            </a:pPr>
            <a:endParaRPr lang="en-US" sz="2600" spc="-1" dirty="0" smtClean="0">
              <a:latin typeface="Arial"/>
            </a:endParaRPr>
          </a:p>
          <a:p>
            <a:pPr algn="just">
              <a:spcBef>
                <a:spcPts val="479"/>
              </a:spcBef>
            </a:pPr>
            <a:endParaRPr lang="en-US" sz="2400" spc="-1" dirty="0" smtClean="0">
              <a:latin typeface="Arial"/>
            </a:endParaRPr>
          </a:p>
          <a:p>
            <a:pPr algn="just">
              <a:spcBef>
                <a:spcPts val="479"/>
              </a:spcBef>
            </a:pPr>
            <a:r>
              <a:rPr lang="en-US" sz="2400" spc="-1" dirty="0" smtClean="0">
                <a:latin typeface="Arial"/>
              </a:rPr>
              <a:t>		</a:t>
            </a:r>
            <a:endParaRPr lang="en-US" sz="2400" spc="-1" dirty="0">
              <a:latin typeface="Arial"/>
            </a:endParaRPr>
          </a:p>
        </p:txBody>
      </p:sp>
      <p:sp>
        <p:nvSpPr>
          <p:cNvPr id="5" name="Text Box 3"/>
          <p:cNvSpPr txBox="1">
            <a:spLocks noChangeArrowheads="1"/>
          </p:cNvSpPr>
          <p:nvPr/>
        </p:nvSpPr>
        <p:spPr bwMode="auto">
          <a:xfrm>
            <a:off x="3157322" y="290859"/>
            <a:ext cx="5950027" cy="5847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r>
              <a:rPr lang="en-US" sz="3200" b="1" dirty="0">
                <a:effectLst>
                  <a:outerShdw blurRad="38100" dist="38100" dir="2700000" algn="tl">
                    <a:srgbClr val="000000"/>
                  </a:outerShdw>
                </a:effectLst>
              </a:rPr>
              <a:t>Software application specification</a:t>
            </a:r>
            <a:endParaRPr lang="hr-HR" sz="3200" dirty="0">
              <a:effectLst>
                <a:outerShdw blurRad="38100" dist="38100" dir="2700000" algn="tl">
                  <a:srgbClr val="000000"/>
                </a:outerShdw>
              </a:effectLst>
            </a:endParaRPr>
          </a:p>
        </p:txBody>
      </p:sp>
    </p:spTree>
    <p:extLst>
      <p:ext uri="{BB962C8B-B14F-4D97-AF65-F5344CB8AC3E}">
        <p14:creationId xmlns:p14="http://schemas.microsoft.com/office/powerpoint/2010/main" val="37117285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11609</TotalTime>
  <Words>1356</Words>
  <Application>Microsoft Office PowerPoint</Application>
  <PresentationFormat>Widescreen</PresentationFormat>
  <Paragraphs>137</Paragraphs>
  <Slides>39</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5" baseType="lpstr">
      <vt:lpstr>Arial</vt:lpstr>
      <vt:lpstr>Calibri</vt:lpstr>
      <vt:lpstr>Calibri Light</vt:lpstr>
      <vt:lpstr>Wingdings</vt:lpstr>
      <vt:lpstr>Office Theme</vt:lpstr>
      <vt:lpstr>Image</vt:lpstr>
      <vt:lpstr>Form for Expression of Interest for the Future Users of IFMIF-DONES Facility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Tungsten doped titania porous thin films for photocatalytic purification of water</dc:title>
  <dc:creator>gajovic@irb.hr</dc:creator>
  <cp:lastModifiedBy>gajovic@irb.hr</cp:lastModifiedBy>
  <cp:revision>327</cp:revision>
  <dcterms:created xsi:type="dcterms:W3CDTF">2022-05-13T14:16:51Z</dcterms:created>
  <dcterms:modified xsi:type="dcterms:W3CDTF">2024-09-30T20:31:15Z</dcterms:modified>
</cp:coreProperties>
</file>