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sldIdLst>
    <p:sldId id="256" r:id="rId5"/>
    <p:sldId id="259" r:id="rId6"/>
    <p:sldId id="263" r:id="rId7"/>
    <p:sldId id="260"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4660"/>
  </p:normalViewPr>
  <p:slideViewPr>
    <p:cSldViewPr snapToGrid="0">
      <p:cViewPr>
        <p:scale>
          <a:sx n="95" d="100"/>
          <a:sy n="95" d="100"/>
        </p:scale>
        <p:origin x="6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7958D9-D9CE-4DAD-85B5-AF685E0D6D20}" type="doc">
      <dgm:prSet loTypeId="urn:microsoft.com/office/officeart/2005/8/layout/radial6" loCatId="relationship" qsTypeId="urn:microsoft.com/office/officeart/2005/8/quickstyle/simple3" qsCatId="simple" csTypeId="urn:microsoft.com/office/officeart/2005/8/colors/accent3_2" csCatId="accent3" phldr="1"/>
      <dgm:spPr/>
      <dgm:t>
        <a:bodyPr/>
        <a:lstStyle/>
        <a:p>
          <a:endParaRPr lang="en-IE"/>
        </a:p>
      </dgm:t>
    </dgm:pt>
    <dgm:pt modelId="{165D8368-CCF7-488F-8D48-180EBB329449}">
      <dgm:prSet phldrT="[Text]" custT="1"/>
      <dgm:spPr>
        <a:xfrm>
          <a:off x="2463918" y="1678300"/>
          <a:ext cx="1840915" cy="1840915"/>
        </a:xfrm>
      </dgm:spPr>
      <dgm:t>
        <a:bodyPr/>
        <a:lstStyle/>
        <a:p>
          <a:r>
            <a:rPr lang="en-IE" sz="2800" b="1" dirty="0"/>
            <a:t>Fusion Neutronics</a:t>
          </a:r>
        </a:p>
      </dgm:t>
    </dgm:pt>
    <dgm:pt modelId="{C0DBFCFF-BFAE-44A5-9106-B98F0577F34C}" type="parTrans" cxnId="{8EBBF6CD-BECF-4D56-8B9D-77E9DC33B94A}">
      <dgm:prSet/>
      <dgm:spPr/>
      <dgm:t>
        <a:bodyPr/>
        <a:lstStyle/>
        <a:p>
          <a:endParaRPr lang="en-IE" sz="2000"/>
        </a:p>
      </dgm:t>
    </dgm:pt>
    <dgm:pt modelId="{30E54023-29A1-484B-9172-A36AD50096B4}" type="sibTrans" cxnId="{8EBBF6CD-BECF-4D56-8B9D-77E9DC33B94A}">
      <dgm:prSet/>
      <dgm:spPr/>
      <dgm:t>
        <a:bodyPr/>
        <a:lstStyle/>
        <a:p>
          <a:endParaRPr lang="en-IE" sz="2000"/>
        </a:p>
      </dgm:t>
    </dgm:pt>
    <dgm:pt modelId="{AE5F2EAC-E808-4BCA-A330-A82C9D136753}">
      <dgm:prSet phldrT="[Text]" custT="1"/>
      <dgm:spPr>
        <a:xfrm>
          <a:off x="1554175" y="3561977"/>
          <a:ext cx="1288640" cy="1288640"/>
        </a:xfrm>
      </dgm:spPr>
      <dgm:t>
        <a:bodyPr/>
        <a:lstStyle/>
        <a:p>
          <a:r>
            <a:rPr lang="de-DE" sz="2000" dirty="0"/>
            <a:t>Models</a:t>
          </a:r>
        </a:p>
        <a:p>
          <a:r>
            <a:rPr lang="de-DE" sz="2000" dirty="0"/>
            <a:t>Analysis Integration</a:t>
          </a:r>
        </a:p>
      </dgm:t>
    </dgm:pt>
    <dgm:pt modelId="{77539F07-4D37-4733-A598-24A442D551DB}" type="sibTrans" cxnId="{2AF9884F-4E33-4E05-B8EB-6D13AA9DAD0A}">
      <dgm:prSet/>
      <dgm:spPr>
        <a:xfrm>
          <a:off x="1370792" y="646345"/>
          <a:ext cx="3996218" cy="3996218"/>
        </a:xfrm>
      </dgm:spPr>
      <dgm:t>
        <a:bodyPr/>
        <a:lstStyle/>
        <a:p>
          <a:endParaRPr lang="en-IE" sz="2000"/>
        </a:p>
      </dgm:t>
    </dgm:pt>
    <dgm:pt modelId="{11617AC8-A8DA-4E8B-8142-7B2C43DF4C98}" type="parTrans" cxnId="{2AF9884F-4E33-4E05-B8EB-6D13AA9DAD0A}">
      <dgm:prSet/>
      <dgm:spPr/>
      <dgm:t>
        <a:bodyPr/>
        <a:lstStyle/>
        <a:p>
          <a:endParaRPr lang="en-IE" sz="2000"/>
        </a:p>
      </dgm:t>
    </dgm:pt>
    <dgm:pt modelId="{1E43765B-864B-46F7-8F2E-4D68237DCB1B}">
      <dgm:prSet phldrT="[Text]" custT="1"/>
      <dgm:spPr>
        <a:xfrm>
          <a:off x="4577830" y="1342054"/>
          <a:ext cx="1288640" cy="1288640"/>
        </a:xfrm>
      </dgm:spPr>
      <dgm:t>
        <a:bodyPr/>
        <a:lstStyle/>
        <a:p>
          <a:r>
            <a:rPr lang="en-IE" sz="2000" dirty="0"/>
            <a:t>Tools Workflows</a:t>
          </a:r>
        </a:p>
      </dgm:t>
    </dgm:pt>
    <dgm:pt modelId="{E398D254-9F5A-45AC-AA4F-0C9752D757F5}" type="sibTrans" cxnId="{2E7DAA44-5239-49C7-802D-4B9F60949D1C}">
      <dgm:prSet/>
      <dgm:spPr>
        <a:xfrm>
          <a:off x="1373902" y="609706"/>
          <a:ext cx="3996218" cy="3996218"/>
        </a:xfrm>
      </dgm:spPr>
      <dgm:t>
        <a:bodyPr/>
        <a:lstStyle/>
        <a:p>
          <a:endParaRPr lang="en-IE" sz="2000"/>
        </a:p>
      </dgm:t>
    </dgm:pt>
    <dgm:pt modelId="{2746C866-6E9F-45B0-9548-7B186D24AC1A}" type="parTrans" cxnId="{2E7DAA44-5239-49C7-802D-4B9F60949D1C}">
      <dgm:prSet/>
      <dgm:spPr/>
      <dgm:t>
        <a:bodyPr/>
        <a:lstStyle/>
        <a:p>
          <a:endParaRPr lang="en-IE" sz="2000"/>
        </a:p>
      </dgm:t>
    </dgm:pt>
    <dgm:pt modelId="{46E73416-0C43-46DF-9802-4D8F750B17DA}">
      <dgm:prSet phldrT="[Text]" custT="1"/>
      <dgm:spPr>
        <a:xfrm>
          <a:off x="1554175" y="3561977"/>
          <a:ext cx="1288640" cy="1288640"/>
        </a:xfrm>
      </dgm:spPr>
      <dgm:t>
        <a:bodyPr/>
        <a:lstStyle/>
        <a:p>
          <a:r>
            <a:rPr lang="de-DE" sz="2000" dirty="0"/>
            <a:t>Radiological </a:t>
          </a:r>
          <a:r>
            <a:rPr lang="de-DE" sz="2000" dirty="0" err="1"/>
            <a:t>Protection</a:t>
          </a:r>
          <a:endParaRPr lang="de-DE" sz="2000" dirty="0"/>
        </a:p>
      </dgm:t>
    </dgm:pt>
    <dgm:pt modelId="{C81E1DF5-86EE-4134-8E67-5D4323E126DA}" type="parTrans" cxnId="{CC526318-DAF9-40C5-BB44-12BC4C31BA58}">
      <dgm:prSet/>
      <dgm:spPr/>
      <dgm:t>
        <a:bodyPr/>
        <a:lstStyle/>
        <a:p>
          <a:endParaRPr lang="en-US" sz="2000"/>
        </a:p>
      </dgm:t>
    </dgm:pt>
    <dgm:pt modelId="{855A53B7-1198-46D7-936D-D7E7F5361F5E}" type="sibTrans" cxnId="{CC526318-DAF9-40C5-BB44-12BC4C31BA58}">
      <dgm:prSet/>
      <dgm:spPr/>
      <dgm:t>
        <a:bodyPr/>
        <a:lstStyle/>
        <a:p>
          <a:endParaRPr lang="en-US" sz="2000"/>
        </a:p>
      </dgm:t>
    </dgm:pt>
    <dgm:pt modelId="{C6807CD2-E4E2-4DFA-A4DF-771B30DF0033}">
      <dgm:prSet phldrT="[Text]" custT="1"/>
      <dgm:spPr>
        <a:xfrm>
          <a:off x="2740055" y="2720"/>
          <a:ext cx="1288640" cy="1288640"/>
        </a:xfrm>
      </dgm:spPr>
      <dgm:t>
        <a:bodyPr/>
        <a:lstStyle/>
        <a:p>
          <a:r>
            <a:rPr lang="de-DE" sz="2000" b="1" dirty="0" err="1"/>
            <a:t>Nuclear</a:t>
          </a:r>
          <a:r>
            <a:rPr lang="de-DE" sz="2000" b="1" dirty="0"/>
            <a:t> Data</a:t>
          </a:r>
        </a:p>
      </dgm:t>
    </dgm:pt>
    <dgm:pt modelId="{F2B1D210-D2F5-4761-844D-ACD861E86484}" type="parTrans" cxnId="{14F587AF-A324-4124-9A0F-7279FD428502}">
      <dgm:prSet/>
      <dgm:spPr/>
      <dgm:t>
        <a:bodyPr/>
        <a:lstStyle/>
        <a:p>
          <a:endParaRPr lang="en-US" sz="2000"/>
        </a:p>
      </dgm:t>
    </dgm:pt>
    <dgm:pt modelId="{3E00F205-60B4-411B-A541-997A471DDCF6}" type="sibTrans" cxnId="{14F587AF-A324-4124-9A0F-7279FD428502}">
      <dgm:prSet/>
      <dgm:spPr/>
      <dgm:t>
        <a:bodyPr/>
        <a:lstStyle/>
        <a:p>
          <a:endParaRPr lang="en-US" sz="2000"/>
        </a:p>
      </dgm:t>
    </dgm:pt>
    <dgm:pt modelId="{2003659C-D101-43D4-AC9E-E96A5BBF7484}">
      <dgm:prSet phldrT="[Text]" custT="1"/>
      <dgm:spPr>
        <a:xfrm>
          <a:off x="1554175" y="3561977"/>
          <a:ext cx="1288640" cy="1288640"/>
        </a:xfrm>
      </dgm:spPr>
      <dgm:t>
        <a:bodyPr/>
        <a:lstStyle/>
        <a:p>
          <a:r>
            <a:rPr lang="de-DE" sz="2000" dirty="0"/>
            <a:t>System Engineering</a:t>
          </a:r>
        </a:p>
      </dgm:t>
    </dgm:pt>
    <dgm:pt modelId="{3B7D73F3-8CE2-4C25-B531-D88931EBB0CF}" type="parTrans" cxnId="{DB13CE2C-121A-4821-BA72-E082F7C9D047}">
      <dgm:prSet/>
      <dgm:spPr/>
      <dgm:t>
        <a:bodyPr/>
        <a:lstStyle/>
        <a:p>
          <a:endParaRPr lang="en-US" sz="2000"/>
        </a:p>
      </dgm:t>
    </dgm:pt>
    <dgm:pt modelId="{209BF92B-8B39-4C7A-A133-B5C6071F46A9}" type="sibTrans" cxnId="{DB13CE2C-121A-4821-BA72-E082F7C9D047}">
      <dgm:prSet/>
      <dgm:spPr/>
      <dgm:t>
        <a:bodyPr/>
        <a:lstStyle/>
        <a:p>
          <a:endParaRPr lang="en-US" sz="2000"/>
        </a:p>
      </dgm:t>
    </dgm:pt>
    <dgm:pt modelId="{57BEC326-93E3-4BF5-A6D8-48C166D53A4A}" type="pres">
      <dgm:prSet presAssocID="{3D7958D9-D9CE-4DAD-85B5-AF685E0D6D20}" presName="Name0" presStyleCnt="0">
        <dgm:presLayoutVars>
          <dgm:chMax val="1"/>
          <dgm:dir/>
          <dgm:animLvl val="ctr"/>
          <dgm:resizeHandles val="exact"/>
        </dgm:presLayoutVars>
      </dgm:prSet>
      <dgm:spPr/>
    </dgm:pt>
    <dgm:pt modelId="{73CBA0AA-21D0-41AD-BAD7-0510F9B00EB6}" type="pres">
      <dgm:prSet presAssocID="{165D8368-CCF7-488F-8D48-180EBB329449}" presName="centerShape" presStyleLbl="node0" presStyleIdx="0" presStyleCnt="1" custScaleX="140184" custScaleY="134818"/>
      <dgm:spPr/>
    </dgm:pt>
    <dgm:pt modelId="{ECD4829C-8712-4800-B77E-BD97C9F914BC}" type="pres">
      <dgm:prSet presAssocID="{C6807CD2-E4E2-4DFA-A4DF-771B30DF0033}" presName="node" presStyleLbl="node1" presStyleIdx="0" presStyleCnt="5" custScaleX="167971" custScaleY="167973">
        <dgm:presLayoutVars>
          <dgm:bulletEnabled val="1"/>
        </dgm:presLayoutVars>
      </dgm:prSet>
      <dgm:spPr/>
    </dgm:pt>
    <dgm:pt modelId="{F1CD62E2-6548-47CD-9B71-FA03B9AF62E6}" type="pres">
      <dgm:prSet presAssocID="{C6807CD2-E4E2-4DFA-A4DF-771B30DF0033}" presName="dummy" presStyleCnt="0"/>
      <dgm:spPr/>
    </dgm:pt>
    <dgm:pt modelId="{99C5B4E4-1848-4CEA-9EDD-13DBE95973CE}" type="pres">
      <dgm:prSet presAssocID="{3E00F205-60B4-411B-A541-997A471DDCF6}" presName="sibTrans" presStyleLbl="sibTrans2D1" presStyleIdx="0" presStyleCnt="5"/>
      <dgm:spPr/>
    </dgm:pt>
    <dgm:pt modelId="{3ADC1CE8-6207-4DBE-B251-FE234DC39376}" type="pres">
      <dgm:prSet presAssocID="{1E43765B-864B-46F7-8F2E-4D68237DCB1B}" presName="node" presStyleLbl="node1" presStyleIdx="1" presStyleCnt="5" custScaleX="167971" custScaleY="167973">
        <dgm:presLayoutVars>
          <dgm:bulletEnabled val="1"/>
        </dgm:presLayoutVars>
      </dgm:prSet>
      <dgm:spPr/>
    </dgm:pt>
    <dgm:pt modelId="{EAC03493-A5DB-49F5-B399-395B32EC56EA}" type="pres">
      <dgm:prSet presAssocID="{1E43765B-864B-46F7-8F2E-4D68237DCB1B}" presName="dummy" presStyleCnt="0"/>
      <dgm:spPr/>
    </dgm:pt>
    <dgm:pt modelId="{0DB37428-6E73-4785-87F7-0017E8E622D0}" type="pres">
      <dgm:prSet presAssocID="{E398D254-9F5A-45AC-AA4F-0C9752D757F5}" presName="sibTrans" presStyleLbl="sibTrans2D1" presStyleIdx="1" presStyleCnt="5"/>
      <dgm:spPr/>
    </dgm:pt>
    <dgm:pt modelId="{73B83BB4-60B8-49C7-B683-45740B4D2EB9}" type="pres">
      <dgm:prSet presAssocID="{AE5F2EAC-E808-4BCA-A330-A82C9D136753}" presName="node" presStyleLbl="node1" presStyleIdx="2" presStyleCnt="5" custScaleX="167971" custScaleY="167973">
        <dgm:presLayoutVars>
          <dgm:bulletEnabled val="1"/>
        </dgm:presLayoutVars>
      </dgm:prSet>
      <dgm:spPr/>
    </dgm:pt>
    <dgm:pt modelId="{6DB792E7-5CDA-4AD9-B2EC-BF2A647390A0}" type="pres">
      <dgm:prSet presAssocID="{AE5F2EAC-E808-4BCA-A330-A82C9D136753}" presName="dummy" presStyleCnt="0"/>
      <dgm:spPr/>
    </dgm:pt>
    <dgm:pt modelId="{F3179C0B-0E55-456A-86D4-38AECAEEAECA}" type="pres">
      <dgm:prSet presAssocID="{77539F07-4D37-4733-A598-24A442D551DB}" presName="sibTrans" presStyleLbl="sibTrans2D1" presStyleIdx="2" presStyleCnt="5"/>
      <dgm:spPr/>
    </dgm:pt>
    <dgm:pt modelId="{F7173867-7A1E-431C-B112-3605FF1F3339}" type="pres">
      <dgm:prSet presAssocID="{46E73416-0C43-46DF-9802-4D8F750B17DA}" presName="node" presStyleLbl="node1" presStyleIdx="3" presStyleCnt="5" custScaleX="167971" custScaleY="167973">
        <dgm:presLayoutVars>
          <dgm:bulletEnabled val="1"/>
        </dgm:presLayoutVars>
      </dgm:prSet>
      <dgm:spPr/>
    </dgm:pt>
    <dgm:pt modelId="{1046A557-A7B2-475B-B952-97816112933E}" type="pres">
      <dgm:prSet presAssocID="{46E73416-0C43-46DF-9802-4D8F750B17DA}" presName="dummy" presStyleCnt="0"/>
      <dgm:spPr/>
    </dgm:pt>
    <dgm:pt modelId="{2AA7865D-8BF5-48BA-8635-667D679F777C}" type="pres">
      <dgm:prSet presAssocID="{855A53B7-1198-46D7-936D-D7E7F5361F5E}" presName="sibTrans" presStyleLbl="sibTrans2D1" presStyleIdx="3" presStyleCnt="5"/>
      <dgm:spPr/>
    </dgm:pt>
    <dgm:pt modelId="{7C566991-F0C3-4937-9F00-C312F704EC34}" type="pres">
      <dgm:prSet presAssocID="{2003659C-D101-43D4-AC9E-E96A5BBF7484}" presName="node" presStyleLbl="node1" presStyleIdx="4" presStyleCnt="5" custScaleX="167971" custScaleY="167973">
        <dgm:presLayoutVars>
          <dgm:bulletEnabled val="1"/>
        </dgm:presLayoutVars>
      </dgm:prSet>
      <dgm:spPr/>
    </dgm:pt>
    <dgm:pt modelId="{C0300AE0-132F-4745-B86D-32295CB15B43}" type="pres">
      <dgm:prSet presAssocID="{2003659C-D101-43D4-AC9E-E96A5BBF7484}" presName="dummy" presStyleCnt="0"/>
      <dgm:spPr/>
    </dgm:pt>
    <dgm:pt modelId="{58A1B8FA-FF73-446A-B285-56C5010B1C95}" type="pres">
      <dgm:prSet presAssocID="{209BF92B-8B39-4C7A-A133-B5C6071F46A9}" presName="sibTrans" presStyleLbl="sibTrans2D1" presStyleIdx="4" presStyleCnt="5"/>
      <dgm:spPr/>
    </dgm:pt>
  </dgm:ptLst>
  <dgm:cxnLst>
    <dgm:cxn modelId="{AB8E6B08-F0CC-4EFE-A204-AEA1DA672803}" type="presOf" srcId="{77539F07-4D37-4733-A598-24A442D551DB}" destId="{F3179C0B-0E55-456A-86D4-38AECAEEAECA}" srcOrd="0" destOrd="0" presId="urn:microsoft.com/office/officeart/2005/8/layout/radial6"/>
    <dgm:cxn modelId="{2E329A0C-43CD-421B-AAEE-A7DA44D81488}" type="presOf" srcId="{209BF92B-8B39-4C7A-A133-B5C6071F46A9}" destId="{58A1B8FA-FF73-446A-B285-56C5010B1C95}" srcOrd="0" destOrd="0" presId="urn:microsoft.com/office/officeart/2005/8/layout/radial6"/>
    <dgm:cxn modelId="{CC526318-DAF9-40C5-BB44-12BC4C31BA58}" srcId="{165D8368-CCF7-488F-8D48-180EBB329449}" destId="{46E73416-0C43-46DF-9802-4D8F750B17DA}" srcOrd="3" destOrd="0" parTransId="{C81E1DF5-86EE-4134-8E67-5D4323E126DA}" sibTransId="{855A53B7-1198-46D7-936D-D7E7F5361F5E}"/>
    <dgm:cxn modelId="{8CCD831E-0C21-465C-BC2F-E7643B4B28F6}" type="presOf" srcId="{1E43765B-864B-46F7-8F2E-4D68237DCB1B}" destId="{3ADC1CE8-6207-4DBE-B251-FE234DC39376}" srcOrd="0" destOrd="0" presId="urn:microsoft.com/office/officeart/2005/8/layout/radial6"/>
    <dgm:cxn modelId="{4B9C0024-AF2A-4EF6-94FD-712ACE78A680}" type="presOf" srcId="{46E73416-0C43-46DF-9802-4D8F750B17DA}" destId="{F7173867-7A1E-431C-B112-3605FF1F3339}" srcOrd="0" destOrd="0" presId="urn:microsoft.com/office/officeart/2005/8/layout/radial6"/>
    <dgm:cxn modelId="{1369F224-0FC6-495B-9723-53BB7FCA0DCA}" type="presOf" srcId="{C6807CD2-E4E2-4DFA-A4DF-771B30DF0033}" destId="{ECD4829C-8712-4800-B77E-BD97C9F914BC}" srcOrd="0" destOrd="0" presId="urn:microsoft.com/office/officeart/2005/8/layout/radial6"/>
    <dgm:cxn modelId="{DB13CE2C-121A-4821-BA72-E082F7C9D047}" srcId="{165D8368-CCF7-488F-8D48-180EBB329449}" destId="{2003659C-D101-43D4-AC9E-E96A5BBF7484}" srcOrd="4" destOrd="0" parTransId="{3B7D73F3-8CE2-4C25-B531-D88931EBB0CF}" sibTransId="{209BF92B-8B39-4C7A-A133-B5C6071F46A9}"/>
    <dgm:cxn modelId="{EC56FC37-1B8A-426E-8CDF-17FDAF33D1D9}" type="presOf" srcId="{165D8368-CCF7-488F-8D48-180EBB329449}" destId="{73CBA0AA-21D0-41AD-BAD7-0510F9B00EB6}" srcOrd="0" destOrd="0" presId="urn:microsoft.com/office/officeart/2005/8/layout/radial6"/>
    <dgm:cxn modelId="{9CD4803A-07E0-467D-B6D3-104A5BD918F2}" type="presOf" srcId="{AE5F2EAC-E808-4BCA-A330-A82C9D136753}" destId="{73B83BB4-60B8-49C7-B683-45740B4D2EB9}" srcOrd="0" destOrd="0" presId="urn:microsoft.com/office/officeart/2005/8/layout/radial6"/>
    <dgm:cxn modelId="{2E7DAA44-5239-49C7-802D-4B9F60949D1C}" srcId="{165D8368-CCF7-488F-8D48-180EBB329449}" destId="{1E43765B-864B-46F7-8F2E-4D68237DCB1B}" srcOrd="1" destOrd="0" parTransId="{2746C866-6E9F-45B0-9548-7B186D24AC1A}" sibTransId="{E398D254-9F5A-45AC-AA4F-0C9752D757F5}"/>
    <dgm:cxn modelId="{2AF9884F-4E33-4E05-B8EB-6D13AA9DAD0A}" srcId="{165D8368-CCF7-488F-8D48-180EBB329449}" destId="{AE5F2EAC-E808-4BCA-A330-A82C9D136753}" srcOrd="2" destOrd="0" parTransId="{11617AC8-A8DA-4E8B-8142-7B2C43DF4C98}" sibTransId="{77539F07-4D37-4733-A598-24A442D551DB}"/>
    <dgm:cxn modelId="{32E97550-1AD5-41EA-AA92-B217CBD94159}" type="presOf" srcId="{3D7958D9-D9CE-4DAD-85B5-AF685E0D6D20}" destId="{57BEC326-93E3-4BF5-A6D8-48C166D53A4A}" srcOrd="0" destOrd="0" presId="urn:microsoft.com/office/officeart/2005/8/layout/radial6"/>
    <dgm:cxn modelId="{3A6DC953-BFDA-40EE-ABBD-F911541E168C}" type="presOf" srcId="{E398D254-9F5A-45AC-AA4F-0C9752D757F5}" destId="{0DB37428-6E73-4785-87F7-0017E8E622D0}" srcOrd="0" destOrd="0" presId="urn:microsoft.com/office/officeart/2005/8/layout/radial6"/>
    <dgm:cxn modelId="{009EDBAB-F632-47E0-A4AA-E54D1179D6F4}" type="presOf" srcId="{855A53B7-1198-46D7-936D-D7E7F5361F5E}" destId="{2AA7865D-8BF5-48BA-8635-667D679F777C}" srcOrd="0" destOrd="0" presId="urn:microsoft.com/office/officeart/2005/8/layout/radial6"/>
    <dgm:cxn modelId="{7572AAAD-7DFD-40F2-9B94-3A4470A092A5}" type="presOf" srcId="{3E00F205-60B4-411B-A541-997A471DDCF6}" destId="{99C5B4E4-1848-4CEA-9EDD-13DBE95973CE}" srcOrd="0" destOrd="0" presId="urn:microsoft.com/office/officeart/2005/8/layout/radial6"/>
    <dgm:cxn modelId="{14F587AF-A324-4124-9A0F-7279FD428502}" srcId="{165D8368-CCF7-488F-8D48-180EBB329449}" destId="{C6807CD2-E4E2-4DFA-A4DF-771B30DF0033}" srcOrd="0" destOrd="0" parTransId="{F2B1D210-D2F5-4761-844D-ACD861E86484}" sibTransId="{3E00F205-60B4-411B-A541-997A471DDCF6}"/>
    <dgm:cxn modelId="{8EBBF6CD-BECF-4D56-8B9D-77E9DC33B94A}" srcId="{3D7958D9-D9CE-4DAD-85B5-AF685E0D6D20}" destId="{165D8368-CCF7-488F-8D48-180EBB329449}" srcOrd="0" destOrd="0" parTransId="{C0DBFCFF-BFAE-44A5-9106-B98F0577F34C}" sibTransId="{30E54023-29A1-484B-9172-A36AD50096B4}"/>
    <dgm:cxn modelId="{CD9DE7E7-7CF8-4E15-97A5-72CD9F5B7E55}" type="presOf" srcId="{2003659C-D101-43D4-AC9E-E96A5BBF7484}" destId="{7C566991-F0C3-4937-9F00-C312F704EC34}" srcOrd="0" destOrd="0" presId="urn:microsoft.com/office/officeart/2005/8/layout/radial6"/>
    <dgm:cxn modelId="{F82092A5-4284-4449-B83F-9DB1C5F1116D}" type="presParOf" srcId="{57BEC326-93E3-4BF5-A6D8-48C166D53A4A}" destId="{73CBA0AA-21D0-41AD-BAD7-0510F9B00EB6}" srcOrd="0" destOrd="0" presId="urn:microsoft.com/office/officeart/2005/8/layout/radial6"/>
    <dgm:cxn modelId="{B638351F-61C7-48AD-B2A7-8CA8FD7BCAA7}" type="presParOf" srcId="{57BEC326-93E3-4BF5-A6D8-48C166D53A4A}" destId="{ECD4829C-8712-4800-B77E-BD97C9F914BC}" srcOrd="1" destOrd="0" presId="urn:microsoft.com/office/officeart/2005/8/layout/radial6"/>
    <dgm:cxn modelId="{3F469421-E91E-45AC-81BA-8C3BCEE678F7}" type="presParOf" srcId="{57BEC326-93E3-4BF5-A6D8-48C166D53A4A}" destId="{F1CD62E2-6548-47CD-9B71-FA03B9AF62E6}" srcOrd="2" destOrd="0" presId="urn:microsoft.com/office/officeart/2005/8/layout/radial6"/>
    <dgm:cxn modelId="{BA65DEB5-6C9F-4A1B-9F33-FC171906E103}" type="presParOf" srcId="{57BEC326-93E3-4BF5-A6D8-48C166D53A4A}" destId="{99C5B4E4-1848-4CEA-9EDD-13DBE95973CE}" srcOrd="3" destOrd="0" presId="urn:microsoft.com/office/officeart/2005/8/layout/radial6"/>
    <dgm:cxn modelId="{71CCFB11-5D58-44DD-BE00-86920EF8E508}" type="presParOf" srcId="{57BEC326-93E3-4BF5-A6D8-48C166D53A4A}" destId="{3ADC1CE8-6207-4DBE-B251-FE234DC39376}" srcOrd="4" destOrd="0" presId="urn:microsoft.com/office/officeart/2005/8/layout/radial6"/>
    <dgm:cxn modelId="{3DBC8322-94E5-4E0C-9F3E-9A03A68ADF03}" type="presParOf" srcId="{57BEC326-93E3-4BF5-A6D8-48C166D53A4A}" destId="{EAC03493-A5DB-49F5-B399-395B32EC56EA}" srcOrd="5" destOrd="0" presId="urn:microsoft.com/office/officeart/2005/8/layout/radial6"/>
    <dgm:cxn modelId="{8EE87BB3-B3ED-4086-B8BE-6FF329566F5F}" type="presParOf" srcId="{57BEC326-93E3-4BF5-A6D8-48C166D53A4A}" destId="{0DB37428-6E73-4785-87F7-0017E8E622D0}" srcOrd="6" destOrd="0" presId="urn:microsoft.com/office/officeart/2005/8/layout/radial6"/>
    <dgm:cxn modelId="{929A6552-E201-4D78-A52D-A29135D55028}" type="presParOf" srcId="{57BEC326-93E3-4BF5-A6D8-48C166D53A4A}" destId="{73B83BB4-60B8-49C7-B683-45740B4D2EB9}" srcOrd="7" destOrd="0" presId="urn:microsoft.com/office/officeart/2005/8/layout/radial6"/>
    <dgm:cxn modelId="{6D747EDE-F955-4BAA-9C8D-13058E5780DA}" type="presParOf" srcId="{57BEC326-93E3-4BF5-A6D8-48C166D53A4A}" destId="{6DB792E7-5CDA-4AD9-B2EC-BF2A647390A0}" srcOrd="8" destOrd="0" presId="urn:microsoft.com/office/officeart/2005/8/layout/radial6"/>
    <dgm:cxn modelId="{10844BD4-4B01-456B-A615-5778AD0A9B41}" type="presParOf" srcId="{57BEC326-93E3-4BF5-A6D8-48C166D53A4A}" destId="{F3179C0B-0E55-456A-86D4-38AECAEEAECA}" srcOrd="9" destOrd="0" presId="urn:microsoft.com/office/officeart/2005/8/layout/radial6"/>
    <dgm:cxn modelId="{C754D5B4-1EA3-4939-AAD0-A8BA31CD61A5}" type="presParOf" srcId="{57BEC326-93E3-4BF5-A6D8-48C166D53A4A}" destId="{F7173867-7A1E-431C-B112-3605FF1F3339}" srcOrd="10" destOrd="0" presId="urn:microsoft.com/office/officeart/2005/8/layout/radial6"/>
    <dgm:cxn modelId="{7029D205-69A7-4B86-BA8C-84193EE459E8}" type="presParOf" srcId="{57BEC326-93E3-4BF5-A6D8-48C166D53A4A}" destId="{1046A557-A7B2-475B-B952-97816112933E}" srcOrd="11" destOrd="0" presId="urn:microsoft.com/office/officeart/2005/8/layout/radial6"/>
    <dgm:cxn modelId="{AE4223E5-F27B-4B49-8A0B-F5D9556EB14E}" type="presParOf" srcId="{57BEC326-93E3-4BF5-A6D8-48C166D53A4A}" destId="{2AA7865D-8BF5-48BA-8635-667D679F777C}" srcOrd="12" destOrd="0" presId="urn:microsoft.com/office/officeart/2005/8/layout/radial6"/>
    <dgm:cxn modelId="{AC1DC04E-4C89-4403-8741-965E5585D6C1}" type="presParOf" srcId="{57BEC326-93E3-4BF5-A6D8-48C166D53A4A}" destId="{7C566991-F0C3-4937-9F00-C312F704EC34}" srcOrd="13" destOrd="0" presId="urn:microsoft.com/office/officeart/2005/8/layout/radial6"/>
    <dgm:cxn modelId="{3F932600-32CE-43EE-990D-972C6CD3039C}" type="presParOf" srcId="{57BEC326-93E3-4BF5-A6D8-48C166D53A4A}" destId="{C0300AE0-132F-4745-B86D-32295CB15B43}" srcOrd="14" destOrd="0" presId="urn:microsoft.com/office/officeart/2005/8/layout/radial6"/>
    <dgm:cxn modelId="{9D3332EF-19F7-4D26-9212-920F93C8AE2F}" type="presParOf" srcId="{57BEC326-93E3-4BF5-A6D8-48C166D53A4A}" destId="{58A1B8FA-FF73-446A-B285-56C5010B1C95}"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1B8FA-FF73-446A-B285-56C5010B1C95}">
      <dsp:nvSpPr>
        <dsp:cNvPr id="0" name=""/>
        <dsp:cNvSpPr/>
      </dsp:nvSpPr>
      <dsp:spPr>
        <a:xfrm>
          <a:off x="833486" y="592773"/>
          <a:ext cx="3847716" cy="3847716"/>
        </a:xfrm>
        <a:prstGeom prst="blockArc">
          <a:avLst>
            <a:gd name="adj1" fmla="val 11880000"/>
            <a:gd name="adj2" fmla="val 16200000"/>
            <a:gd name="adj3" fmla="val 4642"/>
          </a:avLst>
        </a:prstGeom>
        <a:gradFill rotWithShape="0">
          <a:gsLst>
            <a:gs pos="0">
              <a:schemeClr val="accent3">
                <a:tint val="60000"/>
                <a:hueOff val="0"/>
                <a:satOff val="0"/>
                <a:lumOff val="0"/>
                <a:alphaOff val="0"/>
                <a:tint val="50000"/>
                <a:satMod val="300000"/>
              </a:schemeClr>
            </a:gs>
            <a:gs pos="35000">
              <a:schemeClr val="accent3">
                <a:tint val="60000"/>
                <a:hueOff val="0"/>
                <a:satOff val="0"/>
                <a:lumOff val="0"/>
                <a:alphaOff val="0"/>
                <a:tint val="37000"/>
                <a:satMod val="300000"/>
              </a:schemeClr>
            </a:gs>
            <a:gs pos="100000">
              <a:schemeClr val="accent3">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2AA7865D-8BF5-48BA-8635-667D679F777C}">
      <dsp:nvSpPr>
        <dsp:cNvPr id="0" name=""/>
        <dsp:cNvSpPr/>
      </dsp:nvSpPr>
      <dsp:spPr>
        <a:xfrm>
          <a:off x="833486" y="592773"/>
          <a:ext cx="3847716" cy="3847716"/>
        </a:xfrm>
        <a:prstGeom prst="blockArc">
          <a:avLst>
            <a:gd name="adj1" fmla="val 7560000"/>
            <a:gd name="adj2" fmla="val 11880000"/>
            <a:gd name="adj3" fmla="val 4642"/>
          </a:avLst>
        </a:prstGeom>
        <a:gradFill rotWithShape="0">
          <a:gsLst>
            <a:gs pos="0">
              <a:schemeClr val="accent3">
                <a:tint val="60000"/>
                <a:hueOff val="0"/>
                <a:satOff val="0"/>
                <a:lumOff val="0"/>
                <a:alphaOff val="0"/>
                <a:tint val="50000"/>
                <a:satMod val="300000"/>
              </a:schemeClr>
            </a:gs>
            <a:gs pos="35000">
              <a:schemeClr val="accent3">
                <a:tint val="60000"/>
                <a:hueOff val="0"/>
                <a:satOff val="0"/>
                <a:lumOff val="0"/>
                <a:alphaOff val="0"/>
                <a:tint val="37000"/>
                <a:satMod val="300000"/>
              </a:schemeClr>
            </a:gs>
            <a:gs pos="100000">
              <a:schemeClr val="accent3">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F3179C0B-0E55-456A-86D4-38AECAEEAECA}">
      <dsp:nvSpPr>
        <dsp:cNvPr id="0" name=""/>
        <dsp:cNvSpPr/>
      </dsp:nvSpPr>
      <dsp:spPr>
        <a:xfrm>
          <a:off x="833486" y="592773"/>
          <a:ext cx="3847716" cy="3847716"/>
        </a:xfrm>
        <a:prstGeom prst="blockArc">
          <a:avLst>
            <a:gd name="adj1" fmla="val 3240000"/>
            <a:gd name="adj2" fmla="val 7560000"/>
            <a:gd name="adj3" fmla="val 4642"/>
          </a:avLst>
        </a:prstGeom>
        <a:gradFill rotWithShape="0">
          <a:gsLst>
            <a:gs pos="0">
              <a:schemeClr val="accent3">
                <a:tint val="60000"/>
                <a:hueOff val="0"/>
                <a:satOff val="0"/>
                <a:lumOff val="0"/>
                <a:alphaOff val="0"/>
                <a:tint val="50000"/>
                <a:satMod val="300000"/>
              </a:schemeClr>
            </a:gs>
            <a:gs pos="35000">
              <a:schemeClr val="accent3">
                <a:tint val="60000"/>
                <a:hueOff val="0"/>
                <a:satOff val="0"/>
                <a:lumOff val="0"/>
                <a:alphaOff val="0"/>
                <a:tint val="37000"/>
                <a:satMod val="300000"/>
              </a:schemeClr>
            </a:gs>
            <a:gs pos="100000">
              <a:schemeClr val="accent3">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0DB37428-6E73-4785-87F7-0017E8E622D0}">
      <dsp:nvSpPr>
        <dsp:cNvPr id="0" name=""/>
        <dsp:cNvSpPr/>
      </dsp:nvSpPr>
      <dsp:spPr>
        <a:xfrm>
          <a:off x="833486" y="592773"/>
          <a:ext cx="3847716" cy="3847716"/>
        </a:xfrm>
        <a:prstGeom prst="blockArc">
          <a:avLst>
            <a:gd name="adj1" fmla="val 20520000"/>
            <a:gd name="adj2" fmla="val 3240000"/>
            <a:gd name="adj3" fmla="val 4642"/>
          </a:avLst>
        </a:prstGeom>
        <a:gradFill rotWithShape="0">
          <a:gsLst>
            <a:gs pos="0">
              <a:schemeClr val="accent3">
                <a:tint val="60000"/>
                <a:hueOff val="0"/>
                <a:satOff val="0"/>
                <a:lumOff val="0"/>
                <a:alphaOff val="0"/>
                <a:tint val="50000"/>
                <a:satMod val="300000"/>
              </a:schemeClr>
            </a:gs>
            <a:gs pos="35000">
              <a:schemeClr val="accent3">
                <a:tint val="60000"/>
                <a:hueOff val="0"/>
                <a:satOff val="0"/>
                <a:lumOff val="0"/>
                <a:alphaOff val="0"/>
                <a:tint val="37000"/>
                <a:satMod val="300000"/>
              </a:schemeClr>
            </a:gs>
            <a:gs pos="100000">
              <a:schemeClr val="accent3">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99C5B4E4-1848-4CEA-9EDD-13DBE95973CE}">
      <dsp:nvSpPr>
        <dsp:cNvPr id="0" name=""/>
        <dsp:cNvSpPr/>
      </dsp:nvSpPr>
      <dsp:spPr>
        <a:xfrm>
          <a:off x="833486" y="592773"/>
          <a:ext cx="3847716" cy="3847716"/>
        </a:xfrm>
        <a:prstGeom prst="blockArc">
          <a:avLst>
            <a:gd name="adj1" fmla="val 16200000"/>
            <a:gd name="adj2" fmla="val 20520000"/>
            <a:gd name="adj3" fmla="val 4642"/>
          </a:avLst>
        </a:prstGeom>
        <a:gradFill rotWithShape="0">
          <a:gsLst>
            <a:gs pos="0">
              <a:schemeClr val="accent3">
                <a:tint val="60000"/>
                <a:hueOff val="0"/>
                <a:satOff val="0"/>
                <a:lumOff val="0"/>
                <a:alphaOff val="0"/>
                <a:tint val="50000"/>
                <a:satMod val="300000"/>
              </a:schemeClr>
            </a:gs>
            <a:gs pos="35000">
              <a:schemeClr val="accent3">
                <a:tint val="60000"/>
                <a:hueOff val="0"/>
                <a:satOff val="0"/>
                <a:lumOff val="0"/>
                <a:alphaOff val="0"/>
                <a:tint val="37000"/>
                <a:satMod val="300000"/>
              </a:schemeClr>
            </a:gs>
            <a:gs pos="100000">
              <a:schemeClr val="accent3">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3CBA0AA-21D0-41AD-BAD7-0510F9B00EB6}">
      <dsp:nvSpPr>
        <dsp:cNvPr id="0" name=""/>
        <dsp:cNvSpPr/>
      </dsp:nvSpPr>
      <dsp:spPr>
        <a:xfrm>
          <a:off x="1515447" y="1322273"/>
          <a:ext cx="2483793" cy="2388717"/>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IE" sz="2800" b="1" kern="1200" dirty="0"/>
            <a:t>Fusion Neutronics</a:t>
          </a:r>
        </a:p>
      </dsp:txBody>
      <dsp:txXfrm>
        <a:off x="1879190" y="1672093"/>
        <a:ext cx="1756307" cy="1689077"/>
      </dsp:txXfrm>
    </dsp:sp>
    <dsp:sp modelId="{ECD4829C-8712-4800-B77E-BD97C9F914BC}">
      <dsp:nvSpPr>
        <dsp:cNvPr id="0" name=""/>
        <dsp:cNvSpPr/>
      </dsp:nvSpPr>
      <dsp:spPr>
        <a:xfrm>
          <a:off x="1715700" y="-404232"/>
          <a:ext cx="2083288" cy="2083312"/>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de-DE" sz="2000" b="1" kern="1200" dirty="0" err="1"/>
            <a:t>Nuclear</a:t>
          </a:r>
          <a:r>
            <a:rPr lang="de-DE" sz="2000" b="1" kern="1200" dirty="0"/>
            <a:t> Data</a:t>
          </a:r>
        </a:p>
      </dsp:txBody>
      <dsp:txXfrm>
        <a:off x="2020790" y="-99138"/>
        <a:ext cx="1473108" cy="1473124"/>
      </dsp:txXfrm>
    </dsp:sp>
    <dsp:sp modelId="{3ADC1CE8-6207-4DBE-B251-FE234DC39376}">
      <dsp:nvSpPr>
        <dsp:cNvPr id="0" name=""/>
        <dsp:cNvSpPr/>
      </dsp:nvSpPr>
      <dsp:spPr>
        <a:xfrm>
          <a:off x="3502934" y="894268"/>
          <a:ext cx="2083288" cy="2083312"/>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IE" sz="2000" kern="1200" dirty="0"/>
            <a:t>Tools Workflows</a:t>
          </a:r>
        </a:p>
      </dsp:txBody>
      <dsp:txXfrm>
        <a:off x="3808024" y="1199362"/>
        <a:ext cx="1473108" cy="1473124"/>
      </dsp:txXfrm>
    </dsp:sp>
    <dsp:sp modelId="{73B83BB4-60B8-49C7-B683-45740B4D2EB9}">
      <dsp:nvSpPr>
        <dsp:cNvPr id="0" name=""/>
        <dsp:cNvSpPr/>
      </dsp:nvSpPr>
      <dsp:spPr>
        <a:xfrm>
          <a:off x="2820271" y="2995287"/>
          <a:ext cx="2083288" cy="2083312"/>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Models</a:t>
          </a:r>
        </a:p>
        <a:p>
          <a:pPr marL="0" lvl="0" indent="0" algn="ctr" defTabSz="889000">
            <a:lnSpc>
              <a:spcPct val="90000"/>
            </a:lnSpc>
            <a:spcBef>
              <a:spcPct val="0"/>
            </a:spcBef>
            <a:spcAft>
              <a:spcPct val="35000"/>
            </a:spcAft>
            <a:buNone/>
          </a:pPr>
          <a:r>
            <a:rPr lang="de-DE" sz="2000" kern="1200" dirty="0"/>
            <a:t>Analysis Integration</a:t>
          </a:r>
        </a:p>
      </dsp:txBody>
      <dsp:txXfrm>
        <a:off x="3125361" y="3300381"/>
        <a:ext cx="1473108" cy="1473124"/>
      </dsp:txXfrm>
    </dsp:sp>
    <dsp:sp modelId="{F7173867-7A1E-431C-B112-3605FF1F3339}">
      <dsp:nvSpPr>
        <dsp:cNvPr id="0" name=""/>
        <dsp:cNvSpPr/>
      </dsp:nvSpPr>
      <dsp:spPr>
        <a:xfrm>
          <a:off x="611129" y="2995287"/>
          <a:ext cx="2083288" cy="2083312"/>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Radiological </a:t>
          </a:r>
          <a:r>
            <a:rPr lang="de-DE" sz="2000" kern="1200" dirty="0" err="1"/>
            <a:t>Protection</a:t>
          </a:r>
          <a:endParaRPr lang="de-DE" sz="2000" kern="1200" dirty="0"/>
        </a:p>
      </dsp:txBody>
      <dsp:txXfrm>
        <a:off x="916219" y="3300381"/>
        <a:ext cx="1473108" cy="1473124"/>
      </dsp:txXfrm>
    </dsp:sp>
    <dsp:sp modelId="{7C566991-F0C3-4937-9F00-C312F704EC34}">
      <dsp:nvSpPr>
        <dsp:cNvPr id="0" name=""/>
        <dsp:cNvSpPr/>
      </dsp:nvSpPr>
      <dsp:spPr>
        <a:xfrm>
          <a:off x="-71533" y="894268"/>
          <a:ext cx="2083288" cy="2083312"/>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System Engineering</a:t>
          </a:r>
        </a:p>
      </dsp:txBody>
      <dsp:txXfrm>
        <a:off x="233557" y="1199362"/>
        <a:ext cx="1473108" cy="147312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Author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‹Nr.›</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Author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‹Nr.›</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EUROfusion Values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‹Nr.›</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1FA9-E768-779D-120C-65CF24248DBC}"/>
              </a:ext>
            </a:extLst>
          </p:cNvPr>
          <p:cNvSpPr>
            <a:spLocks noGrp="1"/>
          </p:cNvSpPr>
          <p:nvPr>
            <p:ph type="title"/>
          </p:nvPr>
        </p:nvSpPr>
        <p:spPr>
          <a:xfrm>
            <a:off x="407368" y="2074188"/>
            <a:ext cx="7028412" cy="1392493"/>
          </a:xfrm>
        </p:spPr>
        <p:txBody>
          <a:bodyPr>
            <a:normAutofit/>
          </a:bodyPr>
          <a:lstStyle/>
          <a:p>
            <a:r>
              <a:rPr lang="en-US" dirty="0"/>
              <a:t>Views on Status and Needs</a:t>
            </a:r>
            <a:br>
              <a:rPr lang="en-US" dirty="0"/>
            </a:br>
            <a:r>
              <a:rPr lang="en-US" dirty="0"/>
              <a:t>of Nuclear Data for Fusion Technology</a:t>
            </a:r>
            <a:endParaRPr lang="en-GB" dirty="0"/>
          </a:p>
        </p:txBody>
      </p:sp>
      <p:sp>
        <p:nvSpPr>
          <p:cNvPr id="3" name="Text Placeholder 2">
            <a:extLst>
              <a:ext uri="{FF2B5EF4-FFF2-40B4-BE49-F238E27FC236}">
                <a16:creationId xmlns:a16="http://schemas.microsoft.com/office/drawing/2014/main" id="{05D0CD26-DADA-33EA-C9BE-ACE2D5B0063E}"/>
              </a:ext>
            </a:extLst>
          </p:cNvPr>
          <p:cNvSpPr>
            <a:spLocks noGrp="1"/>
          </p:cNvSpPr>
          <p:nvPr>
            <p:ph type="body" sz="quarter" idx="10"/>
          </p:nvPr>
        </p:nvSpPr>
        <p:spPr/>
        <p:txBody>
          <a:bodyPr/>
          <a:lstStyle/>
          <a:p>
            <a:r>
              <a:rPr lang="en-GB" dirty="0"/>
              <a:t>D. Leichtle</a:t>
            </a:r>
          </a:p>
        </p:txBody>
      </p:sp>
      <p:sp>
        <p:nvSpPr>
          <p:cNvPr id="4" name="Text Placeholder 3">
            <a:extLst>
              <a:ext uri="{FF2B5EF4-FFF2-40B4-BE49-F238E27FC236}">
                <a16:creationId xmlns:a16="http://schemas.microsoft.com/office/drawing/2014/main" id="{17D9B929-4FC5-FD1E-AEA4-AD8CAF0A0513}"/>
              </a:ext>
            </a:extLst>
          </p:cNvPr>
          <p:cNvSpPr>
            <a:spLocks noGrp="1"/>
          </p:cNvSpPr>
          <p:nvPr>
            <p:ph type="body" sz="quarter" idx="11"/>
          </p:nvPr>
        </p:nvSpPr>
        <p:spPr>
          <a:xfrm>
            <a:off x="407367" y="4159260"/>
            <a:ext cx="7078655" cy="1048454"/>
          </a:xfrm>
        </p:spPr>
        <p:txBody>
          <a:bodyPr>
            <a:normAutofit/>
          </a:bodyPr>
          <a:lstStyle/>
          <a:p>
            <a:r>
              <a:rPr lang="en-GB" dirty="0"/>
              <a:t>With M. Avrigeanu, U. Fischer, M. Gilbert, A. Konobeev, G. Schnabel, Y. Qiu</a:t>
            </a:r>
          </a:p>
        </p:txBody>
      </p:sp>
      <p:sp>
        <p:nvSpPr>
          <p:cNvPr id="5" name="Text Placeholder 4">
            <a:extLst>
              <a:ext uri="{FF2B5EF4-FFF2-40B4-BE49-F238E27FC236}">
                <a16:creationId xmlns:a16="http://schemas.microsoft.com/office/drawing/2014/main" id="{B398BFEB-1425-1675-69CA-B4AF14CD6963}"/>
              </a:ext>
            </a:extLst>
          </p:cNvPr>
          <p:cNvSpPr>
            <a:spLocks noGrp="1"/>
          </p:cNvSpPr>
          <p:nvPr>
            <p:ph type="body" sz="quarter" idx="12"/>
          </p:nvPr>
        </p:nvSpPr>
        <p:spPr/>
        <p:txBody>
          <a:bodyPr/>
          <a:lstStyle/>
          <a:p>
            <a:r>
              <a:rPr lang="en-GB" dirty="0"/>
              <a:t>3</a:t>
            </a:r>
            <a:r>
              <a:rPr lang="en-GB" baseline="30000" dirty="0"/>
              <a:t>rd</a:t>
            </a:r>
            <a:r>
              <a:rPr lang="en-GB" dirty="0"/>
              <a:t> DONES User Workshop</a:t>
            </a:r>
          </a:p>
        </p:txBody>
      </p:sp>
    </p:spTree>
    <p:extLst>
      <p:ext uri="{BB962C8B-B14F-4D97-AF65-F5344CB8AC3E}">
        <p14:creationId xmlns:p14="http://schemas.microsoft.com/office/powerpoint/2010/main" val="409771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41282-56DD-E3FD-670F-BBAD9F1DC703}"/>
              </a:ext>
            </a:extLst>
          </p:cNvPr>
          <p:cNvSpPr>
            <a:spLocks noGrp="1"/>
          </p:cNvSpPr>
          <p:nvPr>
            <p:ph type="title"/>
          </p:nvPr>
        </p:nvSpPr>
        <p:spPr/>
        <p:txBody>
          <a:bodyPr/>
          <a:lstStyle/>
          <a:p>
            <a:r>
              <a:rPr lang="en-GB" dirty="0"/>
              <a:t>Fusion neutronics integration</a:t>
            </a:r>
          </a:p>
        </p:txBody>
      </p:sp>
      <p:sp>
        <p:nvSpPr>
          <p:cNvPr id="3" name="Content Placeholder 2">
            <a:extLst>
              <a:ext uri="{FF2B5EF4-FFF2-40B4-BE49-F238E27FC236}">
                <a16:creationId xmlns:a16="http://schemas.microsoft.com/office/drawing/2014/main" id="{22E7C803-3951-2A8B-5BD0-33B2F60EEC36}"/>
              </a:ext>
            </a:extLst>
          </p:cNvPr>
          <p:cNvSpPr>
            <a:spLocks noGrp="1"/>
          </p:cNvSpPr>
          <p:nvPr>
            <p:ph idx="1"/>
          </p:nvPr>
        </p:nvSpPr>
        <p:spPr>
          <a:xfrm>
            <a:off x="609600" y="836712"/>
            <a:ext cx="6298642" cy="5688632"/>
          </a:xfrm>
        </p:spPr>
        <p:txBody>
          <a:bodyPr>
            <a:normAutofit lnSpcReduction="10000"/>
          </a:bodyPr>
          <a:lstStyle/>
          <a:p>
            <a:r>
              <a:rPr lang="en-GB" b="1" dirty="0"/>
              <a:t>Objectives in nuclear data development and validation</a:t>
            </a:r>
          </a:p>
          <a:p>
            <a:pPr lvl="1"/>
            <a:r>
              <a:rPr lang="de-DE" sz="2400" dirty="0"/>
              <a:t>Provision </a:t>
            </a:r>
            <a:r>
              <a:rPr lang="de-DE" sz="2400" dirty="0" err="1"/>
              <a:t>of</a:t>
            </a:r>
            <a:r>
              <a:rPr lang="de-DE" sz="2400" dirty="0"/>
              <a:t> </a:t>
            </a:r>
            <a:r>
              <a:rPr lang="de-DE" sz="2400" dirty="0" err="1"/>
              <a:t>reference</a:t>
            </a:r>
            <a:r>
              <a:rPr lang="de-DE" sz="2400" dirty="0"/>
              <a:t> </a:t>
            </a:r>
            <a:r>
              <a:rPr lang="de-DE" sz="2400" dirty="0" err="1"/>
              <a:t>nuclear</a:t>
            </a:r>
            <a:r>
              <a:rPr lang="de-DE" sz="2400" dirty="0"/>
              <a:t> </a:t>
            </a:r>
            <a:r>
              <a:rPr lang="de-DE" sz="2400" dirty="0" err="1"/>
              <a:t>data</a:t>
            </a:r>
            <a:r>
              <a:rPr lang="de-DE" sz="2400" dirty="0"/>
              <a:t> (</a:t>
            </a:r>
            <a:r>
              <a:rPr lang="de-DE" sz="2400" dirty="0" err="1"/>
              <a:t>including</a:t>
            </a:r>
            <a:r>
              <a:rPr lang="de-DE" sz="2400" dirty="0"/>
              <a:t> </a:t>
            </a:r>
            <a:r>
              <a:rPr lang="de-DE" sz="2400" dirty="0" err="1"/>
              <a:t>covariance</a:t>
            </a:r>
            <a:r>
              <a:rPr lang="de-DE" sz="2400" dirty="0"/>
              <a:t> </a:t>
            </a:r>
            <a:r>
              <a:rPr lang="de-DE" sz="2400" dirty="0" err="1"/>
              <a:t>data</a:t>
            </a:r>
            <a:r>
              <a:rPr lang="de-DE" sz="2400" dirty="0"/>
              <a:t>) </a:t>
            </a:r>
            <a:r>
              <a:rPr lang="de-DE" sz="2400" dirty="0" err="1"/>
              <a:t>for</a:t>
            </a:r>
            <a:r>
              <a:rPr lang="de-DE" sz="2400" dirty="0"/>
              <a:t> </a:t>
            </a:r>
            <a:r>
              <a:rPr lang="de-DE" sz="2400" dirty="0" err="1"/>
              <a:t>fusion</a:t>
            </a:r>
            <a:r>
              <a:rPr lang="de-DE" sz="2400" dirty="0"/>
              <a:t> </a:t>
            </a:r>
            <a:r>
              <a:rPr lang="de-DE" sz="2400" dirty="0" err="1"/>
              <a:t>technology</a:t>
            </a:r>
            <a:r>
              <a:rPr lang="de-DE" sz="2400" dirty="0"/>
              <a:t> </a:t>
            </a:r>
            <a:r>
              <a:rPr lang="de-DE" sz="2400" dirty="0" err="1"/>
              <a:t>applications</a:t>
            </a:r>
            <a:r>
              <a:rPr lang="de-DE" sz="2400" dirty="0"/>
              <a:t> </a:t>
            </a:r>
            <a:r>
              <a:rPr lang="de-DE" sz="2400" dirty="0" err="1"/>
              <a:t>with</a:t>
            </a:r>
            <a:r>
              <a:rPr lang="de-DE" sz="2400" dirty="0"/>
              <a:t> </a:t>
            </a:r>
            <a:r>
              <a:rPr lang="de-DE" sz="2400" dirty="0" err="1"/>
              <a:t>verification</a:t>
            </a:r>
            <a:r>
              <a:rPr lang="de-DE" sz="2400" dirty="0"/>
              <a:t> and </a:t>
            </a:r>
            <a:r>
              <a:rPr lang="de-DE" sz="2400" dirty="0" err="1"/>
              <a:t>validation</a:t>
            </a:r>
            <a:r>
              <a:rPr lang="de-DE" sz="2400" dirty="0"/>
              <a:t>.</a:t>
            </a:r>
          </a:p>
          <a:p>
            <a:pPr lvl="1"/>
            <a:r>
              <a:rPr lang="de-DE" sz="2400" dirty="0"/>
              <a:t>Experimental support </a:t>
            </a:r>
            <a:r>
              <a:rPr lang="de-DE" sz="2400" dirty="0" err="1"/>
              <a:t>for</a:t>
            </a:r>
            <a:r>
              <a:rPr lang="de-DE" sz="2400" dirty="0"/>
              <a:t> </a:t>
            </a:r>
            <a:r>
              <a:rPr lang="de-DE" sz="2400" dirty="0" err="1"/>
              <a:t>nuclear</a:t>
            </a:r>
            <a:r>
              <a:rPr lang="de-DE" sz="2400" dirty="0"/>
              <a:t> </a:t>
            </a:r>
            <a:r>
              <a:rPr lang="de-DE" sz="2400" dirty="0" err="1"/>
              <a:t>data</a:t>
            </a:r>
            <a:r>
              <a:rPr lang="de-DE" sz="2400" dirty="0"/>
              <a:t> </a:t>
            </a:r>
            <a:r>
              <a:rPr lang="en-US" sz="2400" dirty="0"/>
              <a:t>evaluation, benchmarking and validation of fusion nuclear data and neutronics tools.</a:t>
            </a:r>
          </a:p>
          <a:p>
            <a:r>
              <a:rPr lang="en-US" sz="3000" dirty="0"/>
              <a:t>Requirements</a:t>
            </a:r>
          </a:p>
          <a:p>
            <a:pPr lvl="1"/>
            <a:r>
              <a:rPr lang="en-US" sz="2400" dirty="0"/>
              <a:t>Accurate and reliable radiation transport and activation analysis capabilities.</a:t>
            </a:r>
          </a:p>
          <a:p>
            <a:pPr lvl="1"/>
            <a:r>
              <a:rPr lang="en-US" sz="2400" dirty="0"/>
              <a:t>Quantification and propagation of uncertainties in nuclear data to engineering responses.</a:t>
            </a:r>
          </a:p>
          <a:p>
            <a:pPr lvl="1"/>
            <a:endParaRPr lang="en-US" sz="2400" dirty="0"/>
          </a:p>
          <a:p>
            <a:endParaRPr lang="en-GB" dirty="0"/>
          </a:p>
        </p:txBody>
      </p:sp>
      <p:sp>
        <p:nvSpPr>
          <p:cNvPr id="4" name="Footer Placeholder 3">
            <a:extLst>
              <a:ext uri="{FF2B5EF4-FFF2-40B4-BE49-F238E27FC236}">
                <a16:creationId xmlns:a16="http://schemas.microsoft.com/office/drawing/2014/main" id="{9A3BD1F4-7CCB-2A2B-9E42-DCAD2ED6A9F5}"/>
              </a:ext>
            </a:extLst>
          </p:cNvPr>
          <p:cNvSpPr>
            <a:spLocks noGrp="1"/>
          </p:cNvSpPr>
          <p:nvPr>
            <p:ph type="ftr" sz="quarter" idx="11"/>
          </p:nvPr>
        </p:nvSpPr>
        <p:spPr>
          <a:xfrm>
            <a:off x="825624" y="6555770"/>
            <a:ext cx="3907150" cy="329614"/>
          </a:xfrm>
        </p:spPr>
        <p:txBody>
          <a:bodyPr/>
          <a:lstStyle/>
          <a:p>
            <a:r>
              <a:rPr lang="en-GB" dirty="0">
                <a:solidFill>
                  <a:prstClr val="white"/>
                </a:solidFill>
              </a:rPr>
              <a:t>D. Leichtle | DONES User Workshop | 01-02 Oct. 2024</a:t>
            </a:r>
          </a:p>
        </p:txBody>
      </p:sp>
      <p:sp>
        <p:nvSpPr>
          <p:cNvPr id="5" name="Slide Number Placeholder 4">
            <a:extLst>
              <a:ext uri="{FF2B5EF4-FFF2-40B4-BE49-F238E27FC236}">
                <a16:creationId xmlns:a16="http://schemas.microsoft.com/office/drawing/2014/main" id="{B36F60F1-5AE1-C623-101E-3B885A49955C}"/>
              </a:ext>
            </a:extLst>
          </p:cNvPr>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dirty="0">
              <a:solidFill>
                <a:prstClr val="white"/>
              </a:solidFill>
            </a:endParaRPr>
          </a:p>
        </p:txBody>
      </p:sp>
      <p:graphicFrame>
        <p:nvGraphicFramePr>
          <p:cNvPr id="8" name="Diagram 6">
            <a:extLst>
              <a:ext uri="{FF2B5EF4-FFF2-40B4-BE49-F238E27FC236}">
                <a16:creationId xmlns:a16="http://schemas.microsoft.com/office/drawing/2014/main" id="{1F6BB6B5-F5A3-4390-AA2A-7B954FBAB643}"/>
              </a:ext>
            </a:extLst>
          </p:cNvPr>
          <p:cNvGraphicFramePr/>
          <p:nvPr>
            <p:extLst>
              <p:ext uri="{D42A27DB-BD31-4B8C-83A1-F6EECF244321}">
                <p14:modId xmlns:p14="http://schemas.microsoft.com/office/powerpoint/2010/main" val="358521700"/>
              </p:ext>
            </p:extLst>
          </p:nvPr>
        </p:nvGraphicFramePr>
        <p:xfrm>
          <a:off x="6488066" y="421115"/>
          <a:ext cx="5514689" cy="46743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534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6A86A3AF-448D-4264-B9BA-2DF58DEE0835}"/>
              </a:ext>
            </a:extLst>
          </p:cNvPr>
          <p:cNvPicPr>
            <a:picLocks noChangeAspect="1"/>
          </p:cNvPicPr>
          <p:nvPr/>
        </p:nvPicPr>
        <p:blipFill>
          <a:blip r:embed="rId2"/>
          <a:stretch>
            <a:fillRect/>
          </a:stretch>
        </p:blipFill>
        <p:spPr>
          <a:xfrm>
            <a:off x="1606328" y="836712"/>
            <a:ext cx="8979344" cy="3151159"/>
          </a:xfrm>
          <a:prstGeom prst="rect">
            <a:avLst/>
          </a:prstGeom>
        </p:spPr>
      </p:pic>
      <p:sp>
        <p:nvSpPr>
          <p:cNvPr id="2" name="Title 1">
            <a:extLst>
              <a:ext uri="{FF2B5EF4-FFF2-40B4-BE49-F238E27FC236}">
                <a16:creationId xmlns:a16="http://schemas.microsoft.com/office/drawing/2014/main" id="{06641282-56DD-E3FD-670F-BBAD9F1DC703}"/>
              </a:ext>
            </a:extLst>
          </p:cNvPr>
          <p:cNvSpPr>
            <a:spLocks noGrp="1"/>
          </p:cNvSpPr>
          <p:nvPr>
            <p:ph type="title"/>
          </p:nvPr>
        </p:nvSpPr>
        <p:spPr/>
        <p:txBody>
          <a:bodyPr/>
          <a:lstStyle/>
          <a:p>
            <a:r>
              <a:rPr lang="en-GB" dirty="0"/>
              <a:t>Scope of fusion nuclear data research</a:t>
            </a:r>
          </a:p>
        </p:txBody>
      </p:sp>
      <p:sp>
        <p:nvSpPr>
          <p:cNvPr id="3" name="Content Placeholder 2">
            <a:extLst>
              <a:ext uri="{FF2B5EF4-FFF2-40B4-BE49-F238E27FC236}">
                <a16:creationId xmlns:a16="http://schemas.microsoft.com/office/drawing/2014/main" id="{22E7C803-3951-2A8B-5BD0-33B2F60EEC36}"/>
              </a:ext>
            </a:extLst>
          </p:cNvPr>
          <p:cNvSpPr>
            <a:spLocks noGrp="1"/>
          </p:cNvSpPr>
          <p:nvPr>
            <p:ph idx="1"/>
          </p:nvPr>
        </p:nvSpPr>
        <p:spPr>
          <a:xfrm>
            <a:off x="609600" y="836712"/>
            <a:ext cx="11103024" cy="936822"/>
          </a:xfrm>
        </p:spPr>
        <p:txBody>
          <a:bodyPr/>
          <a:lstStyle/>
          <a:p>
            <a:r>
              <a:rPr lang="en-GB" dirty="0"/>
              <a:t>Nuclear data (evaluation) pipeline with system components</a:t>
            </a:r>
          </a:p>
          <a:p>
            <a:pPr lvl="1"/>
            <a:r>
              <a:rPr lang="en-GB" dirty="0"/>
              <a:t>Theory, Experiments, Evaluation, Data Processing, Benchmarking, </a:t>
            </a:r>
            <a:r>
              <a:rPr lang="en-GB" dirty="0" err="1"/>
              <a:t>Sensitivity&amp;Uncertainty</a:t>
            </a:r>
            <a:r>
              <a:rPr lang="en-GB" dirty="0"/>
              <a:t> analysis, Applications</a:t>
            </a:r>
          </a:p>
        </p:txBody>
      </p:sp>
      <p:sp>
        <p:nvSpPr>
          <p:cNvPr id="4" name="Footer Placeholder 3">
            <a:extLst>
              <a:ext uri="{FF2B5EF4-FFF2-40B4-BE49-F238E27FC236}">
                <a16:creationId xmlns:a16="http://schemas.microsoft.com/office/drawing/2014/main" id="{9A3BD1F4-7CCB-2A2B-9E42-DCAD2ED6A9F5}"/>
              </a:ext>
            </a:extLst>
          </p:cNvPr>
          <p:cNvSpPr>
            <a:spLocks noGrp="1"/>
          </p:cNvSpPr>
          <p:nvPr>
            <p:ph type="ftr" sz="quarter" idx="11"/>
          </p:nvPr>
        </p:nvSpPr>
        <p:spPr>
          <a:xfrm>
            <a:off x="825624" y="6555770"/>
            <a:ext cx="3907150" cy="329614"/>
          </a:xfrm>
        </p:spPr>
        <p:txBody>
          <a:bodyPr/>
          <a:lstStyle/>
          <a:p>
            <a:r>
              <a:rPr lang="en-GB" dirty="0">
                <a:solidFill>
                  <a:prstClr val="white"/>
                </a:solidFill>
              </a:rPr>
              <a:t>D. Leichtle | DONES User Workshop | 01-02 Oct. 2024</a:t>
            </a:r>
          </a:p>
        </p:txBody>
      </p:sp>
      <p:sp>
        <p:nvSpPr>
          <p:cNvPr id="5" name="Slide Number Placeholder 4">
            <a:extLst>
              <a:ext uri="{FF2B5EF4-FFF2-40B4-BE49-F238E27FC236}">
                <a16:creationId xmlns:a16="http://schemas.microsoft.com/office/drawing/2014/main" id="{B36F60F1-5AE1-C623-101E-3B885A49955C}"/>
              </a:ext>
            </a:extLst>
          </p:cNvPr>
          <p:cNvSpPr>
            <a:spLocks noGrp="1"/>
          </p:cNvSpPr>
          <p:nvPr>
            <p:ph type="sldNum" sz="quarter" idx="12"/>
          </p:nvPr>
        </p:nvSpPr>
        <p:spPr/>
        <p:txBody>
          <a:bodyPr/>
          <a:lstStyle/>
          <a:p>
            <a:fld id="{6A6D9FA1-99C7-4910-8E32-B85D378B0060}" type="slidenum">
              <a:rPr lang="en-GB" smtClean="0">
                <a:solidFill>
                  <a:prstClr val="white"/>
                </a:solidFill>
              </a:rPr>
              <a:pPr/>
              <a:t>3</a:t>
            </a:fld>
            <a:endParaRPr lang="en-GB" dirty="0">
              <a:solidFill>
                <a:prstClr val="white"/>
              </a:solidFill>
            </a:endParaRPr>
          </a:p>
        </p:txBody>
      </p:sp>
      <p:sp>
        <p:nvSpPr>
          <p:cNvPr id="9" name="Content Placeholder 2">
            <a:extLst>
              <a:ext uri="{FF2B5EF4-FFF2-40B4-BE49-F238E27FC236}">
                <a16:creationId xmlns:a16="http://schemas.microsoft.com/office/drawing/2014/main" id="{66FEF55B-925E-4EF4-8CC1-668D49D7C07B}"/>
              </a:ext>
            </a:extLst>
          </p:cNvPr>
          <p:cNvSpPr txBox="1">
            <a:spLocks/>
          </p:cNvSpPr>
          <p:nvPr/>
        </p:nvSpPr>
        <p:spPr>
          <a:xfrm>
            <a:off x="7100835" y="4174868"/>
            <a:ext cx="4268875" cy="2380902"/>
          </a:xfrm>
          <a:prstGeom prst="rect">
            <a:avLst/>
          </a:prstGeom>
        </p:spPr>
        <p:txBody>
          <a:bodyPr vert="horz" lIns="91440" tIns="45720" rIns="91440" bIns="45720" rtlCol="0">
            <a:normAutofit fontScale="92500"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Arial" panose="020B0604020202020204" pitchFamily="34" charset="0"/>
              </a:defRPr>
            </a:lvl1pPr>
            <a:lvl2pPr marL="557213" indent="-214313"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Arial" panose="020B0604020202020204" pitchFamily="34" charset="0"/>
              </a:defRPr>
            </a:lvl2pPr>
            <a:lvl3pPr marL="857250" indent="-171450" algn="l" defTabSz="685800" rtl="0" eaLnBrk="1" latinLnBrk="0" hangingPunct="1">
              <a:spcBef>
                <a:spcPct val="20000"/>
              </a:spcBef>
              <a:buFont typeface="Arial" panose="020B0604020202020204" pitchFamily="34" charset="0"/>
              <a:buChar char="•"/>
              <a:defRPr sz="1600" kern="1200">
                <a:solidFill>
                  <a:schemeClr val="tx1"/>
                </a:solidFill>
                <a:latin typeface="+mn-lt"/>
                <a:ea typeface="+mn-ea"/>
                <a:cs typeface="Arial" panose="020B0604020202020204" pitchFamily="34" charset="0"/>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dirty="0"/>
              <a:t>Data processing</a:t>
            </a:r>
          </a:p>
          <a:p>
            <a:pPr lvl="1"/>
            <a:r>
              <a:rPr lang="en-GB" dirty="0"/>
              <a:t>MC transport libraries</a:t>
            </a:r>
          </a:p>
          <a:p>
            <a:pPr lvl="1"/>
            <a:r>
              <a:rPr lang="en-GB" dirty="0"/>
              <a:t>Response libraries (reaction rates)</a:t>
            </a:r>
          </a:p>
          <a:p>
            <a:r>
              <a:rPr lang="en-GB" dirty="0"/>
              <a:t>Verification and validation</a:t>
            </a:r>
          </a:p>
          <a:p>
            <a:pPr lvl="1"/>
            <a:r>
              <a:rPr lang="en-GB" dirty="0"/>
              <a:t>Benchmarking</a:t>
            </a:r>
          </a:p>
          <a:p>
            <a:pPr lvl="1"/>
            <a:r>
              <a:rPr lang="en-GB" dirty="0"/>
              <a:t>Experimental validation</a:t>
            </a:r>
          </a:p>
          <a:p>
            <a:pPr lvl="1"/>
            <a:r>
              <a:rPr lang="en-GB" dirty="0"/>
              <a:t>Sensitivity and uncertainty assessment</a:t>
            </a:r>
          </a:p>
        </p:txBody>
      </p:sp>
      <p:sp>
        <p:nvSpPr>
          <p:cNvPr id="10" name="Content Placeholder 2">
            <a:extLst>
              <a:ext uri="{FF2B5EF4-FFF2-40B4-BE49-F238E27FC236}">
                <a16:creationId xmlns:a16="http://schemas.microsoft.com/office/drawing/2014/main" id="{CFB11DBD-8197-43EB-AF86-74B058832462}"/>
              </a:ext>
            </a:extLst>
          </p:cNvPr>
          <p:cNvSpPr txBox="1">
            <a:spLocks/>
          </p:cNvSpPr>
          <p:nvPr/>
        </p:nvSpPr>
        <p:spPr>
          <a:xfrm>
            <a:off x="762001" y="4174868"/>
            <a:ext cx="4268875" cy="2341488"/>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Arial" panose="020B0604020202020204" pitchFamily="34" charset="0"/>
              </a:defRPr>
            </a:lvl1pPr>
            <a:lvl2pPr marL="557213" indent="-214313"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Arial" panose="020B0604020202020204" pitchFamily="34" charset="0"/>
              </a:defRPr>
            </a:lvl2pPr>
            <a:lvl3pPr marL="857250" indent="-171450" algn="l" defTabSz="685800" rtl="0" eaLnBrk="1" latinLnBrk="0" hangingPunct="1">
              <a:spcBef>
                <a:spcPct val="20000"/>
              </a:spcBef>
              <a:buFont typeface="Arial" panose="020B0604020202020204" pitchFamily="34" charset="0"/>
              <a:buChar char="•"/>
              <a:defRPr sz="1600" kern="1200">
                <a:solidFill>
                  <a:schemeClr val="tx1"/>
                </a:solidFill>
                <a:latin typeface="+mn-lt"/>
                <a:ea typeface="+mn-ea"/>
                <a:cs typeface="Arial" panose="020B0604020202020204" pitchFamily="34" charset="0"/>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dirty="0"/>
              <a:t>Nuclear reaction theory, nuclear models</a:t>
            </a:r>
          </a:p>
          <a:p>
            <a:r>
              <a:rPr lang="en-GB" dirty="0"/>
              <a:t>High-accuracy nuclear cross section measurements</a:t>
            </a:r>
          </a:p>
          <a:p>
            <a:r>
              <a:rPr lang="en-GB" dirty="0"/>
              <a:t>Nuclear data evaluation including covariances</a:t>
            </a:r>
          </a:p>
        </p:txBody>
      </p:sp>
      <p:sp>
        <p:nvSpPr>
          <p:cNvPr id="11" name="Textfeld 10">
            <a:extLst>
              <a:ext uri="{FF2B5EF4-FFF2-40B4-BE49-F238E27FC236}">
                <a16:creationId xmlns:a16="http://schemas.microsoft.com/office/drawing/2014/main" id="{C8C02259-D2C1-4446-B901-1457112952AA}"/>
              </a:ext>
            </a:extLst>
          </p:cNvPr>
          <p:cNvSpPr txBox="1"/>
          <p:nvPr/>
        </p:nvSpPr>
        <p:spPr>
          <a:xfrm>
            <a:off x="9932794" y="3927481"/>
            <a:ext cx="2165421" cy="307777"/>
          </a:xfrm>
          <a:prstGeom prst="rect">
            <a:avLst/>
          </a:prstGeom>
          <a:noFill/>
        </p:spPr>
        <p:txBody>
          <a:bodyPr wrap="square" rtlCol="0">
            <a:spAutoFit/>
          </a:bodyPr>
          <a:lstStyle/>
          <a:p>
            <a:pPr algn="l"/>
            <a:r>
              <a:rPr lang="de-DE" sz="1400" b="1" dirty="0" err="1"/>
              <a:t>Based</a:t>
            </a:r>
            <a:r>
              <a:rPr lang="de-DE" sz="1400" b="1" dirty="0"/>
              <a:t> on: D. Brown (BNL) </a:t>
            </a:r>
          </a:p>
        </p:txBody>
      </p:sp>
      <p:sp>
        <p:nvSpPr>
          <p:cNvPr id="12" name="Textfeld 11">
            <a:extLst>
              <a:ext uri="{FF2B5EF4-FFF2-40B4-BE49-F238E27FC236}">
                <a16:creationId xmlns:a16="http://schemas.microsoft.com/office/drawing/2014/main" id="{65C936C6-3773-4507-ABBA-A849EFEBF569}"/>
              </a:ext>
            </a:extLst>
          </p:cNvPr>
          <p:cNvSpPr txBox="1"/>
          <p:nvPr/>
        </p:nvSpPr>
        <p:spPr>
          <a:xfrm>
            <a:off x="9231080" y="3090446"/>
            <a:ext cx="1204128" cy="338554"/>
          </a:xfrm>
          <a:prstGeom prst="rect">
            <a:avLst/>
          </a:prstGeom>
          <a:solidFill>
            <a:schemeClr val="bg1">
              <a:lumMod val="50000"/>
            </a:schemeClr>
          </a:solidFill>
        </p:spPr>
        <p:txBody>
          <a:bodyPr wrap="square" rtlCol="0">
            <a:spAutoFit/>
          </a:bodyPr>
          <a:lstStyle/>
          <a:p>
            <a:pPr algn="l"/>
            <a:r>
              <a:rPr lang="de-DE" sz="1600" dirty="0" err="1"/>
              <a:t>Applicatons</a:t>
            </a:r>
            <a:endParaRPr lang="de-DE" sz="1600" dirty="0"/>
          </a:p>
        </p:txBody>
      </p:sp>
      <p:sp>
        <p:nvSpPr>
          <p:cNvPr id="13" name="Textfeld 12">
            <a:extLst>
              <a:ext uri="{FF2B5EF4-FFF2-40B4-BE49-F238E27FC236}">
                <a16:creationId xmlns:a16="http://schemas.microsoft.com/office/drawing/2014/main" id="{E1AADED3-B749-46EB-A179-533B12769D7C}"/>
              </a:ext>
            </a:extLst>
          </p:cNvPr>
          <p:cNvSpPr txBox="1"/>
          <p:nvPr/>
        </p:nvSpPr>
        <p:spPr>
          <a:xfrm>
            <a:off x="6313709" y="2844224"/>
            <a:ext cx="1204128" cy="830997"/>
          </a:xfrm>
          <a:prstGeom prst="rect">
            <a:avLst/>
          </a:prstGeom>
          <a:solidFill>
            <a:schemeClr val="bg1">
              <a:lumMod val="50000"/>
            </a:schemeClr>
          </a:solidFill>
        </p:spPr>
        <p:txBody>
          <a:bodyPr wrap="square" rtlCol="0">
            <a:spAutoFit/>
          </a:bodyPr>
          <a:lstStyle/>
          <a:p>
            <a:pPr algn="l"/>
            <a:r>
              <a:rPr lang="de-DE" sz="1600" dirty="0" err="1"/>
              <a:t>Neutronics</a:t>
            </a:r>
            <a:r>
              <a:rPr lang="de-DE" sz="1600" dirty="0"/>
              <a:t>/</a:t>
            </a:r>
            <a:r>
              <a:rPr lang="de-DE" sz="1600" dirty="0" err="1"/>
              <a:t>activation</a:t>
            </a:r>
            <a:r>
              <a:rPr lang="de-DE" sz="1600" dirty="0"/>
              <a:t> </a:t>
            </a:r>
            <a:r>
              <a:rPr lang="de-DE" sz="1600" dirty="0" err="1"/>
              <a:t>tools</a:t>
            </a:r>
            <a:endParaRPr lang="de-DE" sz="1600" dirty="0"/>
          </a:p>
        </p:txBody>
      </p:sp>
    </p:spTree>
    <p:extLst>
      <p:ext uri="{BB962C8B-B14F-4D97-AF65-F5344CB8AC3E}">
        <p14:creationId xmlns:p14="http://schemas.microsoft.com/office/powerpoint/2010/main" val="3448480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41282-56DD-E3FD-670F-BBAD9F1DC703}"/>
              </a:ext>
            </a:extLst>
          </p:cNvPr>
          <p:cNvSpPr>
            <a:spLocks noGrp="1"/>
          </p:cNvSpPr>
          <p:nvPr>
            <p:ph type="title"/>
          </p:nvPr>
        </p:nvSpPr>
        <p:spPr/>
        <p:txBody>
          <a:bodyPr/>
          <a:lstStyle/>
          <a:p>
            <a:r>
              <a:rPr lang="en-GB" dirty="0"/>
              <a:t>WPBB Nuclear data development and experimental activities</a:t>
            </a:r>
          </a:p>
        </p:txBody>
      </p:sp>
      <p:sp>
        <p:nvSpPr>
          <p:cNvPr id="3" name="Content Placeholder 2">
            <a:extLst>
              <a:ext uri="{FF2B5EF4-FFF2-40B4-BE49-F238E27FC236}">
                <a16:creationId xmlns:a16="http://schemas.microsoft.com/office/drawing/2014/main" id="{22E7C803-3951-2A8B-5BD0-33B2F60EEC36}"/>
              </a:ext>
            </a:extLst>
          </p:cNvPr>
          <p:cNvSpPr>
            <a:spLocks noGrp="1"/>
          </p:cNvSpPr>
          <p:nvPr>
            <p:ph idx="1"/>
          </p:nvPr>
        </p:nvSpPr>
        <p:spPr/>
        <p:txBody>
          <a:bodyPr>
            <a:noAutofit/>
          </a:bodyPr>
          <a:lstStyle/>
          <a:p>
            <a:r>
              <a:rPr lang="de-DE" sz="2000" dirty="0" err="1"/>
              <a:t>Nuclear</a:t>
            </a:r>
            <a:r>
              <a:rPr lang="de-DE" sz="2000" dirty="0"/>
              <a:t> Data Evaluations</a:t>
            </a:r>
          </a:p>
          <a:p>
            <a:pPr lvl="1"/>
            <a:r>
              <a:rPr lang="en-GB" sz="1600" dirty="0"/>
              <a:t>Nuclear data evaluations of general purpose neutron cross section data, activation, decay, dosimetry, displacement damage and gas production data, and proton/deuteron cross section data.</a:t>
            </a:r>
          </a:p>
          <a:p>
            <a:pPr lvl="1"/>
            <a:r>
              <a:rPr lang="en-GB" sz="1600" dirty="0"/>
              <a:t>Processing, maintenance and update of cross section and covariance data application libraries; benchmarking analyses to test and validate nuclear data libraries including suitable sensitivity and uncertainty assessments to provide feedback to evaluation efforts.</a:t>
            </a:r>
          </a:p>
          <a:p>
            <a:pPr lvl="1"/>
            <a:r>
              <a:rPr lang="en-GB" sz="1600" dirty="0"/>
              <a:t>Development of advanced evaluations capabilities for fast neutrons, light nuclei and direct interactions; improvement of nuclear models and nuclear model calculation tools; improvement of specific processing, sensitivity/uncertainty and particle transport tools.</a:t>
            </a:r>
            <a:endParaRPr lang="de-DE" sz="1600" dirty="0"/>
          </a:p>
          <a:p>
            <a:r>
              <a:rPr lang="de-DE" sz="2000" dirty="0" err="1"/>
              <a:t>Nuclear</a:t>
            </a:r>
            <a:r>
              <a:rPr lang="de-DE" sz="2000" dirty="0"/>
              <a:t> Experiments</a:t>
            </a:r>
          </a:p>
          <a:p>
            <a:pPr lvl="1"/>
            <a:r>
              <a:rPr lang="de-DE" sz="1600" dirty="0"/>
              <a:t>Mock-</a:t>
            </a:r>
            <a:r>
              <a:rPr lang="de-DE" sz="1600" dirty="0" err="1"/>
              <a:t>up</a:t>
            </a:r>
            <a:r>
              <a:rPr lang="de-DE" sz="1600" dirty="0"/>
              <a:t> and pure material benchmark </a:t>
            </a:r>
            <a:r>
              <a:rPr lang="de-DE" sz="1600" dirty="0" err="1"/>
              <a:t>experiments</a:t>
            </a:r>
            <a:r>
              <a:rPr lang="de-DE" sz="1600" dirty="0"/>
              <a:t> </a:t>
            </a:r>
            <a:r>
              <a:rPr lang="de-DE" sz="1600" dirty="0" err="1"/>
              <a:t>for</a:t>
            </a:r>
            <a:r>
              <a:rPr lang="de-DE" sz="1600" dirty="0"/>
              <a:t> </a:t>
            </a:r>
            <a:r>
              <a:rPr lang="de-DE" sz="1600" dirty="0" err="1"/>
              <a:t>validation</a:t>
            </a:r>
            <a:r>
              <a:rPr lang="de-DE" sz="1600" dirty="0"/>
              <a:t> </a:t>
            </a:r>
            <a:r>
              <a:rPr lang="de-DE" sz="1600" dirty="0" err="1"/>
              <a:t>of</a:t>
            </a:r>
            <a:r>
              <a:rPr lang="de-DE" sz="1600" dirty="0"/>
              <a:t> </a:t>
            </a:r>
            <a:r>
              <a:rPr lang="de-DE" sz="1600" dirty="0" err="1"/>
              <a:t>transport</a:t>
            </a:r>
            <a:r>
              <a:rPr lang="de-DE" sz="1600" dirty="0"/>
              <a:t>/</a:t>
            </a:r>
            <a:r>
              <a:rPr lang="de-DE" sz="1600" dirty="0" err="1"/>
              <a:t>shielding</a:t>
            </a:r>
            <a:r>
              <a:rPr lang="de-DE" sz="1600" dirty="0"/>
              <a:t> </a:t>
            </a:r>
            <a:r>
              <a:rPr lang="de-DE" sz="1600" dirty="0" err="1"/>
              <a:t>performances</a:t>
            </a:r>
            <a:r>
              <a:rPr lang="de-DE" sz="1600" dirty="0"/>
              <a:t>.</a:t>
            </a:r>
            <a:endParaRPr lang="en-GB" sz="1600" dirty="0"/>
          </a:p>
          <a:p>
            <a:pPr lvl="1"/>
            <a:r>
              <a:rPr lang="en-GB" sz="1600" dirty="0"/>
              <a:t>Measurements of material activation cross sections for DEMO: There is the continuous need to validate nuclear data and codes for the inventory/activation analysis of real DEMO materials.</a:t>
            </a:r>
          </a:p>
          <a:p>
            <a:pPr lvl="1"/>
            <a:r>
              <a:rPr lang="en-GB" sz="1600" dirty="0"/>
              <a:t>Measurements of gas production and damage cross sections: Further extension of the experimental database for structural and functional materials used in DEMO, including all important constituents of </a:t>
            </a:r>
            <a:r>
              <a:rPr lang="en-GB" sz="1600" dirty="0" err="1"/>
              <a:t>Eurofer</a:t>
            </a:r>
            <a:r>
              <a:rPr lang="en-GB" sz="1600" dirty="0"/>
              <a:t> and breeder/multiplier materials. Special work is considered to measure tritium production cross sections in this context.</a:t>
            </a:r>
          </a:p>
          <a:p>
            <a:pPr lvl="1"/>
            <a:r>
              <a:rPr lang="en-GB" sz="1600" dirty="0"/>
              <a:t>Development of nuclear methods and instrumentation: Supporting activity to improve measurement capabilities for various applications under harsh environmental conditions, including radiation hardness. Procurement and testing of prototype instrumentation with a focus on BB and DEMO design integration with required modelling and simulation support.</a:t>
            </a:r>
          </a:p>
          <a:p>
            <a:pPr lvl="1"/>
            <a:r>
              <a:rPr lang="en-GB" sz="1600" dirty="0"/>
              <a:t>Contributions to international databases for nuclear data (e.g. RIPL, JEFF, TENDL, EXFOR) and experimental benchmarks (e.g. SINBAD).</a:t>
            </a:r>
            <a:endParaRPr lang="de-DE" sz="1600" dirty="0"/>
          </a:p>
        </p:txBody>
      </p:sp>
      <p:sp>
        <p:nvSpPr>
          <p:cNvPr id="4" name="Footer Placeholder 3">
            <a:extLst>
              <a:ext uri="{FF2B5EF4-FFF2-40B4-BE49-F238E27FC236}">
                <a16:creationId xmlns:a16="http://schemas.microsoft.com/office/drawing/2014/main" id="{9A3BD1F4-7CCB-2A2B-9E42-DCAD2ED6A9F5}"/>
              </a:ext>
            </a:extLst>
          </p:cNvPr>
          <p:cNvSpPr>
            <a:spLocks noGrp="1"/>
          </p:cNvSpPr>
          <p:nvPr>
            <p:ph type="ftr" sz="quarter" idx="11"/>
          </p:nvPr>
        </p:nvSpPr>
        <p:spPr>
          <a:xfrm>
            <a:off x="825624" y="6555770"/>
            <a:ext cx="3907150" cy="329614"/>
          </a:xfrm>
        </p:spPr>
        <p:txBody>
          <a:bodyPr/>
          <a:lstStyle/>
          <a:p>
            <a:r>
              <a:rPr lang="en-GB" dirty="0">
                <a:solidFill>
                  <a:prstClr val="white"/>
                </a:solidFill>
              </a:rPr>
              <a:t>D. Leichtle | DONES User Workshop | 01-02 Oct. 2024</a:t>
            </a:r>
          </a:p>
        </p:txBody>
      </p:sp>
      <p:sp>
        <p:nvSpPr>
          <p:cNvPr id="5" name="Slide Number Placeholder 4">
            <a:extLst>
              <a:ext uri="{FF2B5EF4-FFF2-40B4-BE49-F238E27FC236}">
                <a16:creationId xmlns:a16="http://schemas.microsoft.com/office/drawing/2014/main" id="{B36F60F1-5AE1-C623-101E-3B885A49955C}"/>
              </a:ext>
            </a:extLst>
          </p:cNvPr>
          <p:cNvSpPr>
            <a:spLocks noGrp="1"/>
          </p:cNvSpPr>
          <p:nvPr>
            <p:ph type="sldNum" sz="quarter" idx="12"/>
          </p:nvPr>
        </p:nvSpPr>
        <p:spPr/>
        <p:txBody>
          <a:bodyPr/>
          <a:lstStyle/>
          <a:p>
            <a:fld id="{6A6D9FA1-99C7-4910-8E32-B85D378B0060}" type="slidenum">
              <a:rPr lang="en-GB" smtClean="0">
                <a:solidFill>
                  <a:prstClr val="white"/>
                </a:solidFill>
              </a:rPr>
              <a:pPr/>
              <a:t>4</a:t>
            </a:fld>
            <a:endParaRPr lang="en-GB" dirty="0">
              <a:solidFill>
                <a:prstClr val="white"/>
              </a:solidFill>
            </a:endParaRPr>
          </a:p>
        </p:txBody>
      </p:sp>
    </p:spTree>
    <p:extLst>
      <p:ext uri="{BB962C8B-B14F-4D97-AF65-F5344CB8AC3E}">
        <p14:creationId xmlns:p14="http://schemas.microsoft.com/office/powerpoint/2010/main" val="2457587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41282-56DD-E3FD-670F-BBAD9F1DC703}"/>
              </a:ext>
            </a:extLst>
          </p:cNvPr>
          <p:cNvSpPr>
            <a:spLocks noGrp="1"/>
          </p:cNvSpPr>
          <p:nvPr>
            <p:ph type="title"/>
          </p:nvPr>
        </p:nvSpPr>
        <p:spPr/>
        <p:txBody>
          <a:bodyPr/>
          <a:lstStyle/>
          <a:p>
            <a:r>
              <a:rPr lang="en-GB" dirty="0"/>
              <a:t>Selected current nuclear data activities at WPBB</a:t>
            </a:r>
          </a:p>
        </p:txBody>
      </p:sp>
      <p:sp>
        <p:nvSpPr>
          <p:cNvPr id="3" name="Content Placeholder 2">
            <a:extLst>
              <a:ext uri="{FF2B5EF4-FFF2-40B4-BE49-F238E27FC236}">
                <a16:creationId xmlns:a16="http://schemas.microsoft.com/office/drawing/2014/main" id="{22E7C803-3951-2A8B-5BD0-33B2F60EEC36}"/>
              </a:ext>
            </a:extLst>
          </p:cNvPr>
          <p:cNvSpPr>
            <a:spLocks noGrp="1"/>
          </p:cNvSpPr>
          <p:nvPr>
            <p:ph idx="1"/>
          </p:nvPr>
        </p:nvSpPr>
        <p:spPr/>
        <p:txBody>
          <a:bodyPr>
            <a:noAutofit/>
          </a:bodyPr>
          <a:lstStyle/>
          <a:p>
            <a:r>
              <a:rPr lang="de-DE" dirty="0"/>
              <a:t>General </a:t>
            </a:r>
            <a:r>
              <a:rPr lang="de-DE" dirty="0" err="1"/>
              <a:t>purpose</a:t>
            </a:r>
            <a:r>
              <a:rPr lang="de-DE" dirty="0"/>
              <a:t> </a:t>
            </a:r>
            <a:r>
              <a:rPr lang="de-DE" dirty="0" err="1"/>
              <a:t>evaluations</a:t>
            </a:r>
            <a:r>
              <a:rPr lang="de-DE" dirty="0"/>
              <a:t> (and </a:t>
            </a:r>
            <a:r>
              <a:rPr lang="de-DE" dirty="0" err="1"/>
              <a:t>methodological</a:t>
            </a:r>
            <a:r>
              <a:rPr lang="de-DE" dirty="0"/>
              <a:t> </a:t>
            </a:r>
            <a:r>
              <a:rPr lang="de-DE" dirty="0" err="1"/>
              <a:t>developements</a:t>
            </a:r>
            <a:r>
              <a:rPr lang="de-DE" dirty="0"/>
              <a:t>) on 56Fe, 9Be, 12C.</a:t>
            </a:r>
          </a:p>
          <a:p>
            <a:r>
              <a:rPr lang="de-DE" dirty="0"/>
              <a:t>Processing and </a:t>
            </a:r>
            <a:r>
              <a:rPr lang="de-DE" dirty="0" err="1"/>
              <a:t>improvements</a:t>
            </a:r>
            <a:r>
              <a:rPr lang="de-DE" dirty="0"/>
              <a:t> </a:t>
            </a:r>
            <a:r>
              <a:rPr lang="de-DE" dirty="0" err="1"/>
              <a:t>of</a:t>
            </a:r>
            <a:r>
              <a:rPr lang="de-DE" dirty="0"/>
              <a:t> </a:t>
            </a:r>
            <a:r>
              <a:rPr lang="de-DE" dirty="0" err="1"/>
              <a:t>application-ready</a:t>
            </a:r>
            <a:r>
              <a:rPr lang="de-DE" dirty="0"/>
              <a:t> </a:t>
            </a:r>
            <a:r>
              <a:rPr lang="de-DE" dirty="0" err="1"/>
              <a:t>covariance</a:t>
            </a:r>
            <a:r>
              <a:rPr lang="de-DE" dirty="0"/>
              <a:t> </a:t>
            </a:r>
            <a:r>
              <a:rPr lang="de-DE" dirty="0" err="1"/>
              <a:t>data</a:t>
            </a:r>
            <a:r>
              <a:rPr lang="de-DE" dirty="0"/>
              <a:t>.</a:t>
            </a:r>
          </a:p>
          <a:p>
            <a:r>
              <a:rPr lang="de-DE" dirty="0"/>
              <a:t>Development and </a:t>
            </a:r>
            <a:r>
              <a:rPr lang="de-DE" dirty="0" err="1"/>
              <a:t>applications</a:t>
            </a:r>
            <a:r>
              <a:rPr lang="de-DE" dirty="0"/>
              <a:t> </a:t>
            </a:r>
            <a:r>
              <a:rPr lang="de-DE" dirty="0" err="1"/>
              <a:t>of</a:t>
            </a:r>
            <a:r>
              <a:rPr lang="de-DE" dirty="0"/>
              <a:t> V&amp;V </a:t>
            </a:r>
            <a:r>
              <a:rPr lang="de-DE" dirty="0" err="1"/>
              <a:t>tools</a:t>
            </a:r>
            <a:r>
              <a:rPr lang="de-DE" dirty="0"/>
              <a:t> on </a:t>
            </a:r>
            <a:r>
              <a:rPr lang="de-DE" dirty="0" err="1"/>
              <a:t>fusion</a:t>
            </a:r>
            <a:r>
              <a:rPr lang="de-DE" dirty="0"/>
              <a:t> relevant </a:t>
            </a:r>
            <a:r>
              <a:rPr lang="de-DE" dirty="0" err="1"/>
              <a:t>data</a:t>
            </a:r>
            <a:r>
              <a:rPr lang="de-DE" dirty="0"/>
              <a:t> </a:t>
            </a:r>
            <a:r>
              <a:rPr lang="de-DE" dirty="0" err="1"/>
              <a:t>evaluations</a:t>
            </a:r>
            <a:r>
              <a:rPr lang="de-DE" dirty="0"/>
              <a:t> (JADE)</a:t>
            </a:r>
          </a:p>
          <a:p>
            <a:r>
              <a:rPr lang="de-DE" dirty="0"/>
              <a:t>Decay </a:t>
            </a:r>
            <a:r>
              <a:rPr lang="de-DE" dirty="0" err="1"/>
              <a:t>heat</a:t>
            </a:r>
            <a:r>
              <a:rPr lang="de-DE" dirty="0"/>
              <a:t> </a:t>
            </a:r>
            <a:r>
              <a:rPr lang="de-DE" dirty="0" err="1"/>
              <a:t>validation</a:t>
            </a:r>
            <a:r>
              <a:rPr lang="de-DE" dirty="0"/>
              <a:t> </a:t>
            </a:r>
            <a:r>
              <a:rPr lang="de-DE" dirty="0" err="1"/>
              <a:t>studies</a:t>
            </a:r>
            <a:r>
              <a:rPr lang="de-DE" dirty="0"/>
              <a:t>, </a:t>
            </a:r>
            <a:r>
              <a:rPr lang="de-DE" dirty="0" err="1"/>
              <a:t>including</a:t>
            </a:r>
            <a:r>
              <a:rPr lang="de-DE" dirty="0"/>
              <a:t> </a:t>
            </a:r>
            <a:r>
              <a:rPr lang="de-DE" dirty="0" err="1"/>
              <a:t>improvements</a:t>
            </a:r>
            <a:r>
              <a:rPr lang="de-DE" dirty="0"/>
              <a:t> on </a:t>
            </a:r>
            <a:r>
              <a:rPr lang="de-DE" dirty="0" err="1"/>
              <a:t>metastable</a:t>
            </a:r>
            <a:r>
              <a:rPr lang="de-DE" dirty="0"/>
              <a:t> isomer </a:t>
            </a:r>
            <a:r>
              <a:rPr lang="de-DE" dirty="0" err="1"/>
              <a:t>production</a:t>
            </a:r>
            <a:r>
              <a:rPr lang="de-DE" dirty="0"/>
              <a:t> </a:t>
            </a:r>
            <a:r>
              <a:rPr lang="de-DE" dirty="0" err="1"/>
              <a:t>yields</a:t>
            </a:r>
            <a:r>
              <a:rPr lang="de-DE" dirty="0"/>
              <a:t> (W isotopes)</a:t>
            </a:r>
          </a:p>
          <a:p>
            <a:r>
              <a:rPr lang="de-DE" dirty="0"/>
              <a:t>Validation </a:t>
            </a:r>
            <a:r>
              <a:rPr lang="de-DE" dirty="0" err="1"/>
              <a:t>of</a:t>
            </a:r>
            <a:r>
              <a:rPr lang="de-DE" dirty="0"/>
              <a:t> fast </a:t>
            </a:r>
            <a:r>
              <a:rPr lang="de-DE" dirty="0" err="1"/>
              <a:t>neutron</a:t>
            </a:r>
            <a:r>
              <a:rPr lang="de-DE" dirty="0"/>
              <a:t> alpha-</a:t>
            </a:r>
            <a:r>
              <a:rPr lang="de-DE" dirty="0" err="1"/>
              <a:t>particle</a:t>
            </a:r>
            <a:r>
              <a:rPr lang="de-DE" dirty="0"/>
              <a:t> </a:t>
            </a:r>
            <a:r>
              <a:rPr lang="de-DE" dirty="0" err="1"/>
              <a:t>emission</a:t>
            </a:r>
            <a:r>
              <a:rPr lang="de-DE" dirty="0"/>
              <a:t> (</a:t>
            </a:r>
            <a:r>
              <a:rPr lang="de-DE" dirty="0" err="1"/>
              <a:t>structural</a:t>
            </a:r>
            <a:r>
              <a:rPr lang="de-DE" dirty="0"/>
              <a:t> </a:t>
            </a:r>
            <a:r>
              <a:rPr lang="de-DE" dirty="0" err="1"/>
              <a:t>materials</a:t>
            </a:r>
            <a:r>
              <a:rPr lang="de-DE" dirty="0"/>
              <a:t>) </a:t>
            </a:r>
          </a:p>
          <a:p>
            <a:r>
              <a:rPr lang="de-DE" dirty="0"/>
              <a:t>Analysis </a:t>
            </a:r>
            <a:r>
              <a:rPr lang="de-DE" dirty="0" err="1"/>
              <a:t>of</a:t>
            </a:r>
            <a:r>
              <a:rPr lang="de-DE" dirty="0"/>
              <a:t> </a:t>
            </a:r>
            <a:r>
              <a:rPr lang="de-DE" dirty="0" err="1"/>
              <a:t>isomeric</a:t>
            </a:r>
            <a:r>
              <a:rPr lang="de-DE" dirty="0"/>
              <a:t> </a:t>
            </a:r>
            <a:r>
              <a:rPr lang="de-DE" dirty="0" err="1"/>
              <a:t>cross</a:t>
            </a:r>
            <a:r>
              <a:rPr lang="de-DE" dirty="0"/>
              <a:t> </a:t>
            </a:r>
            <a:r>
              <a:rPr lang="de-DE" dirty="0" err="1"/>
              <a:t>sections</a:t>
            </a:r>
            <a:r>
              <a:rPr lang="de-DE" dirty="0"/>
              <a:t> in </a:t>
            </a:r>
            <a:r>
              <a:rPr lang="de-DE" dirty="0" err="1"/>
              <a:t>deuteron-induced</a:t>
            </a:r>
            <a:r>
              <a:rPr lang="de-DE" dirty="0"/>
              <a:t> </a:t>
            </a:r>
            <a:r>
              <a:rPr lang="de-DE" dirty="0" err="1"/>
              <a:t>reactions</a:t>
            </a:r>
            <a:r>
              <a:rPr lang="de-DE" dirty="0"/>
              <a:t> (e.g. Mo)</a:t>
            </a:r>
          </a:p>
          <a:p>
            <a:r>
              <a:rPr lang="de-DE" dirty="0" err="1"/>
              <a:t>Pre</a:t>
            </a:r>
            <a:r>
              <a:rPr lang="de-DE" dirty="0"/>
              <a:t>-analysis and </a:t>
            </a:r>
            <a:r>
              <a:rPr lang="de-DE" dirty="0" err="1"/>
              <a:t>preparation</a:t>
            </a:r>
            <a:r>
              <a:rPr lang="de-DE" dirty="0"/>
              <a:t> </a:t>
            </a:r>
            <a:r>
              <a:rPr lang="de-DE" dirty="0" err="1"/>
              <a:t>of</a:t>
            </a:r>
            <a:r>
              <a:rPr lang="de-DE" dirty="0"/>
              <a:t> a </a:t>
            </a:r>
            <a:r>
              <a:rPr lang="de-DE" dirty="0" err="1"/>
              <a:t>concrete</a:t>
            </a:r>
            <a:r>
              <a:rPr lang="de-DE" dirty="0"/>
              <a:t> </a:t>
            </a:r>
            <a:r>
              <a:rPr lang="de-DE" dirty="0" err="1"/>
              <a:t>shielding</a:t>
            </a:r>
            <a:r>
              <a:rPr lang="de-DE" dirty="0"/>
              <a:t> benchmark </a:t>
            </a:r>
            <a:r>
              <a:rPr lang="de-DE" dirty="0" err="1"/>
              <a:t>experiment</a:t>
            </a:r>
            <a:r>
              <a:rPr lang="de-DE" dirty="0"/>
              <a:t> (@FNG)</a:t>
            </a:r>
          </a:p>
          <a:p>
            <a:r>
              <a:rPr lang="de-DE" dirty="0" err="1"/>
              <a:t>Preparation</a:t>
            </a:r>
            <a:r>
              <a:rPr lang="de-DE" dirty="0"/>
              <a:t> </a:t>
            </a:r>
            <a:r>
              <a:rPr lang="de-DE" dirty="0" err="1"/>
              <a:t>of</a:t>
            </a:r>
            <a:r>
              <a:rPr lang="de-DE" dirty="0"/>
              <a:t> </a:t>
            </a:r>
            <a:r>
              <a:rPr lang="de-DE" dirty="0" err="1"/>
              <a:t>cryogenic</a:t>
            </a:r>
            <a:r>
              <a:rPr lang="de-DE" dirty="0"/>
              <a:t> </a:t>
            </a:r>
            <a:r>
              <a:rPr lang="de-DE" dirty="0" err="1"/>
              <a:t>experiments</a:t>
            </a:r>
            <a:r>
              <a:rPr lang="de-DE" dirty="0"/>
              <a:t> </a:t>
            </a:r>
            <a:r>
              <a:rPr lang="de-DE" dirty="0" err="1"/>
              <a:t>for</a:t>
            </a:r>
            <a:r>
              <a:rPr lang="de-DE" dirty="0"/>
              <a:t> </a:t>
            </a:r>
            <a:r>
              <a:rPr lang="de-DE" dirty="0" err="1"/>
              <a:t>damage</a:t>
            </a:r>
            <a:r>
              <a:rPr lang="de-DE" dirty="0"/>
              <a:t> </a:t>
            </a:r>
            <a:r>
              <a:rPr lang="de-DE" dirty="0" err="1"/>
              <a:t>cross</a:t>
            </a:r>
            <a:r>
              <a:rPr lang="de-DE" dirty="0"/>
              <a:t> </a:t>
            </a:r>
            <a:r>
              <a:rPr lang="de-DE" dirty="0" err="1"/>
              <a:t>section</a:t>
            </a:r>
            <a:r>
              <a:rPr lang="de-DE" dirty="0"/>
              <a:t> </a:t>
            </a:r>
            <a:r>
              <a:rPr lang="de-DE" dirty="0" err="1"/>
              <a:t>measurements</a:t>
            </a:r>
            <a:r>
              <a:rPr lang="de-DE" dirty="0"/>
              <a:t> (</a:t>
            </a:r>
            <a:r>
              <a:rPr lang="de-DE" dirty="0" err="1"/>
              <a:t>W,Fe,Mo</a:t>
            </a:r>
            <a:r>
              <a:rPr lang="de-DE" dirty="0"/>
              <a:t>)</a:t>
            </a:r>
          </a:p>
          <a:p>
            <a:r>
              <a:rPr lang="de-DE" dirty="0"/>
              <a:t>Data </a:t>
            </a:r>
            <a:r>
              <a:rPr lang="de-DE" dirty="0" err="1"/>
              <a:t>processing</a:t>
            </a:r>
            <a:r>
              <a:rPr lang="de-DE" dirty="0"/>
              <a:t> and </a:t>
            </a:r>
            <a:r>
              <a:rPr lang="de-DE" dirty="0" err="1"/>
              <a:t>evaluation</a:t>
            </a:r>
            <a:r>
              <a:rPr lang="de-DE"/>
              <a:t> for</a:t>
            </a:r>
            <a:r>
              <a:rPr lang="de-DE" dirty="0"/>
              <a:t> </a:t>
            </a:r>
            <a:r>
              <a:rPr lang="de-DE" dirty="0" err="1"/>
              <a:t>candidate</a:t>
            </a:r>
            <a:r>
              <a:rPr lang="de-DE" dirty="0"/>
              <a:t> SINBAD </a:t>
            </a:r>
            <a:r>
              <a:rPr lang="de-DE" dirty="0" err="1"/>
              <a:t>additions</a:t>
            </a:r>
            <a:r>
              <a:rPr lang="de-DE" dirty="0"/>
              <a:t>.</a:t>
            </a:r>
          </a:p>
        </p:txBody>
      </p:sp>
      <p:sp>
        <p:nvSpPr>
          <p:cNvPr id="4" name="Footer Placeholder 3">
            <a:extLst>
              <a:ext uri="{FF2B5EF4-FFF2-40B4-BE49-F238E27FC236}">
                <a16:creationId xmlns:a16="http://schemas.microsoft.com/office/drawing/2014/main" id="{9A3BD1F4-7CCB-2A2B-9E42-DCAD2ED6A9F5}"/>
              </a:ext>
            </a:extLst>
          </p:cNvPr>
          <p:cNvSpPr>
            <a:spLocks noGrp="1"/>
          </p:cNvSpPr>
          <p:nvPr>
            <p:ph type="ftr" sz="quarter" idx="11"/>
          </p:nvPr>
        </p:nvSpPr>
        <p:spPr>
          <a:xfrm>
            <a:off x="825624" y="6555770"/>
            <a:ext cx="3907150" cy="329614"/>
          </a:xfrm>
        </p:spPr>
        <p:txBody>
          <a:bodyPr/>
          <a:lstStyle/>
          <a:p>
            <a:r>
              <a:rPr lang="en-GB" dirty="0">
                <a:solidFill>
                  <a:prstClr val="white"/>
                </a:solidFill>
              </a:rPr>
              <a:t>D. Leichtle | DONES User Workshop | 01-02 Oct. 2024</a:t>
            </a:r>
          </a:p>
        </p:txBody>
      </p:sp>
      <p:sp>
        <p:nvSpPr>
          <p:cNvPr id="5" name="Slide Number Placeholder 4">
            <a:extLst>
              <a:ext uri="{FF2B5EF4-FFF2-40B4-BE49-F238E27FC236}">
                <a16:creationId xmlns:a16="http://schemas.microsoft.com/office/drawing/2014/main" id="{B36F60F1-5AE1-C623-101E-3B885A49955C}"/>
              </a:ext>
            </a:extLst>
          </p:cNvPr>
          <p:cNvSpPr>
            <a:spLocks noGrp="1"/>
          </p:cNvSpPr>
          <p:nvPr>
            <p:ph type="sldNum" sz="quarter" idx="12"/>
          </p:nvPr>
        </p:nvSpPr>
        <p:spPr/>
        <p:txBody>
          <a:bodyPr/>
          <a:lstStyle/>
          <a:p>
            <a:fld id="{6A6D9FA1-99C7-4910-8E32-B85D378B0060}" type="slidenum">
              <a:rPr lang="en-GB" smtClean="0">
                <a:solidFill>
                  <a:prstClr val="white"/>
                </a:solidFill>
              </a:rPr>
              <a:pPr/>
              <a:t>5</a:t>
            </a:fld>
            <a:endParaRPr lang="en-GB" dirty="0">
              <a:solidFill>
                <a:prstClr val="white"/>
              </a:solidFill>
            </a:endParaRPr>
          </a:p>
        </p:txBody>
      </p:sp>
    </p:spTree>
    <p:extLst>
      <p:ext uri="{BB962C8B-B14F-4D97-AF65-F5344CB8AC3E}">
        <p14:creationId xmlns:p14="http://schemas.microsoft.com/office/powerpoint/2010/main" val="156576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41282-56DD-E3FD-670F-BBAD9F1DC703}"/>
              </a:ext>
            </a:extLst>
          </p:cNvPr>
          <p:cNvSpPr>
            <a:spLocks noGrp="1"/>
          </p:cNvSpPr>
          <p:nvPr>
            <p:ph type="title"/>
          </p:nvPr>
        </p:nvSpPr>
        <p:spPr/>
        <p:txBody>
          <a:bodyPr/>
          <a:lstStyle/>
          <a:p>
            <a:r>
              <a:rPr lang="en-GB" dirty="0"/>
              <a:t>Selected (and incomplete) high priority objectives</a:t>
            </a:r>
          </a:p>
        </p:txBody>
      </p:sp>
      <p:sp>
        <p:nvSpPr>
          <p:cNvPr id="3" name="Content Placeholder 2">
            <a:extLst>
              <a:ext uri="{FF2B5EF4-FFF2-40B4-BE49-F238E27FC236}">
                <a16:creationId xmlns:a16="http://schemas.microsoft.com/office/drawing/2014/main" id="{22E7C803-3951-2A8B-5BD0-33B2F60EEC36}"/>
              </a:ext>
            </a:extLst>
          </p:cNvPr>
          <p:cNvSpPr>
            <a:spLocks noGrp="1"/>
          </p:cNvSpPr>
          <p:nvPr>
            <p:ph idx="1"/>
          </p:nvPr>
        </p:nvSpPr>
        <p:spPr/>
        <p:txBody>
          <a:bodyPr/>
          <a:lstStyle/>
          <a:p>
            <a:r>
              <a:rPr lang="en-GB" dirty="0"/>
              <a:t>Neutron data</a:t>
            </a:r>
          </a:p>
          <a:p>
            <a:pPr lvl="1"/>
            <a:r>
              <a:rPr lang="en-GB" dirty="0"/>
              <a:t>General purpose nuclear cross section libraries (JEFF4.0, FENDL3.2c, TENDL2023 …)</a:t>
            </a:r>
          </a:p>
          <a:p>
            <a:pPr lvl="1"/>
            <a:r>
              <a:rPr lang="en-GB" dirty="0"/>
              <a:t>Derived consistent application libraries (activation, damage, …)</a:t>
            </a:r>
          </a:p>
          <a:p>
            <a:pPr lvl="1"/>
            <a:r>
              <a:rPr lang="en-GB" dirty="0"/>
              <a:t>Improved, complimentary differential cross section measurements at 14 MeV and up to 50 MeV.</a:t>
            </a:r>
          </a:p>
          <a:p>
            <a:pPr lvl="1"/>
            <a:r>
              <a:rPr lang="en-GB" dirty="0"/>
              <a:t>Measurements of activation cross sections and gas production yields (incl. Tritium) above 14 MeV.</a:t>
            </a:r>
          </a:p>
          <a:p>
            <a:r>
              <a:rPr lang="en-GB" dirty="0"/>
              <a:t>Charged particle data</a:t>
            </a:r>
          </a:p>
          <a:p>
            <a:pPr lvl="1"/>
            <a:r>
              <a:rPr lang="en-GB" dirty="0"/>
              <a:t>Deuteron general purpose data and activation data (up to 40 MeV)</a:t>
            </a:r>
          </a:p>
          <a:p>
            <a:pPr lvl="1"/>
            <a:endParaRPr lang="en-GB" dirty="0"/>
          </a:p>
          <a:p>
            <a:r>
              <a:rPr lang="en-GB" dirty="0"/>
              <a:t>Quality assurance in nuclear data</a:t>
            </a:r>
          </a:p>
          <a:p>
            <a:pPr lvl="1"/>
            <a:r>
              <a:rPr lang="en-GB" dirty="0"/>
              <a:t>V&amp;V framework</a:t>
            </a:r>
          </a:p>
          <a:p>
            <a:pPr lvl="1"/>
            <a:r>
              <a:rPr lang="en-GB" dirty="0"/>
              <a:t>Data management</a:t>
            </a:r>
          </a:p>
          <a:p>
            <a:pPr lvl="1"/>
            <a:r>
              <a:rPr lang="en-GB" dirty="0"/>
              <a:t>Uncertainties and margins</a:t>
            </a:r>
          </a:p>
          <a:p>
            <a:r>
              <a:rPr lang="en-GB" dirty="0"/>
              <a:t>Computational and experimental capabilities</a:t>
            </a:r>
          </a:p>
          <a:p>
            <a:pPr lvl="1"/>
            <a:r>
              <a:rPr lang="en-GB" dirty="0"/>
              <a:t>Training, outreach, …</a:t>
            </a:r>
          </a:p>
          <a:p>
            <a:pPr lvl="1"/>
            <a:r>
              <a:rPr lang="en-GB" dirty="0"/>
              <a:t>Facilities for differential and integral cross section measurements.</a:t>
            </a:r>
          </a:p>
          <a:p>
            <a:pPr lvl="1"/>
            <a:endParaRPr lang="en-GB" dirty="0"/>
          </a:p>
        </p:txBody>
      </p:sp>
      <p:sp>
        <p:nvSpPr>
          <p:cNvPr id="4" name="Footer Placeholder 3">
            <a:extLst>
              <a:ext uri="{FF2B5EF4-FFF2-40B4-BE49-F238E27FC236}">
                <a16:creationId xmlns:a16="http://schemas.microsoft.com/office/drawing/2014/main" id="{9A3BD1F4-7CCB-2A2B-9E42-DCAD2ED6A9F5}"/>
              </a:ext>
            </a:extLst>
          </p:cNvPr>
          <p:cNvSpPr>
            <a:spLocks noGrp="1"/>
          </p:cNvSpPr>
          <p:nvPr>
            <p:ph type="ftr" sz="quarter" idx="11"/>
          </p:nvPr>
        </p:nvSpPr>
        <p:spPr>
          <a:xfrm>
            <a:off x="825624" y="6555770"/>
            <a:ext cx="3907150" cy="329614"/>
          </a:xfrm>
        </p:spPr>
        <p:txBody>
          <a:bodyPr/>
          <a:lstStyle/>
          <a:p>
            <a:r>
              <a:rPr lang="en-GB" dirty="0">
                <a:solidFill>
                  <a:prstClr val="white"/>
                </a:solidFill>
              </a:rPr>
              <a:t>D. Leichtle | DONES User Workshop | 01-02 Oct. 2024</a:t>
            </a:r>
          </a:p>
        </p:txBody>
      </p:sp>
      <p:sp>
        <p:nvSpPr>
          <p:cNvPr id="5" name="Slide Number Placeholder 4">
            <a:extLst>
              <a:ext uri="{FF2B5EF4-FFF2-40B4-BE49-F238E27FC236}">
                <a16:creationId xmlns:a16="http://schemas.microsoft.com/office/drawing/2014/main" id="{B36F60F1-5AE1-C623-101E-3B885A49955C}"/>
              </a:ext>
            </a:extLst>
          </p:cNvPr>
          <p:cNvSpPr>
            <a:spLocks noGrp="1"/>
          </p:cNvSpPr>
          <p:nvPr>
            <p:ph type="sldNum" sz="quarter" idx="12"/>
          </p:nvPr>
        </p:nvSpPr>
        <p:spPr/>
        <p:txBody>
          <a:bodyPr/>
          <a:lstStyle/>
          <a:p>
            <a:fld id="{6A6D9FA1-99C7-4910-8E32-B85D378B0060}" type="slidenum">
              <a:rPr lang="en-GB" smtClean="0">
                <a:solidFill>
                  <a:prstClr val="white"/>
                </a:solidFill>
              </a:rPr>
              <a:pPr/>
              <a:t>6</a:t>
            </a:fld>
            <a:endParaRPr lang="en-GB" dirty="0">
              <a:solidFill>
                <a:prstClr val="white"/>
              </a:solidFill>
            </a:endParaRPr>
          </a:p>
        </p:txBody>
      </p:sp>
    </p:spTree>
    <p:extLst>
      <p:ext uri="{BB962C8B-B14F-4D97-AF65-F5344CB8AC3E}">
        <p14:creationId xmlns:p14="http://schemas.microsoft.com/office/powerpoint/2010/main" val="91013512"/>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A39CB032ADE9448D623AAFFE9F92AB" ma:contentTypeVersion="12" ma:contentTypeDescription="Create a new document." ma:contentTypeScope="" ma:versionID="6ab99b38be087df2bee43b16cb508b85">
  <xsd:schema xmlns:xsd="http://www.w3.org/2001/XMLSchema" xmlns:xs="http://www.w3.org/2001/XMLSchema" xmlns:p="http://schemas.microsoft.com/office/2006/metadata/properties" xmlns:ns2="3f447fa7-1ebc-498c-80c5-5b1159c14974" xmlns:ns3="e5b80bf4-3211-4460-b52a-c3823aa22901" targetNamespace="http://schemas.microsoft.com/office/2006/metadata/properties" ma:root="true" ma:fieldsID="1efd6c8ac489c2be7e144872dea09b4d" ns2:_="" ns3:_="">
    <xsd:import namespace="3f447fa7-1ebc-498c-80c5-5b1159c14974"/>
    <xsd:import namespace="e5b80bf4-3211-4460-b52a-c3823aa2290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447fa7-1ebc-498c-80c5-5b1159c149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b80bf4-3211-4460-b52a-c3823aa2290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c9f340c1-8eb5-4f00-868e-02c0571d4c68}" ma:internalName="TaxCatchAll" ma:showField="CatchAllData" ma:web="e5b80bf4-3211-4460-b52a-c3823aa229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f447fa7-1ebc-498c-80c5-5b1159c14974">
      <Terms xmlns="http://schemas.microsoft.com/office/infopath/2007/PartnerControls"/>
    </lcf76f155ced4ddcb4097134ff3c332f>
    <TaxCatchAll xmlns="e5b80bf4-3211-4460-b52a-c3823aa2290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9E8C64-EB0A-40B9-88B8-C665E98C8E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447fa7-1ebc-498c-80c5-5b1159c14974"/>
    <ds:schemaRef ds:uri="e5b80bf4-3211-4460-b52a-c3823aa229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581EFF-75CA-400B-8B14-07B3BB5FE4A6}">
  <ds:schemaRefs>
    <ds:schemaRef ds:uri="http://schemas.microsoft.com/office/2006/metadata/properties"/>
    <ds:schemaRef ds:uri="http://schemas.microsoft.com/office/infopath/2007/PartnerControls"/>
    <ds:schemaRef ds:uri="e5ba6352-0726-4226-96e7-82f7f1c59ac0"/>
    <ds:schemaRef ds:uri="cbbfa1f3-60c2-42de-b5b6-3ee8cb87d964"/>
    <ds:schemaRef ds:uri="3f447fa7-1ebc-498c-80c5-5b1159c14974"/>
    <ds:schemaRef ds:uri="e5b80bf4-3211-4460-b52a-c3823aa22901"/>
  </ds:schemaRefs>
</ds:datastoreItem>
</file>

<file path=customXml/itemProps3.xml><?xml version="1.0" encoding="utf-8"?>
<ds:datastoreItem xmlns:ds="http://schemas.openxmlformats.org/officeDocument/2006/customXml" ds:itemID="{329BB5A6-9C9C-4509-BBBE-0C2B5904D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803</Words>
  <Application>Microsoft Office PowerPoint</Application>
  <PresentationFormat>Breitbild</PresentationFormat>
  <Paragraphs>81</Paragraphs>
  <Slides>6</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Calibri</vt:lpstr>
      <vt:lpstr>EUROfusion.1line_5_3_2019</vt:lpstr>
      <vt:lpstr>Views on Status and Needs of Nuclear Data for Fusion Technology</vt:lpstr>
      <vt:lpstr>Fusion neutronics integration</vt:lpstr>
      <vt:lpstr>Scope of fusion nuclear data research</vt:lpstr>
      <vt:lpstr>WPBB Nuclear data development and experimental activities</vt:lpstr>
      <vt:lpstr>Selected current nuclear data activities at WPBB</vt:lpstr>
      <vt:lpstr>Selected (and incomplete) high priority objectives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Leichtle, Dieter (INR)</cp:lastModifiedBy>
  <cp:revision>52</cp:revision>
  <dcterms:created xsi:type="dcterms:W3CDTF">2023-11-15T09:40:03Z</dcterms:created>
  <dcterms:modified xsi:type="dcterms:W3CDTF">2024-10-02T08:14:39Z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0x01010098A39CB032ADE9448D623AAFFE9F92AB</vt:lpwstr>
  </property>
</Properties>
</file>